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8"/>
  </p:notesMasterIdLst>
  <p:handoutMasterIdLst>
    <p:handoutMasterId r:id="rId9"/>
  </p:handoutMasterIdLst>
  <p:sldIdLst>
    <p:sldId id="310" r:id="rId3"/>
    <p:sldId id="311" r:id="rId4"/>
    <p:sldId id="312" r:id="rId5"/>
    <p:sldId id="313" r:id="rId6"/>
    <p:sldId id="321" r:id="rId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7" autoAdjust="0"/>
    <p:restoredTop sz="96552" autoAdjust="0"/>
  </p:normalViewPr>
  <p:slideViewPr>
    <p:cSldViewPr snapToGrid="0">
      <p:cViewPr varScale="1">
        <p:scale>
          <a:sx n="101" d="100"/>
          <a:sy n="101" d="100"/>
        </p:scale>
        <p:origin x="138" y="4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79" d="100"/>
          <a:sy n="79" d="100"/>
        </p:scale>
        <p:origin x="-242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25-7-2018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7/25/2018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Tables, Records, and Fields</a:t>
            </a:r>
            <a:endParaRPr lang="nl-NL" dirty="0"/>
          </a:p>
        </p:txBody>
      </p:sp>
      <p:sp>
        <p:nvSpPr>
          <p:cNvPr id="7" name="Text Placeholder 6"/>
          <p:cNvSpPr>
            <a:spLocks noGrp="1"/>
          </p:cNvSpPr>
          <p:nvPr>
            <p:ph type="body" sz="quarter" idx="14"/>
          </p:nvPr>
        </p:nvSpPr>
        <p:spPr>
          <a:xfrm>
            <a:off x="335360" y="1628798"/>
            <a:ext cx="11513740" cy="4780167"/>
          </a:xfrm>
        </p:spPr>
        <p:txBody>
          <a:bodyPr>
            <a:normAutofit/>
          </a:bodyPr>
          <a:lstStyle/>
          <a:p>
            <a:r>
              <a:rPr lang="en-US" altLang="en-US" sz="1600" dirty="0">
                <a:solidFill>
                  <a:schemeClr val="tx1"/>
                </a:solidFill>
              </a:rPr>
              <a:t>Databases are made up of a series of interconnected and related tables. Those tables contain fields to help you categorize the data that your tables store. And of course, ultimately, you'll end up with hundreds, potentially thousands of records in your database. </a:t>
            </a:r>
          </a:p>
          <a:p>
            <a:endParaRPr lang="en-US" altLang="en-US" sz="1600" dirty="0">
              <a:solidFill>
                <a:schemeClr val="tx1"/>
              </a:solidFill>
            </a:endParaRPr>
          </a:p>
          <a:p>
            <a:r>
              <a:rPr lang="en-US" altLang="en-US" sz="1600" dirty="0">
                <a:solidFill>
                  <a:schemeClr val="tx1"/>
                </a:solidFill>
              </a:rPr>
              <a:t>In this lecture, we'll cover these concepts with a little more detail. Specifically we'll look at:</a:t>
            </a:r>
          </a:p>
          <a:p>
            <a:endParaRPr lang="en-US" altLang="en-US" sz="1600" dirty="0">
              <a:solidFill>
                <a:schemeClr val="tx1"/>
              </a:solidFill>
            </a:endParaRPr>
          </a:p>
          <a:p>
            <a:pPr marL="457200" indent="-457200">
              <a:buFont typeface="Wingdings" panose="05000000000000000000" pitchFamily="2" charset="2"/>
              <a:buChar char="v"/>
            </a:pPr>
            <a:r>
              <a:rPr lang="en-US" altLang="en-US" sz="1600" dirty="0">
                <a:solidFill>
                  <a:schemeClr val="tx1"/>
                </a:solidFill>
              </a:rPr>
              <a:t>Tables</a:t>
            </a:r>
          </a:p>
          <a:p>
            <a:pPr marL="457200" indent="-457200">
              <a:buFont typeface="Wingdings" panose="05000000000000000000" pitchFamily="2" charset="2"/>
              <a:buChar char="v"/>
            </a:pPr>
            <a:r>
              <a:rPr lang="en-US" altLang="en-US" sz="1600" dirty="0">
                <a:solidFill>
                  <a:schemeClr val="tx1"/>
                </a:solidFill>
              </a:rPr>
              <a:t>Records</a:t>
            </a:r>
          </a:p>
          <a:p>
            <a:pPr marL="457200" indent="-457200">
              <a:buFont typeface="Wingdings" panose="05000000000000000000" pitchFamily="2" charset="2"/>
              <a:buChar char="v"/>
            </a:pPr>
            <a:r>
              <a:rPr lang="en-US" altLang="en-US" sz="1600" dirty="0">
                <a:solidFill>
                  <a:schemeClr val="tx1"/>
                </a:solidFill>
              </a:rPr>
              <a:t>Fields / Columns</a:t>
            </a:r>
          </a:p>
        </p:txBody>
      </p:sp>
      <p:sp>
        <p:nvSpPr>
          <p:cNvPr id="2" name="Text Placeholder 1"/>
          <p:cNvSpPr>
            <a:spLocks noGrp="1"/>
          </p:cNvSpPr>
          <p:nvPr>
            <p:ph type="body" sz="quarter" idx="11"/>
          </p:nvPr>
        </p:nvSpPr>
        <p:spPr/>
        <p:txBody>
          <a:bodyPr/>
          <a:lstStyle/>
          <a:p>
            <a:r>
              <a:rPr lang="en-US" dirty="0" smtClean="0"/>
              <a:t>Introduction to tables, records, and fields</a:t>
            </a:r>
            <a:endParaRPr lang="en-US" dirty="0"/>
          </a:p>
        </p:txBody>
      </p:sp>
    </p:spTree>
    <p:extLst>
      <p:ext uri="{BB962C8B-B14F-4D97-AF65-F5344CB8AC3E}">
        <p14:creationId xmlns:p14="http://schemas.microsoft.com/office/powerpoint/2010/main" val="2164878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Tables, Records, and Fields</a:t>
            </a:r>
            <a:endParaRPr lang="nl-NL" dirty="0"/>
          </a:p>
        </p:txBody>
      </p:sp>
      <p:sp>
        <p:nvSpPr>
          <p:cNvPr id="7" name="Text Placeholder 6"/>
          <p:cNvSpPr>
            <a:spLocks noGrp="1"/>
          </p:cNvSpPr>
          <p:nvPr>
            <p:ph type="body" sz="quarter" idx="14"/>
          </p:nvPr>
        </p:nvSpPr>
        <p:spPr>
          <a:xfrm>
            <a:off x="335361" y="1628797"/>
            <a:ext cx="7065564" cy="4667228"/>
          </a:xfrm>
        </p:spPr>
        <p:txBody>
          <a:bodyPr>
            <a:normAutofit/>
          </a:bodyPr>
          <a:lstStyle/>
          <a:p>
            <a:r>
              <a:rPr lang="en-US" altLang="en-US" sz="1600" dirty="0">
                <a:solidFill>
                  <a:schemeClr val="tx1"/>
                </a:solidFill>
              </a:rPr>
              <a:t>A database table is composed of records and </a:t>
            </a:r>
            <a:r>
              <a:rPr lang="en-US" altLang="en-US" sz="1600" dirty="0">
                <a:solidFill>
                  <a:schemeClr val="tx1"/>
                </a:solidFill>
              </a:rPr>
              <a:t>fields / columns </a:t>
            </a:r>
            <a:r>
              <a:rPr lang="en-US" altLang="en-US" sz="1600" dirty="0">
                <a:solidFill>
                  <a:schemeClr val="tx1"/>
                </a:solidFill>
              </a:rPr>
              <a:t>that hold data. Each table in a database holds data about a different, but related, subject</a:t>
            </a:r>
            <a:r>
              <a:rPr lang="en-US" altLang="en-US" sz="1600" dirty="0">
                <a:solidFill>
                  <a:schemeClr val="tx1"/>
                </a:solidFill>
              </a:rPr>
              <a:t>.</a:t>
            </a:r>
          </a:p>
          <a:p>
            <a:endParaRPr lang="en-US" altLang="en-US" sz="1600" dirty="0">
              <a:solidFill>
                <a:schemeClr val="tx1"/>
              </a:solidFill>
            </a:endParaRPr>
          </a:p>
          <a:p>
            <a:r>
              <a:rPr lang="en-US" altLang="en-US" sz="1600" dirty="0">
                <a:solidFill>
                  <a:schemeClr val="tx1"/>
                </a:solidFill>
              </a:rPr>
              <a:t>The example shown here is a selected cutaway from  SQL Server Management Studio that outlines numerous databases. The selected database is for a college's Alumni database. </a:t>
            </a:r>
          </a:p>
          <a:p>
            <a:endParaRPr lang="en-US" altLang="en-US" sz="1600" dirty="0">
              <a:solidFill>
                <a:schemeClr val="tx1"/>
              </a:solidFill>
            </a:endParaRPr>
          </a:p>
          <a:p>
            <a:r>
              <a:rPr lang="en-US" altLang="en-US" sz="1600" dirty="0">
                <a:solidFill>
                  <a:schemeClr val="tx1"/>
                </a:solidFill>
              </a:rPr>
              <a:t>You can see the database has numerous tables that undoubtedly include information about alumni membership on the website, role, custom profile information, unique membership id, and more. </a:t>
            </a:r>
          </a:p>
        </p:txBody>
      </p:sp>
      <p:sp>
        <p:nvSpPr>
          <p:cNvPr id="2" name="Text Placeholder 1"/>
          <p:cNvSpPr>
            <a:spLocks noGrp="1"/>
          </p:cNvSpPr>
          <p:nvPr>
            <p:ph type="body" sz="quarter" idx="11"/>
          </p:nvPr>
        </p:nvSpPr>
        <p:spPr/>
        <p:txBody>
          <a:bodyPr/>
          <a:lstStyle/>
          <a:p>
            <a:r>
              <a:rPr lang="en-US" dirty="0" smtClean="0"/>
              <a:t>Tables</a:t>
            </a:r>
            <a:endParaRPr lang="en-US" dirty="0"/>
          </a:p>
        </p:txBody>
      </p:sp>
      <p:pic>
        <p:nvPicPr>
          <p:cNvPr id="3" name="Picture 2"/>
          <p:cNvPicPr>
            <a:picLocks noChangeAspect="1"/>
          </p:cNvPicPr>
          <p:nvPr/>
        </p:nvPicPr>
        <p:blipFill>
          <a:blip r:embed="rId2"/>
          <a:stretch>
            <a:fillRect/>
          </a:stretch>
        </p:blipFill>
        <p:spPr>
          <a:xfrm>
            <a:off x="7516586" y="1726767"/>
            <a:ext cx="2735035" cy="4447956"/>
          </a:xfrm>
          <a:prstGeom prst="rect">
            <a:avLst/>
          </a:prstGeom>
        </p:spPr>
      </p:pic>
      <p:sp>
        <p:nvSpPr>
          <p:cNvPr id="4" name="Rectangle 3"/>
          <p:cNvSpPr/>
          <p:nvPr/>
        </p:nvSpPr>
        <p:spPr>
          <a:xfrm>
            <a:off x="7998280" y="3804558"/>
            <a:ext cx="1842137" cy="16900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744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Tables, Records, and Fields</a:t>
            </a:r>
            <a:endParaRPr lang="nl-NL" dirty="0"/>
          </a:p>
        </p:txBody>
      </p:sp>
      <p:sp>
        <p:nvSpPr>
          <p:cNvPr id="7" name="Text Placeholder 6"/>
          <p:cNvSpPr>
            <a:spLocks noGrp="1"/>
          </p:cNvSpPr>
          <p:nvPr>
            <p:ph type="body" sz="quarter" idx="14"/>
          </p:nvPr>
        </p:nvSpPr>
        <p:spPr>
          <a:xfrm>
            <a:off x="335360" y="1628797"/>
            <a:ext cx="11532790" cy="4762478"/>
          </a:xfrm>
        </p:spPr>
        <p:txBody>
          <a:bodyPr>
            <a:normAutofit/>
          </a:bodyPr>
          <a:lstStyle/>
          <a:p>
            <a:r>
              <a:rPr lang="en-US" altLang="en-US" sz="1600" dirty="0">
                <a:solidFill>
                  <a:schemeClr val="tx1"/>
                </a:solidFill>
              </a:rPr>
              <a:t>Data is stored in records. A record is composed of </a:t>
            </a:r>
            <a:r>
              <a:rPr lang="en-US" altLang="en-US" sz="1600" dirty="0">
                <a:solidFill>
                  <a:schemeClr val="tx1"/>
                </a:solidFill>
              </a:rPr>
              <a:t>fields</a:t>
            </a:r>
            <a:r>
              <a:rPr lang="en-US" altLang="en-US" sz="1600" dirty="0">
                <a:solidFill>
                  <a:schemeClr val="tx1"/>
                </a:solidFill>
              </a:rPr>
              <a:t> / columns</a:t>
            </a:r>
            <a:r>
              <a:rPr lang="en-US" altLang="en-US" sz="1600" dirty="0">
                <a:solidFill>
                  <a:schemeClr val="tx1"/>
                </a:solidFill>
              </a:rPr>
              <a:t> </a:t>
            </a:r>
            <a:r>
              <a:rPr lang="en-US" altLang="en-US" sz="1600" dirty="0">
                <a:solidFill>
                  <a:schemeClr val="tx1"/>
                </a:solidFill>
              </a:rPr>
              <a:t>and contains all the data about one particular person, company, or item in a database. In this database, a record contains the data for one </a:t>
            </a:r>
            <a:r>
              <a:rPr lang="en-US" altLang="en-US" sz="1600" dirty="0">
                <a:solidFill>
                  <a:schemeClr val="tx1"/>
                </a:solidFill>
              </a:rPr>
              <a:t>news item for a college's public-facing website. Records will appear </a:t>
            </a:r>
            <a:r>
              <a:rPr lang="en-US" altLang="en-US" sz="1600" dirty="0">
                <a:solidFill>
                  <a:schemeClr val="tx1"/>
                </a:solidFill>
              </a:rPr>
              <a:t>as rows in the database table. </a:t>
            </a:r>
            <a:r>
              <a:rPr lang="en-US" altLang="en-US" sz="1600" dirty="0">
                <a:solidFill>
                  <a:schemeClr val="tx1"/>
                </a:solidFill>
              </a:rPr>
              <a:t>Here, a </a:t>
            </a:r>
            <a:r>
              <a:rPr lang="en-US" altLang="en-US" sz="1600" dirty="0">
                <a:solidFill>
                  <a:schemeClr val="tx1"/>
                </a:solidFill>
              </a:rPr>
              <a:t>record for </a:t>
            </a:r>
            <a:r>
              <a:rPr lang="en-US" altLang="en-US" sz="1600" dirty="0">
                <a:solidFill>
                  <a:schemeClr val="tx1"/>
                </a:solidFill>
              </a:rPr>
              <a:t>id 543 </a:t>
            </a:r>
            <a:r>
              <a:rPr lang="en-US" altLang="en-US" sz="1600" dirty="0">
                <a:solidFill>
                  <a:schemeClr val="tx1"/>
                </a:solidFill>
              </a:rPr>
              <a:t>is highlighted </a:t>
            </a:r>
            <a:r>
              <a:rPr lang="en-US" altLang="en-US" sz="1600" dirty="0">
                <a:solidFill>
                  <a:schemeClr val="tx1"/>
                </a:solidFill>
              </a:rPr>
              <a:t>in red.</a:t>
            </a:r>
          </a:p>
        </p:txBody>
      </p:sp>
      <p:sp>
        <p:nvSpPr>
          <p:cNvPr id="2" name="Text Placeholder 1"/>
          <p:cNvSpPr>
            <a:spLocks noGrp="1"/>
          </p:cNvSpPr>
          <p:nvPr>
            <p:ph type="body" sz="quarter" idx="11"/>
          </p:nvPr>
        </p:nvSpPr>
        <p:spPr/>
        <p:txBody>
          <a:bodyPr/>
          <a:lstStyle/>
          <a:p>
            <a:r>
              <a:rPr lang="en-US" dirty="0" smtClean="0"/>
              <a:t>Records</a:t>
            </a:r>
            <a:endParaRPr lang="en-US" dirty="0"/>
          </a:p>
        </p:txBody>
      </p:sp>
      <p:pic>
        <p:nvPicPr>
          <p:cNvPr id="4" name="Picture 3"/>
          <p:cNvPicPr>
            <a:picLocks noChangeAspect="1"/>
          </p:cNvPicPr>
          <p:nvPr/>
        </p:nvPicPr>
        <p:blipFill>
          <a:blip r:embed="rId2"/>
          <a:stretch>
            <a:fillRect/>
          </a:stretch>
        </p:blipFill>
        <p:spPr>
          <a:xfrm>
            <a:off x="464506" y="3015569"/>
            <a:ext cx="6589438" cy="2574733"/>
          </a:xfrm>
          <a:prstGeom prst="rect">
            <a:avLst/>
          </a:prstGeom>
        </p:spPr>
      </p:pic>
      <p:sp>
        <p:nvSpPr>
          <p:cNvPr id="6" name="Rectangle 5"/>
          <p:cNvSpPr/>
          <p:nvPr/>
        </p:nvSpPr>
        <p:spPr>
          <a:xfrm>
            <a:off x="464506" y="3852180"/>
            <a:ext cx="6720066" cy="2204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6342" y="2998909"/>
            <a:ext cx="6720066" cy="22043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184573" y="2955239"/>
            <a:ext cx="662361" cy="307777"/>
          </a:xfrm>
          <a:prstGeom prst="rect">
            <a:avLst/>
          </a:prstGeom>
          <a:noFill/>
        </p:spPr>
        <p:txBody>
          <a:bodyPr wrap="none" rtlCol="0">
            <a:spAutoFit/>
          </a:bodyPr>
          <a:lstStyle/>
          <a:p>
            <a:r>
              <a:rPr lang="en-US" sz="1400" dirty="0"/>
              <a:t>Fields</a:t>
            </a:r>
            <a:endParaRPr lang="en-US" sz="1400" dirty="0"/>
          </a:p>
        </p:txBody>
      </p:sp>
      <p:sp>
        <p:nvSpPr>
          <p:cNvPr id="11" name="TextBox 10"/>
          <p:cNvSpPr txBox="1"/>
          <p:nvPr/>
        </p:nvSpPr>
        <p:spPr>
          <a:xfrm>
            <a:off x="7184573" y="3808510"/>
            <a:ext cx="761747" cy="307777"/>
          </a:xfrm>
          <a:prstGeom prst="rect">
            <a:avLst/>
          </a:prstGeom>
          <a:noFill/>
        </p:spPr>
        <p:txBody>
          <a:bodyPr wrap="none" rtlCol="0">
            <a:spAutoFit/>
          </a:bodyPr>
          <a:lstStyle/>
          <a:p>
            <a:r>
              <a:rPr lang="en-US" sz="1400" dirty="0"/>
              <a:t>Record</a:t>
            </a:r>
            <a:endParaRPr lang="en-US" sz="1400" dirty="0"/>
          </a:p>
        </p:txBody>
      </p:sp>
    </p:spTree>
    <p:extLst>
      <p:ext uri="{BB962C8B-B14F-4D97-AF65-F5344CB8AC3E}">
        <p14:creationId xmlns:p14="http://schemas.microsoft.com/office/powerpoint/2010/main" val="1196931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Tables, Records, and Fields</a:t>
            </a:r>
            <a:endParaRPr lang="nl-NL" dirty="0"/>
          </a:p>
        </p:txBody>
      </p:sp>
      <p:sp>
        <p:nvSpPr>
          <p:cNvPr id="7" name="Text Placeholder 6"/>
          <p:cNvSpPr>
            <a:spLocks noGrp="1"/>
          </p:cNvSpPr>
          <p:nvPr>
            <p:ph type="body" sz="quarter" idx="14"/>
          </p:nvPr>
        </p:nvSpPr>
        <p:spPr>
          <a:xfrm>
            <a:off x="335361" y="1628798"/>
            <a:ext cx="11523264" cy="4829153"/>
          </a:xfrm>
        </p:spPr>
        <p:txBody>
          <a:bodyPr>
            <a:normAutofit/>
          </a:bodyPr>
          <a:lstStyle/>
          <a:p>
            <a:r>
              <a:rPr lang="en-US" altLang="en-US" sz="1600" dirty="0">
                <a:solidFill>
                  <a:schemeClr val="tx1"/>
                </a:solidFill>
              </a:rPr>
              <a:t>A field is part of a record and contains a single piece of data for the subject of the </a:t>
            </a:r>
            <a:r>
              <a:rPr lang="en-US" altLang="en-US" sz="1600" dirty="0">
                <a:solidFill>
                  <a:schemeClr val="tx1"/>
                </a:solidFill>
              </a:rPr>
              <a:t>record. In </a:t>
            </a:r>
            <a:r>
              <a:rPr lang="en-US" altLang="en-US" sz="1600" dirty="0">
                <a:solidFill>
                  <a:schemeClr val="tx1"/>
                </a:solidFill>
              </a:rPr>
              <a:t>the database table </a:t>
            </a:r>
            <a:r>
              <a:rPr lang="en-US" altLang="en-US" sz="1600" dirty="0">
                <a:solidFill>
                  <a:schemeClr val="tx1"/>
                </a:solidFill>
              </a:rPr>
              <a:t>outlined in the previous slide, </a:t>
            </a:r>
            <a:r>
              <a:rPr lang="en-US" altLang="en-US" sz="1600" dirty="0">
                <a:solidFill>
                  <a:schemeClr val="tx1"/>
                </a:solidFill>
              </a:rPr>
              <a:t>each record contains </a:t>
            </a:r>
            <a:r>
              <a:rPr lang="en-US" altLang="en-US" sz="1600" dirty="0">
                <a:solidFill>
                  <a:schemeClr val="tx1"/>
                </a:solidFill>
              </a:rPr>
              <a:t>eight </a:t>
            </a:r>
            <a:r>
              <a:rPr lang="en-US" altLang="en-US" sz="1600" dirty="0">
                <a:solidFill>
                  <a:schemeClr val="tx1"/>
                </a:solidFill>
              </a:rPr>
              <a:t>fields:</a:t>
            </a:r>
          </a:p>
          <a:p>
            <a:endParaRPr lang="en-US" altLang="en-US" sz="1600" dirty="0">
              <a:solidFill>
                <a:schemeClr val="tx1"/>
              </a:solidFill>
            </a:endParaRPr>
          </a:p>
          <a:p>
            <a:pPr marL="457200" indent="-457200">
              <a:buFont typeface="Wingdings" panose="05000000000000000000" pitchFamily="2" charset="2"/>
              <a:buChar char="v"/>
            </a:pPr>
            <a:r>
              <a:rPr lang="en-US" altLang="en-US" sz="1600" b="1" dirty="0">
                <a:solidFill>
                  <a:schemeClr val="tx1"/>
                </a:solidFill>
              </a:rPr>
              <a:t>id</a:t>
            </a:r>
            <a:r>
              <a:rPr lang="en-US" altLang="en-US" sz="1600" dirty="0">
                <a:solidFill>
                  <a:schemeClr val="tx1"/>
                </a:solidFill>
              </a:rPr>
              <a:t>	</a:t>
            </a:r>
            <a:r>
              <a:rPr lang="en-US" altLang="en-US" sz="1600" dirty="0">
                <a:solidFill>
                  <a:schemeClr val="tx1"/>
                </a:solidFill>
              </a:rPr>
              <a:t>	</a:t>
            </a:r>
            <a:r>
              <a:rPr lang="en-US" altLang="en-US" sz="1600" dirty="0" smtClean="0">
                <a:solidFill>
                  <a:schemeClr val="tx1"/>
                </a:solidFill>
              </a:rPr>
              <a:t>	A </a:t>
            </a:r>
            <a:r>
              <a:rPr lang="en-US" altLang="en-US" sz="1600" dirty="0">
                <a:solidFill>
                  <a:schemeClr val="tx1"/>
                </a:solidFill>
              </a:rPr>
              <a:t>number assigned </a:t>
            </a:r>
            <a:r>
              <a:rPr lang="en-US" altLang="en-US" sz="1600" dirty="0">
                <a:solidFill>
                  <a:schemeClr val="tx1"/>
                </a:solidFill>
              </a:rPr>
              <a:t>to each news item in the table</a:t>
            </a:r>
            <a:endParaRPr lang="en-US" altLang="en-US" sz="1600" dirty="0">
              <a:solidFill>
                <a:schemeClr val="tx1"/>
              </a:solidFill>
            </a:endParaRPr>
          </a:p>
          <a:p>
            <a:pPr marL="457200" indent="-457200">
              <a:buFont typeface="Wingdings" panose="05000000000000000000" pitchFamily="2" charset="2"/>
              <a:buChar char="v"/>
            </a:pPr>
            <a:r>
              <a:rPr lang="en-US" altLang="en-US" sz="1600" b="1" dirty="0" err="1">
                <a:solidFill>
                  <a:schemeClr val="tx1"/>
                </a:solidFill>
              </a:rPr>
              <a:t>newsdate</a:t>
            </a:r>
            <a:r>
              <a:rPr lang="en-US" altLang="en-US" sz="1600" dirty="0">
                <a:solidFill>
                  <a:schemeClr val="tx1"/>
                </a:solidFill>
              </a:rPr>
              <a:t>	</a:t>
            </a:r>
            <a:r>
              <a:rPr lang="en-US" altLang="en-US" sz="1600" dirty="0" smtClean="0">
                <a:solidFill>
                  <a:schemeClr val="tx1"/>
                </a:solidFill>
              </a:rPr>
              <a:t>	The </a:t>
            </a:r>
            <a:r>
              <a:rPr lang="en-US" altLang="en-US" sz="1600" dirty="0">
                <a:solidFill>
                  <a:schemeClr val="tx1"/>
                </a:solidFill>
              </a:rPr>
              <a:t>date that the news items was published</a:t>
            </a:r>
            <a:endParaRPr lang="en-US" altLang="en-US" sz="1600" dirty="0">
              <a:solidFill>
                <a:schemeClr val="tx1"/>
              </a:solidFill>
            </a:endParaRPr>
          </a:p>
          <a:p>
            <a:pPr marL="457200" indent="-457200">
              <a:buFont typeface="Wingdings" panose="05000000000000000000" pitchFamily="2" charset="2"/>
              <a:buChar char="v"/>
            </a:pPr>
            <a:r>
              <a:rPr lang="en-US" altLang="en-US" sz="1600" b="1" dirty="0" err="1">
                <a:solidFill>
                  <a:schemeClr val="tx1"/>
                </a:solidFill>
              </a:rPr>
              <a:t>newstitlelong</a:t>
            </a:r>
            <a:r>
              <a:rPr lang="en-US" altLang="en-US" sz="1600" dirty="0">
                <a:solidFill>
                  <a:schemeClr val="tx1"/>
                </a:solidFill>
              </a:rPr>
              <a:t>	</a:t>
            </a:r>
            <a:r>
              <a:rPr lang="en-US" altLang="en-US" sz="1600" dirty="0" smtClean="0">
                <a:solidFill>
                  <a:schemeClr val="tx1"/>
                </a:solidFill>
              </a:rPr>
              <a:t>	The </a:t>
            </a:r>
            <a:r>
              <a:rPr lang="en-US" altLang="en-US" sz="1600" dirty="0">
                <a:solidFill>
                  <a:schemeClr val="tx1"/>
                </a:solidFill>
              </a:rPr>
              <a:t>news title that appears on the web page</a:t>
            </a:r>
            <a:endParaRPr lang="en-US" altLang="en-US" sz="1600" dirty="0">
              <a:solidFill>
                <a:schemeClr val="tx1"/>
              </a:solidFill>
            </a:endParaRPr>
          </a:p>
          <a:p>
            <a:pPr marL="457200" indent="-457200">
              <a:buFont typeface="Wingdings" panose="05000000000000000000" pitchFamily="2" charset="2"/>
              <a:buChar char="v"/>
            </a:pPr>
            <a:r>
              <a:rPr lang="en-US" altLang="en-US" sz="1600" b="1" dirty="0" err="1">
                <a:solidFill>
                  <a:schemeClr val="tx1"/>
                </a:solidFill>
              </a:rPr>
              <a:t>newstitleshort</a:t>
            </a:r>
            <a:r>
              <a:rPr lang="en-US" altLang="en-US" sz="1600" dirty="0">
                <a:solidFill>
                  <a:schemeClr val="tx1"/>
                </a:solidFill>
              </a:rPr>
              <a:t>	</a:t>
            </a:r>
            <a:r>
              <a:rPr lang="en-US" altLang="en-US" sz="1600" dirty="0">
                <a:solidFill>
                  <a:schemeClr val="tx1"/>
                </a:solidFill>
              </a:rPr>
              <a:t>The news title that appears on call to action images</a:t>
            </a:r>
          </a:p>
          <a:p>
            <a:pPr marL="457200" indent="-457200">
              <a:buFont typeface="Wingdings" panose="05000000000000000000" pitchFamily="2" charset="2"/>
              <a:buChar char="v"/>
            </a:pPr>
            <a:r>
              <a:rPr lang="en-US" altLang="en-US" sz="1600" b="1" dirty="0">
                <a:solidFill>
                  <a:schemeClr val="tx1"/>
                </a:solidFill>
              </a:rPr>
              <a:t>description</a:t>
            </a:r>
            <a:r>
              <a:rPr lang="en-US" altLang="en-US" sz="1600" dirty="0">
                <a:solidFill>
                  <a:schemeClr val="tx1"/>
                </a:solidFill>
              </a:rPr>
              <a:t>	</a:t>
            </a:r>
            <a:r>
              <a:rPr lang="en-US" altLang="en-US" sz="1600" dirty="0" smtClean="0">
                <a:solidFill>
                  <a:schemeClr val="tx1"/>
                </a:solidFill>
              </a:rPr>
              <a:t>	The </a:t>
            </a:r>
            <a:r>
              <a:rPr lang="en-US" altLang="en-US" sz="1600" dirty="0">
                <a:solidFill>
                  <a:schemeClr val="tx1"/>
                </a:solidFill>
              </a:rPr>
              <a:t>actual news story</a:t>
            </a:r>
          </a:p>
          <a:p>
            <a:pPr marL="457200" indent="-457200">
              <a:buFont typeface="Wingdings" panose="05000000000000000000" pitchFamily="2" charset="2"/>
              <a:buChar char="v"/>
            </a:pPr>
            <a:r>
              <a:rPr lang="en-US" altLang="en-US" sz="1600" b="1" dirty="0" err="1">
                <a:solidFill>
                  <a:schemeClr val="tx1"/>
                </a:solidFill>
              </a:rPr>
              <a:t>newstype</a:t>
            </a:r>
            <a:r>
              <a:rPr lang="en-US" altLang="en-US" sz="1600" dirty="0">
                <a:solidFill>
                  <a:schemeClr val="tx1"/>
                </a:solidFill>
              </a:rPr>
              <a:t>	</a:t>
            </a:r>
            <a:r>
              <a:rPr lang="en-US" altLang="en-US" sz="1600" dirty="0" smtClean="0">
                <a:solidFill>
                  <a:schemeClr val="tx1"/>
                </a:solidFill>
              </a:rPr>
              <a:t>	Whether </a:t>
            </a:r>
            <a:r>
              <a:rPr lang="en-US" altLang="en-US" sz="1600" dirty="0">
                <a:solidFill>
                  <a:schemeClr val="tx1"/>
                </a:solidFill>
              </a:rPr>
              <a:t>the news item was a news article or press release</a:t>
            </a:r>
            <a:endParaRPr lang="en-US" altLang="en-US" sz="1600" dirty="0">
              <a:solidFill>
                <a:schemeClr val="tx1"/>
              </a:solidFill>
            </a:endParaRPr>
          </a:p>
          <a:p>
            <a:pPr marL="457200" indent="-457200">
              <a:buFont typeface="Wingdings" panose="05000000000000000000" pitchFamily="2" charset="2"/>
              <a:buChar char="v"/>
            </a:pPr>
            <a:r>
              <a:rPr lang="en-US" altLang="en-US" sz="1600" b="1" dirty="0">
                <a:solidFill>
                  <a:schemeClr val="tx1"/>
                </a:solidFill>
              </a:rPr>
              <a:t>news</a:t>
            </a:r>
            <a:r>
              <a:rPr lang="en-US" altLang="en-US" sz="1600" dirty="0">
                <a:solidFill>
                  <a:schemeClr val="tx1"/>
                </a:solidFill>
              </a:rPr>
              <a:t>	</a:t>
            </a:r>
            <a:r>
              <a:rPr lang="en-US" altLang="en-US" sz="1600" dirty="0">
                <a:solidFill>
                  <a:schemeClr val="tx1"/>
                </a:solidFill>
              </a:rPr>
              <a:t>	</a:t>
            </a:r>
            <a:r>
              <a:rPr lang="en-US" altLang="en-US" sz="1600" dirty="0">
                <a:solidFill>
                  <a:schemeClr val="tx1"/>
                </a:solidFill>
              </a:rPr>
              <a:t>The image that appears as a call to action on the home page</a:t>
            </a:r>
          </a:p>
          <a:p>
            <a:pPr marL="457200" indent="-457200">
              <a:buFont typeface="Wingdings" panose="05000000000000000000" pitchFamily="2" charset="2"/>
              <a:buChar char="v"/>
            </a:pPr>
            <a:r>
              <a:rPr lang="en-US" altLang="en-US" sz="1600" b="1" dirty="0" err="1">
                <a:solidFill>
                  <a:schemeClr val="tx1"/>
                </a:solidFill>
              </a:rPr>
              <a:t>imagepath</a:t>
            </a:r>
            <a:r>
              <a:rPr lang="en-US" altLang="en-US" sz="1600" dirty="0">
                <a:solidFill>
                  <a:schemeClr val="tx1"/>
                </a:solidFill>
              </a:rPr>
              <a:t>	</a:t>
            </a:r>
            <a:r>
              <a:rPr lang="en-US" altLang="en-US" sz="1600" dirty="0" smtClean="0">
                <a:solidFill>
                  <a:schemeClr val="tx1"/>
                </a:solidFill>
              </a:rPr>
              <a:t>	The </a:t>
            </a:r>
            <a:r>
              <a:rPr lang="en-US" altLang="en-US" sz="1600" dirty="0">
                <a:solidFill>
                  <a:schemeClr val="tx1"/>
                </a:solidFill>
              </a:rPr>
              <a:t>image that appears on the actual news article</a:t>
            </a:r>
          </a:p>
          <a:p>
            <a:endParaRPr lang="en-US" altLang="en-US" sz="1600" dirty="0">
              <a:solidFill>
                <a:schemeClr val="tx1"/>
              </a:solidFill>
            </a:endParaRPr>
          </a:p>
          <a:p>
            <a:r>
              <a:rPr lang="en-US" altLang="en-US" sz="1600" dirty="0">
                <a:solidFill>
                  <a:schemeClr val="tx1"/>
                </a:solidFill>
              </a:rPr>
              <a:t>Fields appear as columns in a database table. These are also highlighted in the previous slide.</a:t>
            </a:r>
          </a:p>
        </p:txBody>
      </p:sp>
      <p:sp>
        <p:nvSpPr>
          <p:cNvPr id="2" name="Text Placeholder 1"/>
          <p:cNvSpPr>
            <a:spLocks noGrp="1"/>
          </p:cNvSpPr>
          <p:nvPr>
            <p:ph type="body" sz="quarter" idx="11"/>
          </p:nvPr>
        </p:nvSpPr>
        <p:spPr/>
        <p:txBody>
          <a:bodyPr/>
          <a:lstStyle/>
          <a:p>
            <a:r>
              <a:rPr lang="en-US" dirty="0" smtClean="0"/>
              <a:t>Fields</a:t>
            </a:r>
            <a:endParaRPr lang="en-US" dirty="0"/>
          </a:p>
        </p:txBody>
      </p:sp>
    </p:spTree>
    <p:extLst>
      <p:ext uri="{BB962C8B-B14F-4D97-AF65-F5344CB8AC3E}">
        <p14:creationId xmlns:p14="http://schemas.microsoft.com/office/powerpoint/2010/main" val="2938510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Tables, Records, and Fields</a:t>
            </a:r>
            <a:endParaRPr lang="nl-NL" dirty="0"/>
          </a:p>
        </p:txBody>
      </p:sp>
      <p:sp>
        <p:nvSpPr>
          <p:cNvPr id="7" name="Text Placeholder 6"/>
          <p:cNvSpPr>
            <a:spLocks noGrp="1"/>
          </p:cNvSpPr>
          <p:nvPr>
            <p:ph type="body" sz="quarter" idx="14"/>
          </p:nvPr>
        </p:nvSpPr>
        <p:spPr>
          <a:xfrm>
            <a:off x="335359" y="1628797"/>
            <a:ext cx="6913165" cy="4695803"/>
          </a:xfrm>
        </p:spPr>
        <p:txBody>
          <a:bodyPr>
            <a:normAutofit/>
          </a:bodyPr>
          <a:lstStyle/>
          <a:p>
            <a:r>
              <a:rPr lang="en-US" altLang="en-US" sz="1600" dirty="0">
                <a:solidFill>
                  <a:schemeClr val="tx1"/>
                </a:solidFill>
              </a:rPr>
              <a:t>In some databases, fields are referred to as columns. In SQL Server for instance, Management Studio lists all of the columns belonging to a table by simply expanding the table and then expanding the columns.</a:t>
            </a:r>
          </a:p>
          <a:p>
            <a:endParaRPr lang="en-US" altLang="en-US" sz="1600" dirty="0">
              <a:solidFill>
                <a:schemeClr val="tx1"/>
              </a:solidFill>
            </a:endParaRPr>
          </a:p>
          <a:p>
            <a:r>
              <a:rPr lang="en-US" altLang="en-US" sz="1600" dirty="0">
                <a:solidFill>
                  <a:schemeClr val="tx1"/>
                </a:solidFill>
              </a:rPr>
              <a:t>Management Studio will also show you critical information about your columns including key information, data types associated with your columns, size, and more.</a:t>
            </a:r>
          </a:p>
        </p:txBody>
      </p:sp>
      <p:sp>
        <p:nvSpPr>
          <p:cNvPr id="2" name="Text Placeholder 1"/>
          <p:cNvSpPr>
            <a:spLocks noGrp="1"/>
          </p:cNvSpPr>
          <p:nvPr>
            <p:ph type="body" sz="quarter" idx="11"/>
          </p:nvPr>
        </p:nvSpPr>
        <p:spPr/>
        <p:txBody>
          <a:bodyPr/>
          <a:lstStyle/>
          <a:p>
            <a:r>
              <a:rPr lang="en-US" dirty="0" smtClean="0"/>
              <a:t>Columns</a:t>
            </a:r>
            <a:endParaRPr lang="en-US" dirty="0"/>
          </a:p>
        </p:txBody>
      </p:sp>
      <p:pic>
        <p:nvPicPr>
          <p:cNvPr id="3" name="Picture 2"/>
          <p:cNvPicPr>
            <a:picLocks noChangeAspect="1"/>
          </p:cNvPicPr>
          <p:nvPr/>
        </p:nvPicPr>
        <p:blipFill>
          <a:blip r:embed="rId2"/>
          <a:stretch>
            <a:fillRect/>
          </a:stretch>
        </p:blipFill>
        <p:spPr>
          <a:xfrm>
            <a:off x="7365052" y="1718602"/>
            <a:ext cx="2475364" cy="2997326"/>
          </a:xfrm>
          <a:prstGeom prst="rect">
            <a:avLst/>
          </a:prstGeom>
        </p:spPr>
      </p:pic>
      <p:sp>
        <p:nvSpPr>
          <p:cNvPr id="8" name="Rectangle 7"/>
          <p:cNvSpPr/>
          <p:nvPr/>
        </p:nvSpPr>
        <p:spPr>
          <a:xfrm>
            <a:off x="7630886" y="1861458"/>
            <a:ext cx="2209530" cy="13960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0125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3407</TotalTime>
  <Words>384</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Museo Slab 500</vt:lpstr>
      <vt:lpstr>Wingdings</vt:lpstr>
      <vt:lpstr>Master light</vt:lpstr>
      <vt:lpstr>Master dark</vt:lpstr>
      <vt:lpstr>Tables, Records, and Fields</vt:lpstr>
      <vt:lpstr>Tables, Records, and Fields</vt:lpstr>
      <vt:lpstr>Tables, Records, and Fields</vt:lpstr>
      <vt:lpstr>Tables, Records, and Fields</vt:lpstr>
      <vt:lpstr>Tables, Records, and Fields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309</cp:revision>
  <dcterms:created xsi:type="dcterms:W3CDTF">2011-04-02T17:19:46Z</dcterms:created>
  <dcterms:modified xsi:type="dcterms:W3CDTF">2018-07-25T16:48:07Z</dcterms:modified>
</cp:coreProperties>
</file>