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4"/>
  </p:notesMasterIdLst>
  <p:handoutMasterIdLst>
    <p:handoutMasterId r:id="rId15"/>
  </p:handoutMasterIdLst>
  <p:sldIdLst>
    <p:sldId id="310" r:id="rId3"/>
    <p:sldId id="321" r:id="rId4"/>
    <p:sldId id="322" r:id="rId5"/>
    <p:sldId id="320" r:id="rId6"/>
    <p:sldId id="323" r:id="rId7"/>
    <p:sldId id="324" r:id="rId8"/>
    <p:sldId id="325" r:id="rId9"/>
    <p:sldId id="326" r:id="rId10"/>
    <p:sldId id="327" r:id="rId11"/>
    <p:sldId id="328" r:id="rId12"/>
    <p:sldId id="329"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6270" autoAdjust="0"/>
  </p:normalViewPr>
  <p:slideViewPr>
    <p:cSldViewPr snapToGrid="0">
      <p:cViewPr varScale="1">
        <p:scale>
          <a:sx n="115" d="100"/>
          <a:sy n="115" d="100"/>
        </p:scale>
        <p:origin x="120"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9" d="100"/>
          <a:sy n="79" d="100"/>
        </p:scale>
        <p:origin x="-242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25-7-2018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7/25/2018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Normalization</a:t>
            </a:r>
            <a:endParaRPr lang="nl-NL" dirty="0"/>
          </a:p>
        </p:txBody>
      </p:sp>
      <p:sp>
        <p:nvSpPr>
          <p:cNvPr id="7" name="Text Placeholder 6"/>
          <p:cNvSpPr>
            <a:spLocks noGrp="1"/>
          </p:cNvSpPr>
          <p:nvPr>
            <p:ph type="body" sz="quarter" idx="14"/>
          </p:nvPr>
        </p:nvSpPr>
        <p:spPr>
          <a:xfrm>
            <a:off x="335360" y="1628798"/>
            <a:ext cx="11510276" cy="4780880"/>
          </a:xfrm>
        </p:spPr>
        <p:txBody>
          <a:bodyPr>
            <a:normAutofit/>
          </a:bodyPr>
          <a:lstStyle/>
          <a:p>
            <a:r>
              <a:rPr lang="en-US" altLang="en-US" sz="1600" dirty="0">
                <a:solidFill>
                  <a:schemeClr val="tx1"/>
                </a:solidFill>
              </a:rPr>
              <a:t>Normalization </a:t>
            </a:r>
            <a:r>
              <a:rPr lang="en-US" altLang="en-US" sz="1600" dirty="0">
                <a:solidFill>
                  <a:schemeClr val="tx1"/>
                </a:solidFill>
              </a:rPr>
              <a:t>is the process of organizing data in a database. This includes creating tables and establishing relationships between those tables according to rules designed both to protect the data and to make the database more flexible by eliminating </a:t>
            </a:r>
            <a:r>
              <a:rPr lang="en-US" altLang="en-US" sz="1600" b="1" dirty="0">
                <a:solidFill>
                  <a:schemeClr val="tx1"/>
                </a:solidFill>
              </a:rPr>
              <a:t>redundancy</a:t>
            </a:r>
            <a:r>
              <a:rPr lang="en-US" altLang="en-US" sz="1600" dirty="0">
                <a:solidFill>
                  <a:schemeClr val="tx1"/>
                </a:solidFill>
              </a:rPr>
              <a:t> and </a:t>
            </a:r>
            <a:r>
              <a:rPr lang="en-US" altLang="en-US" sz="1600" b="1" dirty="0">
                <a:solidFill>
                  <a:schemeClr val="tx1"/>
                </a:solidFill>
              </a:rPr>
              <a:t>inconsistent dependency</a:t>
            </a:r>
            <a:r>
              <a:rPr lang="en-US" altLang="en-US" sz="1600" dirty="0">
                <a:solidFill>
                  <a:schemeClr val="tx1"/>
                </a:solidFill>
              </a:rPr>
              <a:t>.</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Introduction </a:t>
            </a:r>
            <a:r>
              <a:rPr lang="en-US" dirty="0"/>
              <a:t>to </a:t>
            </a:r>
            <a:r>
              <a:rPr lang="en-US" dirty="0" smtClean="0"/>
              <a:t>normalization</a:t>
            </a:r>
            <a:endParaRPr lang="en-US" dirty="0"/>
          </a:p>
        </p:txBody>
      </p:sp>
    </p:spTree>
    <p:extLst>
      <p:ext uri="{BB962C8B-B14F-4D97-AF65-F5344CB8AC3E}">
        <p14:creationId xmlns:p14="http://schemas.microsoft.com/office/powerpoint/2010/main" val="2164878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Normalization</a:t>
            </a:r>
            <a:endParaRPr lang="nl-NL" dirty="0"/>
          </a:p>
        </p:txBody>
      </p:sp>
      <p:sp>
        <p:nvSpPr>
          <p:cNvPr id="7" name="Text Placeholder 6"/>
          <p:cNvSpPr>
            <a:spLocks noGrp="1"/>
          </p:cNvSpPr>
          <p:nvPr>
            <p:ph type="body" sz="quarter" idx="14"/>
          </p:nvPr>
        </p:nvSpPr>
        <p:spPr>
          <a:xfrm>
            <a:off x="335360" y="1628798"/>
            <a:ext cx="11510276" cy="4780880"/>
          </a:xfrm>
        </p:spPr>
        <p:txBody>
          <a:bodyPr>
            <a:normAutofit/>
          </a:bodyPr>
          <a:lstStyle/>
          <a:p>
            <a:r>
              <a:rPr lang="en-US" altLang="en-US" sz="1600" b="1" dirty="0">
                <a:solidFill>
                  <a:schemeClr val="tx1"/>
                </a:solidFill>
              </a:rPr>
              <a:t>Second </a:t>
            </a:r>
            <a:r>
              <a:rPr lang="en-US" altLang="en-US" sz="1600" b="1" dirty="0">
                <a:solidFill>
                  <a:schemeClr val="tx1"/>
                </a:solidFill>
              </a:rPr>
              <a:t>Normal Form: </a:t>
            </a:r>
            <a:r>
              <a:rPr lang="en-US" altLang="en-US" sz="1600" b="1" dirty="0">
                <a:solidFill>
                  <a:schemeClr val="tx1"/>
                </a:solidFill>
              </a:rPr>
              <a:t>Eliminate Redundant Data</a:t>
            </a:r>
          </a:p>
          <a:p>
            <a:r>
              <a:rPr lang="en-US" altLang="en-US" sz="1600" dirty="0">
                <a:solidFill>
                  <a:schemeClr val="tx1"/>
                </a:solidFill>
              </a:rPr>
              <a:t>Note the multiple </a:t>
            </a:r>
            <a:r>
              <a:rPr lang="en-US" altLang="en-US" sz="1600" dirty="0" err="1">
                <a:solidFill>
                  <a:schemeClr val="tx1"/>
                </a:solidFill>
              </a:rPr>
              <a:t>classnumber</a:t>
            </a:r>
            <a:r>
              <a:rPr lang="en-US" altLang="en-US" sz="1600" dirty="0">
                <a:solidFill>
                  <a:schemeClr val="tx1"/>
                </a:solidFill>
              </a:rPr>
              <a:t> </a:t>
            </a:r>
            <a:r>
              <a:rPr lang="en-US" altLang="en-US" sz="1600" dirty="0">
                <a:solidFill>
                  <a:schemeClr val="tx1"/>
                </a:solidFill>
              </a:rPr>
              <a:t>values for each </a:t>
            </a:r>
            <a:r>
              <a:rPr lang="en-US" altLang="en-US" sz="1600" dirty="0" err="1">
                <a:solidFill>
                  <a:schemeClr val="tx1"/>
                </a:solidFill>
              </a:rPr>
              <a:t>studentid</a:t>
            </a:r>
            <a:r>
              <a:rPr lang="en-US" altLang="en-US" sz="1600" dirty="0">
                <a:solidFill>
                  <a:schemeClr val="tx1"/>
                </a:solidFill>
              </a:rPr>
              <a:t> </a:t>
            </a:r>
            <a:r>
              <a:rPr lang="en-US" altLang="en-US" sz="1600" dirty="0">
                <a:solidFill>
                  <a:schemeClr val="tx1"/>
                </a:solidFill>
              </a:rPr>
              <a:t>value in the </a:t>
            </a:r>
            <a:r>
              <a:rPr lang="en-US" altLang="en-US" sz="1600" dirty="0">
                <a:solidFill>
                  <a:schemeClr val="tx1"/>
                </a:solidFill>
              </a:rPr>
              <a:t>previous </a:t>
            </a:r>
            <a:r>
              <a:rPr lang="en-US" altLang="en-US" sz="1600" dirty="0">
                <a:solidFill>
                  <a:schemeClr val="tx1"/>
                </a:solidFill>
              </a:rPr>
              <a:t>table. </a:t>
            </a:r>
            <a:r>
              <a:rPr lang="en-US" altLang="en-US" sz="1600" dirty="0" err="1">
                <a:solidFill>
                  <a:schemeClr val="tx1"/>
                </a:solidFill>
              </a:rPr>
              <a:t>classnumber</a:t>
            </a:r>
            <a:r>
              <a:rPr lang="en-US" altLang="en-US" sz="1600" dirty="0">
                <a:solidFill>
                  <a:schemeClr val="tx1"/>
                </a:solidFill>
              </a:rPr>
              <a:t> </a:t>
            </a:r>
            <a:r>
              <a:rPr lang="en-US" altLang="en-US" sz="1600" dirty="0">
                <a:solidFill>
                  <a:schemeClr val="tx1"/>
                </a:solidFill>
              </a:rPr>
              <a:t>is </a:t>
            </a:r>
            <a:r>
              <a:rPr lang="en-US" altLang="en-US" sz="1600" dirty="0">
                <a:solidFill>
                  <a:schemeClr val="tx1"/>
                </a:solidFill>
              </a:rPr>
              <a:t>not functionally dependent on </a:t>
            </a:r>
            <a:r>
              <a:rPr lang="en-US" altLang="en-US" sz="1600" dirty="0" err="1">
                <a:solidFill>
                  <a:schemeClr val="tx1"/>
                </a:solidFill>
              </a:rPr>
              <a:t>studentid</a:t>
            </a:r>
            <a:r>
              <a:rPr lang="en-US" altLang="en-US" sz="1600" dirty="0">
                <a:solidFill>
                  <a:schemeClr val="tx1"/>
                </a:solidFill>
              </a:rPr>
              <a:t>,</a:t>
            </a:r>
            <a:r>
              <a:rPr lang="en-US" altLang="en-US" sz="1600" dirty="0">
                <a:solidFill>
                  <a:schemeClr val="tx1"/>
                </a:solidFill>
              </a:rPr>
              <a:t> </a:t>
            </a:r>
            <a:r>
              <a:rPr lang="en-US" altLang="en-US" sz="1600" dirty="0">
                <a:solidFill>
                  <a:schemeClr val="tx1"/>
                </a:solidFill>
              </a:rPr>
              <a:t>so this relationship is not in second normal form. The following two tables </a:t>
            </a:r>
            <a:r>
              <a:rPr lang="en-US" altLang="en-US" sz="1600" dirty="0">
                <a:solidFill>
                  <a:schemeClr val="tx1"/>
                </a:solidFill>
              </a:rPr>
              <a:t>demonstrate a better design (second </a:t>
            </a:r>
            <a:r>
              <a:rPr lang="en-US" altLang="en-US" sz="1600" dirty="0">
                <a:solidFill>
                  <a:schemeClr val="tx1"/>
                </a:solidFill>
              </a:rPr>
              <a:t>normal </a:t>
            </a:r>
            <a:r>
              <a:rPr lang="en-US" altLang="en-US" sz="1600" dirty="0">
                <a:solidFill>
                  <a:schemeClr val="tx1"/>
                </a:solidFill>
              </a:rPr>
              <a:t>form):</a:t>
            </a:r>
          </a:p>
          <a:p>
            <a:endParaRPr lang="en-US" altLang="en-US" sz="1600" dirty="0">
              <a:solidFill>
                <a:schemeClr val="tx1"/>
              </a:solidFill>
            </a:endParaRPr>
          </a:p>
          <a:p>
            <a:r>
              <a:rPr lang="en-US" altLang="en-US" sz="1600" b="1" dirty="0">
                <a:solidFill>
                  <a:schemeClr val="tx1"/>
                </a:solidFill>
              </a:rPr>
              <a:t>Students					Registration</a:t>
            </a:r>
            <a:endParaRPr lang="en-US" altLang="en-US" sz="1600" b="1" dirty="0">
              <a:solidFill>
                <a:schemeClr val="tx1"/>
              </a:solidFill>
            </a:endParaRPr>
          </a:p>
        </p:txBody>
      </p:sp>
      <p:sp>
        <p:nvSpPr>
          <p:cNvPr id="2" name="Text Placeholder 1"/>
          <p:cNvSpPr>
            <a:spLocks noGrp="1"/>
          </p:cNvSpPr>
          <p:nvPr>
            <p:ph type="body" sz="quarter" idx="11"/>
          </p:nvPr>
        </p:nvSpPr>
        <p:spPr/>
        <p:txBody>
          <a:bodyPr/>
          <a:lstStyle/>
          <a:p>
            <a:r>
              <a:rPr lang="en-US" dirty="0" smtClean="0"/>
              <a:t>An example of normalization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97424843"/>
              </p:ext>
            </p:extLst>
          </p:nvPr>
        </p:nvGraphicFramePr>
        <p:xfrm>
          <a:off x="5013842" y="3872827"/>
          <a:ext cx="2626950" cy="2133600"/>
        </p:xfrm>
        <a:graphic>
          <a:graphicData uri="http://schemas.openxmlformats.org/drawingml/2006/table">
            <a:tbl>
              <a:tblPr firstRow="1" bandRow="1">
                <a:tableStyleId>{5C22544A-7EE6-4342-B048-85BDC9FD1C3A}</a:tableStyleId>
              </a:tblPr>
              <a:tblGrid>
                <a:gridCol w="1215400">
                  <a:extLst>
                    <a:ext uri="{9D8B030D-6E8A-4147-A177-3AD203B41FA5}">
                      <a16:colId xmlns:a16="http://schemas.microsoft.com/office/drawing/2014/main" val="860799520"/>
                    </a:ext>
                  </a:extLst>
                </a:gridCol>
                <a:gridCol w="1411550">
                  <a:extLst>
                    <a:ext uri="{9D8B030D-6E8A-4147-A177-3AD203B41FA5}">
                      <a16:colId xmlns:a16="http://schemas.microsoft.com/office/drawing/2014/main" val="3227224710"/>
                    </a:ext>
                  </a:extLst>
                </a:gridCol>
              </a:tblGrid>
              <a:tr h="0">
                <a:tc>
                  <a:txBody>
                    <a:bodyPr/>
                    <a:lstStyle/>
                    <a:p>
                      <a:r>
                        <a:rPr lang="en-US" sz="1400" dirty="0" err="1" smtClean="0"/>
                        <a:t>studentid</a:t>
                      </a:r>
                      <a:endParaRPr lang="en-US" sz="1400" dirty="0"/>
                    </a:p>
                  </a:txBody>
                  <a:tcPr/>
                </a:tc>
                <a:tc>
                  <a:txBody>
                    <a:bodyPr/>
                    <a:lstStyle/>
                    <a:p>
                      <a:r>
                        <a:rPr lang="en-US" sz="1400" dirty="0" err="1" smtClean="0"/>
                        <a:t>classnumber</a:t>
                      </a:r>
                      <a:endParaRPr lang="en-US" sz="1400" dirty="0"/>
                    </a:p>
                  </a:txBody>
                  <a:tcPr/>
                </a:tc>
                <a:extLst>
                  <a:ext uri="{0D108BD9-81ED-4DB2-BD59-A6C34878D82A}">
                    <a16:rowId xmlns:a16="http://schemas.microsoft.com/office/drawing/2014/main" val="3203033841"/>
                  </a:ext>
                </a:extLst>
              </a:tr>
              <a:tr h="0">
                <a:tc>
                  <a:txBody>
                    <a:bodyPr/>
                    <a:lstStyle/>
                    <a:p>
                      <a:r>
                        <a:rPr lang="en-US" sz="1400" dirty="0" smtClean="0"/>
                        <a:t>101</a:t>
                      </a:r>
                      <a:endParaRPr lang="en-US" sz="1400" dirty="0"/>
                    </a:p>
                  </a:txBody>
                  <a:tcPr/>
                </a:tc>
                <a:tc>
                  <a:txBody>
                    <a:bodyPr/>
                    <a:lstStyle/>
                    <a:p>
                      <a:r>
                        <a:rPr lang="en-US" sz="1400" dirty="0" smtClean="0"/>
                        <a:t>10107</a:t>
                      </a:r>
                      <a:endParaRPr lang="en-US" sz="1400" dirty="0"/>
                    </a:p>
                  </a:txBody>
                  <a:tcPr/>
                </a:tc>
                <a:extLst>
                  <a:ext uri="{0D108BD9-81ED-4DB2-BD59-A6C34878D82A}">
                    <a16:rowId xmlns:a16="http://schemas.microsoft.com/office/drawing/2014/main" val="862571248"/>
                  </a:ext>
                </a:extLst>
              </a:tr>
              <a:tr h="0">
                <a:tc>
                  <a:txBody>
                    <a:bodyPr/>
                    <a:lstStyle/>
                    <a:p>
                      <a:r>
                        <a:rPr lang="en-US" sz="1400" dirty="0" smtClean="0"/>
                        <a:t>101</a:t>
                      </a:r>
                      <a:endParaRPr lang="en-US" sz="1400" dirty="0"/>
                    </a:p>
                  </a:txBody>
                  <a:tcPr/>
                </a:tc>
                <a:tc>
                  <a:txBody>
                    <a:bodyPr/>
                    <a:lstStyle/>
                    <a:p>
                      <a:r>
                        <a:rPr lang="en-US" sz="1400" dirty="0" smtClean="0"/>
                        <a:t>14301</a:t>
                      </a:r>
                      <a:endParaRPr lang="en-US" sz="1400" dirty="0"/>
                    </a:p>
                  </a:txBody>
                  <a:tcPr/>
                </a:tc>
                <a:extLst>
                  <a:ext uri="{0D108BD9-81ED-4DB2-BD59-A6C34878D82A}">
                    <a16:rowId xmlns:a16="http://schemas.microsoft.com/office/drawing/2014/main" val="3045158142"/>
                  </a:ext>
                </a:extLst>
              </a:tr>
              <a:tr h="0">
                <a:tc>
                  <a:txBody>
                    <a:bodyPr/>
                    <a:lstStyle/>
                    <a:p>
                      <a:r>
                        <a:rPr lang="en-US" sz="1400" dirty="0" smtClean="0"/>
                        <a:t>101</a:t>
                      </a:r>
                      <a:endParaRPr lang="en-US" sz="1400" dirty="0"/>
                    </a:p>
                  </a:txBody>
                  <a:tcPr/>
                </a:tc>
                <a:tc>
                  <a:txBody>
                    <a:bodyPr/>
                    <a:lstStyle/>
                    <a:p>
                      <a:r>
                        <a:rPr lang="en-US" sz="1400" dirty="0" smtClean="0"/>
                        <a:t>15902</a:t>
                      </a:r>
                      <a:endParaRPr lang="en-US" sz="1400" dirty="0"/>
                    </a:p>
                  </a:txBody>
                  <a:tcPr/>
                </a:tc>
                <a:extLst>
                  <a:ext uri="{0D108BD9-81ED-4DB2-BD59-A6C34878D82A}">
                    <a16:rowId xmlns:a16="http://schemas.microsoft.com/office/drawing/2014/main" val="1221916002"/>
                  </a:ext>
                </a:extLst>
              </a:tr>
              <a:tr h="0">
                <a:tc>
                  <a:txBody>
                    <a:bodyPr/>
                    <a:lstStyle/>
                    <a:p>
                      <a:r>
                        <a:rPr lang="en-US" sz="1400" dirty="0" smtClean="0"/>
                        <a:t>102</a:t>
                      </a:r>
                      <a:endParaRPr lang="en-US" sz="1400" dirty="0"/>
                    </a:p>
                  </a:txBody>
                  <a:tcPr/>
                </a:tc>
                <a:tc>
                  <a:txBody>
                    <a:bodyPr/>
                    <a:lstStyle/>
                    <a:p>
                      <a:r>
                        <a:rPr lang="en-US" sz="1400" dirty="0" smtClean="0"/>
                        <a:t>20101</a:t>
                      </a:r>
                      <a:endParaRPr lang="en-US" sz="1400" dirty="0"/>
                    </a:p>
                  </a:txBody>
                  <a:tcPr/>
                </a:tc>
                <a:extLst>
                  <a:ext uri="{0D108BD9-81ED-4DB2-BD59-A6C34878D82A}">
                    <a16:rowId xmlns:a16="http://schemas.microsoft.com/office/drawing/2014/main" val="3752561795"/>
                  </a:ext>
                </a:extLst>
              </a:tr>
              <a:tr h="0">
                <a:tc>
                  <a:txBody>
                    <a:bodyPr/>
                    <a:lstStyle/>
                    <a:p>
                      <a:r>
                        <a:rPr lang="en-US" sz="1400" dirty="0" smtClean="0"/>
                        <a:t>102</a:t>
                      </a:r>
                      <a:endParaRPr lang="en-US" sz="1400" dirty="0"/>
                    </a:p>
                  </a:txBody>
                  <a:tcPr/>
                </a:tc>
                <a:tc>
                  <a:txBody>
                    <a:bodyPr/>
                    <a:lstStyle/>
                    <a:p>
                      <a:r>
                        <a:rPr lang="en-US" sz="1400" dirty="0" smtClean="0"/>
                        <a:t>21102</a:t>
                      </a:r>
                      <a:endParaRPr lang="en-US" sz="1400" dirty="0"/>
                    </a:p>
                  </a:txBody>
                  <a:tcPr/>
                </a:tc>
                <a:extLst>
                  <a:ext uri="{0D108BD9-81ED-4DB2-BD59-A6C34878D82A}">
                    <a16:rowId xmlns:a16="http://schemas.microsoft.com/office/drawing/2014/main" val="2891604500"/>
                  </a:ext>
                </a:extLst>
              </a:tr>
              <a:tr h="0">
                <a:tc>
                  <a:txBody>
                    <a:bodyPr/>
                    <a:lstStyle/>
                    <a:p>
                      <a:r>
                        <a:rPr lang="en-US" sz="1400" dirty="0" smtClean="0"/>
                        <a:t>102</a:t>
                      </a:r>
                      <a:endParaRPr lang="en-US" sz="1400" dirty="0"/>
                    </a:p>
                  </a:txBody>
                  <a:tcPr/>
                </a:tc>
                <a:tc>
                  <a:txBody>
                    <a:bodyPr/>
                    <a:lstStyle/>
                    <a:p>
                      <a:r>
                        <a:rPr lang="en-US" sz="1400" dirty="0" smtClean="0"/>
                        <a:t>21401</a:t>
                      </a:r>
                      <a:endParaRPr lang="en-US" sz="1400" dirty="0"/>
                    </a:p>
                  </a:txBody>
                  <a:tcPr/>
                </a:tc>
                <a:extLst>
                  <a:ext uri="{0D108BD9-81ED-4DB2-BD59-A6C34878D82A}">
                    <a16:rowId xmlns:a16="http://schemas.microsoft.com/office/drawing/2014/main" val="267732259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02782118"/>
              </p:ext>
            </p:extLst>
          </p:nvPr>
        </p:nvGraphicFramePr>
        <p:xfrm>
          <a:off x="437894" y="3872827"/>
          <a:ext cx="3914213" cy="914400"/>
        </p:xfrm>
        <a:graphic>
          <a:graphicData uri="http://schemas.openxmlformats.org/drawingml/2006/table">
            <a:tbl>
              <a:tblPr firstRow="1" bandRow="1">
                <a:tableStyleId>{5C22544A-7EE6-4342-B048-85BDC9FD1C3A}</a:tableStyleId>
              </a:tblPr>
              <a:tblGrid>
                <a:gridCol w="1259789">
                  <a:extLst>
                    <a:ext uri="{9D8B030D-6E8A-4147-A177-3AD203B41FA5}">
                      <a16:colId xmlns:a16="http://schemas.microsoft.com/office/drawing/2014/main" val="860799520"/>
                    </a:ext>
                  </a:extLst>
                </a:gridCol>
                <a:gridCol w="1393794">
                  <a:extLst>
                    <a:ext uri="{9D8B030D-6E8A-4147-A177-3AD203B41FA5}">
                      <a16:colId xmlns:a16="http://schemas.microsoft.com/office/drawing/2014/main" val="4195822109"/>
                    </a:ext>
                  </a:extLst>
                </a:gridCol>
                <a:gridCol w="1260630">
                  <a:extLst>
                    <a:ext uri="{9D8B030D-6E8A-4147-A177-3AD203B41FA5}">
                      <a16:colId xmlns:a16="http://schemas.microsoft.com/office/drawing/2014/main" val="2174543297"/>
                    </a:ext>
                  </a:extLst>
                </a:gridCol>
              </a:tblGrid>
              <a:tr h="0">
                <a:tc>
                  <a:txBody>
                    <a:bodyPr/>
                    <a:lstStyle/>
                    <a:p>
                      <a:r>
                        <a:rPr lang="en-US" sz="1400" dirty="0" err="1" smtClean="0"/>
                        <a:t>studentid</a:t>
                      </a:r>
                      <a:endParaRPr lang="en-US" sz="1400" dirty="0"/>
                    </a:p>
                  </a:txBody>
                  <a:tcPr/>
                </a:tc>
                <a:tc>
                  <a:txBody>
                    <a:bodyPr/>
                    <a:lstStyle/>
                    <a:p>
                      <a:r>
                        <a:rPr lang="en-US" sz="1400" dirty="0" smtClean="0"/>
                        <a:t>advisor</a:t>
                      </a:r>
                      <a:endParaRPr lang="en-US" sz="1400" dirty="0"/>
                    </a:p>
                  </a:txBody>
                  <a:tcPr/>
                </a:tc>
                <a:tc>
                  <a:txBody>
                    <a:bodyPr/>
                    <a:lstStyle/>
                    <a:p>
                      <a:r>
                        <a:rPr lang="en-US" sz="1400" dirty="0" err="1" smtClean="0"/>
                        <a:t>advroom</a:t>
                      </a:r>
                      <a:endParaRPr lang="en-US" sz="1400" dirty="0"/>
                    </a:p>
                  </a:txBody>
                  <a:tcPr/>
                </a:tc>
                <a:extLst>
                  <a:ext uri="{0D108BD9-81ED-4DB2-BD59-A6C34878D82A}">
                    <a16:rowId xmlns:a16="http://schemas.microsoft.com/office/drawing/2014/main" val="3203033841"/>
                  </a:ext>
                </a:extLst>
              </a:tr>
              <a:tr h="0">
                <a:tc>
                  <a:txBody>
                    <a:bodyPr/>
                    <a:lstStyle/>
                    <a:p>
                      <a:r>
                        <a:rPr lang="en-US" sz="1400" dirty="0" smtClean="0"/>
                        <a:t>101</a:t>
                      </a:r>
                      <a:endParaRPr lang="en-US" sz="1400" dirty="0"/>
                    </a:p>
                  </a:txBody>
                  <a:tcPr/>
                </a:tc>
                <a:tc>
                  <a:txBody>
                    <a:bodyPr/>
                    <a:lstStyle/>
                    <a:p>
                      <a:r>
                        <a:rPr lang="en-US" sz="1400" dirty="0" smtClean="0"/>
                        <a:t>Sally Smith</a:t>
                      </a:r>
                      <a:endParaRPr lang="en-US" sz="1400" dirty="0"/>
                    </a:p>
                  </a:txBody>
                  <a:tcPr/>
                </a:tc>
                <a:tc>
                  <a:txBody>
                    <a:bodyPr/>
                    <a:lstStyle/>
                    <a:p>
                      <a:r>
                        <a:rPr lang="en-US" sz="1400" dirty="0" smtClean="0"/>
                        <a:t>412</a:t>
                      </a:r>
                      <a:endParaRPr lang="en-US" sz="1400" dirty="0"/>
                    </a:p>
                  </a:txBody>
                  <a:tcPr/>
                </a:tc>
                <a:extLst>
                  <a:ext uri="{0D108BD9-81ED-4DB2-BD59-A6C34878D82A}">
                    <a16:rowId xmlns:a16="http://schemas.microsoft.com/office/drawing/2014/main" val="862571248"/>
                  </a:ext>
                </a:extLst>
              </a:tr>
              <a:tr h="0">
                <a:tc>
                  <a:txBody>
                    <a:bodyPr/>
                    <a:lstStyle/>
                    <a:p>
                      <a:r>
                        <a:rPr lang="en-US" sz="1400" dirty="0" smtClean="0"/>
                        <a:t>102</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Mark Jones</a:t>
                      </a:r>
                    </a:p>
                  </a:txBody>
                  <a:tcPr/>
                </a:tc>
                <a:tc>
                  <a:txBody>
                    <a:bodyPr/>
                    <a:lstStyle/>
                    <a:p>
                      <a:r>
                        <a:rPr lang="en-US" sz="1400" dirty="0" smtClean="0"/>
                        <a:t>216</a:t>
                      </a:r>
                      <a:endParaRPr lang="en-US" sz="1400" dirty="0"/>
                    </a:p>
                  </a:txBody>
                  <a:tcPr/>
                </a:tc>
                <a:extLst>
                  <a:ext uri="{0D108BD9-81ED-4DB2-BD59-A6C34878D82A}">
                    <a16:rowId xmlns:a16="http://schemas.microsoft.com/office/drawing/2014/main" val="3045158142"/>
                  </a:ext>
                </a:extLst>
              </a:tr>
            </a:tbl>
          </a:graphicData>
        </a:graphic>
      </p:graphicFrame>
    </p:spTree>
    <p:extLst>
      <p:ext uri="{BB962C8B-B14F-4D97-AF65-F5344CB8AC3E}">
        <p14:creationId xmlns:p14="http://schemas.microsoft.com/office/powerpoint/2010/main" val="2328508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Normalization</a:t>
            </a:r>
            <a:endParaRPr lang="nl-NL" dirty="0"/>
          </a:p>
        </p:txBody>
      </p:sp>
      <p:sp>
        <p:nvSpPr>
          <p:cNvPr id="7" name="Text Placeholder 6"/>
          <p:cNvSpPr>
            <a:spLocks noGrp="1"/>
          </p:cNvSpPr>
          <p:nvPr>
            <p:ph type="body" sz="quarter" idx="14"/>
          </p:nvPr>
        </p:nvSpPr>
        <p:spPr>
          <a:xfrm>
            <a:off x="335359" y="1628798"/>
            <a:ext cx="11493651" cy="4780880"/>
          </a:xfrm>
        </p:spPr>
        <p:txBody>
          <a:bodyPr>
            <a:normAutofit/>
          </a:bodyPr>
          <a:lstStyle/>
          <a:p>
            <a:r>
              <a:rPr lang="en-US" altLang="en-US" sz="1600" b="1" dirty="0">
                <a:solidFill>
                  <a:schemeClr val="tx1"/>
                </a:solidFill>
              </a:rPr>
              <a:t>Third </a:t>
            </a:r>
            <a:r>
              <a:rPr lang="en-US" altLang="en-US" sz="1600" b="1" dirty="0">
                <a:solidFill>
                  <a:schemeClr val="tx1"/>
                </a:solidFill>
              </a:rPr>
              <a:t>Normal Form: Eliminate Data Not Dependent On Key</a:t>
            </a:r>
            <a:endParaRPr lang="en-US" altLang="en-US" sz="1600" b="1" dirty="0">
              <a:solidFill>
                <a:schemeClr val="tx1"/>
              </a:solidFill>
            </a:endParaRPr>
          </a:p>
          <a:p>
            <a:r>
              <a:rPr lang="en-US" altLang="en-US" sz="1600" dirty="0">
                <a:solidFill>
                  <a:schemeClr val="tx1"/>
                </a:solidFill>
              </a:rPr>
              <a:t>In the last example, </a:t>
            </a:r>
            <a:r>
              <a:rPr lang="en-US" altLang="en-US" sz="1600" dirty="0" err="1">
                <a:solidFill>
                  <a:schemeClr val="tx1"/>
                </a:solidFill>
              </a:rPr>
              <a:t>advroom</a:t>
            </a:r>
            <a:r>
              <a:rPr lang="en-US" altLang="en-US" sz="1600" dirty="0">
                <a:solidFill>
                  <a:schemeClr val="tx1"/>
                </a:solidFill>
              </a:rPr>
              <a:t> </a:t>
            </a:r>
            <a:r>
              <a:rPr lang="en-US" altLang="en-US" sz="1600" dirty="0">
                <a:solidFill>
                  <a:schemeClr val="tx1"/>
                </a:solidFill>
              </a:rPr>
              <a:t>(the advisor's office number) is functionally dependent on the </a:t>
            </a:r>
            <a:r>
              <a:rPr lang="en-US" altLang="en-US" sz="1600" dirty="0">
                <a:solidFill>
                  <a:schemeClr val="tx1"/>
                </a:solidFill>
              </a:rPr>
              <a:t>advisor. </a:t>
            </a:r>
            <a:r>
              <a:rPr lang="en-US" altLang="en-US" sz="1600" dirty="0">
                <a:solidFill>
                  <a:schemeClr val="tx1"/>
                </a:solidFill>
              </a:rPr>
              <a:t>The solution is to move that </a:t>
            </a:r>
            <a:r>
              <a:rPr lang="en-US" altLang="en-US" sz="1600" dirty="0">
                <a:solidFill>
                  <a:schemeClr val="tx1"/>
                </a:solidFill>
              </a:rPr>
              <a:t>field </a:t>
            </a:r>
            <a:r>
              <a:rPr lang="en-US" altLang="en-US" sz="1600" dirty="0">
                <a:solidFill>
                  <a:schemeClr val="tx1"/>
                </a:solidFill>
              </a:rPr>
              <a:t>from the Students table </a:t>
            </a:r>
            <a:r>
              <a:rPr lang="en-US" altLang="en-US" sz="1600" dirty="0">
                <a:solidFill>
                  <a:schemeClr val="tx1"/>
                </a:solidFill>
              </a:rPr>
              <a:t>and into a new table called Faculty, </a:t>
            </a:r>
            <a:r>
              <a:rPr lang="en-US" altLang="en-US" sz="1600" dirty="0">
                <a:solidFill>
                  <a:schemeClr val="tx1"/>
                </a:solidFill>
              </a:rPr>
              <a:t>as shown below</a:t>
            </a:r>
            <a:r>
              <a:rPr lang="en-US" altLang="en-US" sz="1600" dirty="0">
                <a:solidFill>
                  <a:schemeClr val="tx1"/>
                </a:solidFill>
              </a:rPr>
              <a:t>:</a:t>
            </a:r>
          </a:p>
          <a:p>
            <a:endParaRPr lang="en-US" altLang="en-US" sz="1600" dirty="0">
              <a:solidFill>
                <a:schemeClr val="tx1"/>
              </a:solidFill>
            </a:endParaRPr>
          </a:p>
          <a:p>
            <a:r>
              <a:rPr lang="en-US" altLang="en-US" sz="1600" b="1" dirty="0">
                <a:solidFill>
                  <a:schemeClr val="tx1"/>
                </a:solidFill>
              </a:rPr>
              <a:t>Students				Faculty</a:t>
            </a:r>
            <a:endParaRPr lang="en-US" altLang="en-US" sz="1600" b="1" dirty="0">
              <a:solidFill>
                <a:schemeClr val="tx1"/>
              </a:solidFill>
            </a:endParaRPr>
          </a:p>
        </p:txBody>
      </p:sp>
      <p:sp>
        <p:nvSpPr>
          <p:cNvPr id="2" name="Text Placeholder 1"/>
          <p:cNvSpPr>
            <a:spLocks noGrp="1"/>
          </p:cNvSpPr>
          <p:nvPr>
            <p:ph type="body" sz="quarter" idx="11"/>
          </p:nvPr>
        </p:nvSpPr>
        <p:spPr/>
        <p:txBody>
          <a:bodyPr/>
          <a:lstStyle/>
          <a:p>
            <a:r>
              <a:rPr lang="en-US" dirty="0" smtClean="0"/>
              <a:t>An example of normalization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96619963"/>
              </p:ext>
            </p:extLst>
          </p:nvPr>
        </p:nvGraphicFramePr>
        <p:xfrm>
          <a:off x="4090569" y="3507067"/>
          <a:ext cx="4065133" cy="1524000"/>
        </p:xfrm>
        <a:graphic>
          <a:graphicData uri="http://schemas.openxmlformats.org/drawingml/2006/table">
            <a:tbl>
              <a:tblPr firstRow="1" bandRow="1">
                <a:tableStyleId>{5C22544A-7EE6-4342-B048-85BDC9FD1C3A}</a:tableStyleId>
              </a:tblPr>
              <a:tblGrid>
                <a:gridCol w="1490609">
                  <a:extLst>
                    <a:ext uri="{9D8B030D-6E8A-4147-A177-3AD203B41FA5}">
                      <a16:colId xmlns:a16="http://schemas.microsoft.com/office/drawing/2014/main" val="860799520"/>
                    </a:ext>
                  </a:extLst>
                </a:gridCol>
                <a:gridCol w="1020932">
                  <a:extLst>
                    <a:ext uri="{9D8B030D-6E8A-4147-A177-3AD203B41FA5}">
                      <a16:colId xmlns:a16="http://schemas.microsoft.com/office/drawing/2014/main" val="3227224710"/>
                    </a:ext>
                  </a:extLst>
                </a:gridCol>
                <a:gridCol w="1553592">
                  <a:extLst>
                    <a:ext uri="{9D8B030D-6E8A-4147-A177-3AD203B41FA5}">
                      <a16:colId xmlns:a16="http://schemas.microsoft.com/office/drawing/2014/main" val="805250808"/>
                    </a:ext>
                  </a:extLst>
                </a:gridCol>
              </a:tblGrid>
              <a:tr h="0">
                <a:tc>
                  <a:txBody>
                    <a:bodyPr/>
                    <a:lstStyle/>
                    <a:p>
                      <a:r>
                        <a:rPr lang="en-US" sz="1400" dirty="0" smtClean="0"/>
                        <a:t>advisor</a:t>
                      </a:r>
                      <a:endParaRPr lang="en-US" sz="1400" dirty="0"/>
                    </a:p>
                  </a:txBody>
                  <a:tcPr/>
                </a:tc>
                <a:tc>
                  <a:txBody>
                    <a:bodyPr/>
                    <a:lstStyle/>
                    <a:p>
                      <a:r>
                        <a:rPr lang="en-US" sz="1400" dirty="0" smtClean="0"/>
                        <a:t>room</a:t>
                      </a:r>
                      <a:endParaRPr lang="en-US" sz="1400" dirty="0"/>
                    </a:p>
                  </a:txBody>
                  <a:tcPr/>
                </a:tc>
                <a:tc>
                  <a:txBody>
                    <a:bodyPr/>
                    <a:lstStyle/>
                    <a:p>
                      <a:r>
                        <a:rPr lang="en-US" sz="1400" dirty="0" smtClean="0"/>
                        <a:t>department</a:t>
                      </a:r>
                      <a:endParaRPr lang="en-US" sz="1400" dirty="0"/>
                    </a:p>
                  </a:txBody>
                  <a:tcPr/>
                </a:tc>
                <a:extLst>
                  <a:ext uri="{0D108BD9-81ED-4DB2-BD59-A6C34878D82A}">
                    <a16:rowId xmlns:a16="http://schemas.microsoft.com/office/drawing/2014/main" val="3203033841"/>
                  </a:ext>
                </a:extLst>
              </a:tr>
              <a:tr h="0">
                <a:tc>
                  <a:txBody>
                    <a:bodyPr/>
                    <a:lstStyle/>
                    <a:p>
                      <a:r>
                        <a:rPr lang="en-US" sz="1400" dirty="0" smtClean="0"/>
                        <a:t>Sally Smith</a:t>
                      </a:r>
                      <a:endParaRPr lang="en-US" sz="1400" dirty="0"/>
                    </a:p>
                  </a:txBody>
                  <a:tcPr/>
                </a:tc>
                <a:tc>
                  <a:txBody>
                    <a:bodyPr/>
                    <a:lstStyle/>
                    <a:p>
                      <a:r>
                        <a:rPr lang="en-US" sz="1400" dirty="0" smtClean="0"/>
                        <a:t>412</a:t>
                      </a:r>
                      <a:endParaRPr lang="en-US" sz="1400" dirty="0"/>
                    </a:p>
                  </a:txBody>
                  <a:tcPr/>
                </a:tc>
                <a:tc>
                  <a:txBody>
                    <a:bodyPr/>
                    <a:lstStyle/>
                    <a:p>
                      <a:r>
                        <a:rPr lang="en-US" sz="1400" dirty="0" smtClean="0"/>
                        <a:t>42</a:t>
                      </a:r>
                      <a:endParaRPr lang="en-US" sz="1400" dirty="0"/>
                    </a:p>
                  </a:txBody>
                  <a:tcPr/>
                </a:tc>
                <a:extLst>
                  <a:ext uri="{0D108BD9-81ED-4DB2-BD59-A6C34878D82A}">
                    <a16:rowId xmlns:a16="http://schemas.microsoft.com/office/drawing/2014/main" val="862571248"/>
                  </a:ext>
                </a:extLst>
              </a:tr>
              <a:tr h="0">
                <a:tc>
                  <a:txBody>
                    <a:bodyPr/>
                    <a:lstStyle/>
                    <a:p>
                      <a:r>
                        <a:rPr lang="en-US" sz="1400" dirty="0" smtClean="0"/>
                        <a:t>Mark Jones</a:t>
                      </a:r>
                      <a:endParaRPr lang="en-US" sz="1400" dirty="0"/>
                    </a:p>
                  </a:txBody>
                  <a:tcPr/>
                </a:tc>
                <a:tc>
                  <a:txBody>
                    <a:bodyPr/>
                    <a:lstStyle/>
                    <a:p>
                      <a:r>
                        <a:rPr lang="en-US" sz="1400" dirty="0" smtClean="0"/>
                        <a:t>216</a:t>
                      </a:r>
                      <a:endParaRPr lang="en-US" sz="1400" dirty="0"/>
                    </a:p>
                  </a:txBody>
                  <a:tcPr/>
                </a:tc>
                <a:tc>
                  <a:txBody>
                    <a:bodyPr/>
                    <a:lstStyle/>
                    <a:p>
                      <a:r>
                        <a:rPr lang="en-US" sz="1400" dirty="0" smtClean="0"/>
                        <a:t>42</a:t>
                      </a:r>
                      <a:endParaRPr lang="en-US" sz="1400" dirty="0"/>
                    </a:p>
                  </a:txBody>
                  <a:tcPr/>
                </a:tc>
                <a:extLst>
                  <a:ext uri="{0D108BD9-81ED-4DB2-BD59-A6C34878D82A}">
                    <a16:rowId xmlns:a16="http://schemas.microsoft.com/office/drawing/2014/main" val="3045158142"/>
                  </a:ext>
                </a:extLst>
              </a:tr>
              <a:tr h="0">
                <a:tc>
                  <a:txBody>
                    <a:bodyPr/>
                    <a:lstStyle/>
                    <a:p>
                      <a:r>
                        <a:rPr lang="en-US" sz="1400" dirty="0" smtClean="0"/>
                        <a:t>Dave Davis</a:t>
                      </a:r>
                      <a:endParaRPr lang="en-US" sz="1400" dirty="0"/>
                    </a:p>
                  </a:txBody>
                  <a:tcPr/>
                </a:tc>
                <a:tc>
                  <a:txBody>
                    <a:bodyPr/>
                    <a:lstStyle/>
                    <a:p>
                      <a:r>
                        <a:rPr lang="en-US" sz="1400" dirty="0" smtClean="0"/>
                        <a:t>111</a:t>
                      </a:r>
                      <a:endParaRPr lang="en-US" sz="1400" dirty="0"/>
                    </a:p>
                  </a:txBody>
                  <a:tcPr/>
                </a:tc>
                <a:tc>
                  <a:txBody>
                    <a:bodyPr/>
                    <a:lstStyle/>
                    <a:p>
                      <a:r>
                        <a:rPr lang="en-US" sz="1400" dirty="0" smtClean="0"/>
                        <a:t>42</a:t>
                      </a:r>
                      <a:endParaRPr lang="en-US" sz="1400" dirty="0"/>
                    </a:p>
                  </a:txBody>
                  <a:tcPr/>
                </a:tc>
                <a:extLst>
                  <a:ext uri="{0D108BD9-81ED-4DB2-BD59-A6C34878D82A}">
                    <a16:rowId xmlns:a16="http://schemas.microsoft.com/office/drawing/2014/main" val="1221916002"/>
                  </a:ext>
                </a:extLst>
              </a:tr>
              <a:tr h="0">
                <a:tc>
                  <a:txBody>
                    <a:bodyPr/>
                    <a:lstStyle/>
                    <a:p>
                      <a:r>
                        <a:rPr lang="en-US" sz="1400" dirty="0" smtClean="0"/>
                        <a:t>Todd</a:t>
                      </a:r>
                      <a:r>
                        <a:rPr lang="en-US" sz="1400" baseline="0" dirty="0" smtClean="0"/>
                        <a:t> Sing</a:t>
                      </a:r>
                      <a:endParaRPr lang="en-US" sz="1400" dirty="0"/>
                    </a:p>
                  </a:txBody>
                  <a:tcPr/>
                </a:tc>
                <a:tc>
                  <a:txBody>
                    <a:bodyPr/>
                    <a:lstStyle/>
                    <a:p>
                      <a:r>
                        <a:rPr lang="en-US" sz="1400" dirty="0" smtClean="0"/>
                        <a:t>520</a:t>
                      </a:r>
                      <a:endParaRPr lang="en-US" sz="1400" dirty="0"/>
                    </a:p>
                  </a:txBody>
                  <a:tcPr/>
                </a:tc>
                <a:tc>
                  <a:txBody>
                    <a:bodyPr/>
                    <a:lstStyle/>
                    <a:p>
                      <a:r>
                        <a:rPr lang="en-US" sz="1400" dirty="0" smtClean="0"/>
                        <a:t>42</a:t>
                      </a:r>
                      <a:endParaRPr lang="en-US" sz="1400" dirty="0"/>
                    </a:p>
                  </a:txBody>
                  <a:tcPr/>
                </a:tc>
                <a:extLst>
                  <a:ext uri="{0D108BD9-81ED-4DB2-BD59-A6C34878D82A}">
                    <a16:rowId xmlns:a16="http://schemas.microsoft.com/office/drawing/2014/main" val="375256179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97468783"/>
              </p:ext>
            </p:extLst>
          </p:nvPr>
        </p:nvGraphicFramePr>
        <p:xfrm>
          <a:off x="437899" y="3507067"/>
          <a:ext cx="2653583" cy="914400"/>
        </p:xfrm>
        <a:graphic>
          <a:graphicData uri="http://schemas.openxmlformats.org/drawingml/2006/table">
            <a:tbl>
              <a:tblPr firstRow="1" bandRow="1">
                <a:tableStyleId>{5C22544A-7EE6-4342-B048-85BDC9FD1C3A}</a:tableStyleId>
              </a:tblPr>
              <a:tblGrid>
                <a:gridCol w="1259789">
                  <a:extLst>
                    <a:ext uri="{9D8B030D-6E8A-4147-A177-3AD203B41FA5}">
                      <a16:colId xmlns:a16="http://schemas.microsoft.com/office/drawing/2014/main" val="860799520"/>
                    </a:ext>
                  </a:extLst>
                </a:gridCol>
                <a:gridCol w="1393794">
                  <a:extLst>
                    <a:ext uri="{9D8B030D-6E8A-4147-A177-3AD203B41FA5}">
                      <a16:colId xmlns:a16="http://schemas.microsoft.com/office/drawing/2014/main" val="4195822109"/>
                    </a:ext>
                  </a:extLst>
                </a:gridCol>
              </a:tblGrid>
              <a:tr h="0">
                <a:tc>
                  <a:txBody>
                    <a:bodyPr/>
                    <a:lstStyle/>
                    <a:p>
                      <a:r>
                        <a:rPr lang="en-US" sz="1400" dirty="0" err="1" smtClean="0"/>
                        <a:t>studentid</a:t>
                      </a:r>
                      <a:endParaRPr lang="en-US" sz="1400" dirty="0"/>
                    </a:p>
                  </a:txBody>
                  <a:tcPr/>
                </a:tc>
                <a:tc>
                  <a:txBody>
                    <a:bodyPr/>
                    <a:lstStyle/>
                    <a:p>
                      <a:r>
                        <a:rPr lang="en-US" sz="1400" dirty="0" smtClean="0"/>
                        <a:t>advisor</a:t>
                      </a:r>
                      <a:endParaRPr lang="en-US" sz="1400" dirty="0"/>
                    </a:p>
                  </a:txBody>
                  <a:tcPr/>
                </a:tc>
                <a:extLst>
                  <a:ext uri="{0D108BD9-81ED-4DB2-BD59-A6C34878D82A}">
                    <a16:rowId xmlns:a16="http://schemas.microsoft.com/office/drawing/2014/main" val="3203033841"/>
                  </a:ext>
                </a:extLst>
              </a:tr>
              <a:tr h="0">
                <a:tc>
                  <a:txBody>
                    <a:bodyPr/>
                    <a:lstStyle/>
                    <a:p>
                      <a:r>
                        <a:rPr lang="en-US" sz="1400" dirty="0" smtClean="0"/>
                        <a:t>101</a:t>
                      </a:r>
                      <a:endParaRPr lang="en-US" sz="1400" dirty="0"/>
                    </a:p>
                  </a:txBody>
                  <a:tcPr/>
                </a:tc>
                <a:tc>
                  <a:txBody>
                    <a:bodyPr/>
                    <a:lstStyle/>
                    <a:p>
                      <a:r>
                        <a:rPr lang="en-US" sz="1400" dirty="0" smtClean="0"/>
                        <a:t>Sally Smith</a:t>
                      </a:r>
                      <a:endParaRPr lang="en-US" sz="1400" dirty="0"/>
                    </a:p>
                  </a:txBody>
                  <a:tcPr/>
                </a:tc>
                <a:extLst>
                  <a:ext uri="{0D108BD9-81ED-4DB2-BD59-A6C34878D82A}">
                    <a16:rowId xmlns:a16="http://schemas.microsoft.com/office/drawing/2014/main" val="862571248"/>
                  </a:ext>
                </a:extLst>
              </a:tr>
              <a:tr h="0">
                <a:tc>
                  <a:txBody>
                    <a:bodyPr/>
                    <a:lstStyle/>
                    <a:p>
                      <a:r>
                        <a:rPr lang="en-US" sz="1400" dirty="0" smtClean="0"/>
                        <a:t>102</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Mark Jones</a:t>
                      </a:r>
                    </a:p>
                  </a:txBody>
                  <a:tcPr/>
                </a:tc>
                <a:extLst>
                  <a:ext uri="{0D108BD9-81ED-4DB2-BD59-A6C34878D82A}">
                    <a16:rowId xmlns:a16="http://schemas.microsoft.com/office/drawing/2014/main" val="3045158142"/>
                  </a:ext>
                </a:extLst>
              </a:tr>
            </a:tbl>
          </a:graphicData>
        </a:graphic>
      </p:graphicFrame>
    </p:spTree>
    <p:extLst>
      <p:ext uri="{BB962C8B-B14F-4D97-AF65-F5344CB8AC3E}">
        <p14:creationId xmlns:p14="http://schemas.microsoft.com/office/powerpoint/2010/main" val="1908928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Normalization</a:t>
            </a:r>
            <a:endParaRPr lang="nl-NL" dirty="0"/>
          </a:p>
        </p:txBody>
      </p:sp>
      <p:sp>
        <p:nvSpPr>
          <p:cNvPr id="7" name="Text Placeholder 6"/>
          <p:cNvSpPr>
            <a:spLocks noGrp="1"/>
          </p:cNvSpPr>
          <p:nvPr>
            <p:ph type="body" sz="quarter" idx="14"/>
          </p:nvPr>
        </p:nvSpPr>
        <p:spPr>
          <a:xfrm>
            <a:off x="335360" y="1628798"/>
            <a:ext cx="11510276" cy="4780880"/>
          </a:xfrm>
        </p:spPr>
        <p:txBody>
          <a:bodyPr>
            <a:normAutofit/>
          </a:bodyPr>
          <a:lstStyle/>
          <a:p>
            <a:pPr marL="461963" indent="-461963">
              <a:buFont typeface="Wingdings" panose="05000000000000000000" pitchFamily="2" charset="2"/>
              <a:buChar char="v"/>
            </a:pPr>
            <a:r>
              <a:rPr lang="en-US" altLang="en-US" sz="1600" dirty="0">
                <a:solidFill>
                  <a:schemeClr val="tx1"/>
                </a:solidFill>
              </a:rPr>
              <a:t>Redundant </a:t>
            </a:r>
            <a:r>
              <a:rPr lang="en-US" altLang="en-US" sz="1600" dirty="0">
                <a:solidFill>
                  <a:schemeClr val="tx1"/>
                </a:solidFill>
              </a:rPr>
              <a:t>data wastes disk space and creates maintenance problems. </a:t>
            </a:r>
            <a:endParaRPr lang="en-US" altLang="en-US" sz="1600" dirty="0">
              <a:solidFill>
                <a:schemeClr val="tx1"/>
              </a:solidFill>
            </a:endParaRPr>
          </a:p>
          <a:p>
            <a:pPr marL="461963" indent="-461963">
              <a:buFont typeface="Wingdings" panose="05000000000000000000" pitchFamily="2" charset="2"/>
              <a:buChar char="v"/>
            </a:pPr>
            <a:endParaRPr lang="en-US" altLang="en-US" sz="1600" dirty="0">
              <a:solidFill>
                <a:schemeClr val="tx1"/>
              </a:solidFill>
            </a:endParaRPr>
          </a:p>
          <a:p>
            <a:pPr marL="461963" indent="-461963">
              <a:buFont typeface="Wingdings" panose="05000000000000000000" pitchFamily="2" charset="2"/>
              <a:buChar char="v"/>
            </a:pPr>
            <a:r>
              <a:rPr lang="en-US" altLang="en-US" sz="1600" dirty="0">
                <a:solidFill>
                  <a:schemeClr val="tx1"/>
                </a:solidFill>
              </a:rPr>
              <a:t>If </a:t>
            </a:r>
            <a:r>
              <a:rPr lang="en-US" altLang="en-US" sz="1600" dirty="0">
                <a:solidFill>
                  <a:schemeClr val="tx1"/>
                </a:solidFill>
              </a:rPr>
              <a:t>data that exists in more than one place must be changed, the data must be changed in exactly the same way in all locations. </a:t>
            </a:r>
            <a:endParaRPr lang="en-US" altLang="en-US" sz="1600" dirty="0">
              <a:solidFill>
                <a:schemeClr val="tx1"/>
              </a:solidFill>
            </a:endParaRPr>
          </a:p>
          <a:p>
            <a:pPr marL="461963" indent="-461963">
              <a:buFont typeface="Wingdings" panose="05000000000000000000" pitchFamily="2" charset="2"/>
              <a:buChar char="v"/>
            </a:pPr>
            <a:endParaRPr lang="en-US" altLang="en-US" sz="1600" dirty="0">
              <a:solidFill>
                <a:schemeClr val="tx1"/>
              </a:solidFill>
            </a:endParaRPr>
          </a:p>
          <a:p>
            <a:pPr marL="461963" indent="-461963">
              <a:buFont typeface="Wingdings" panose="05000000000000000000" pitchFamily="2" charset="2"/>
              <a:buChar char="v"/>
            </a:pPr>
            <a:r>
              <a:rPr lang="en-US" altLang="en-US" sz="1600" dirty="0">
                <a:solidFill>
                  <a:schemeClr val="tx1"/>
                </a:solidFill>
              </a:rPr>
              <a:t>A </a:t>
            </a:r>
            <a:r>
              <a:rPr lang="en-US" altLang="en-US" sz="1600" dirty="0">
                <a:solidFill>
                  <a:schemeClr val="tx1"/>
                </a:solidFill>
              </a:rPr>
              <a:t>customer address change is much easier to implement if that data is stored only in the Customers table and nowhere else in the database</a:t>
            </a:r>
            <a:r>
              <a:rPr lang="en-US" altLang="en-US" sz="1600" dirty="0">
                <a:solidFill>
                  <a:schemeClr val="tx1"/>
                </a:solidFill>
              </a:rPr>
              <a:t>.</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Introduction to </a:t>
            </a:r>
            <a:r>
              <a:rPr lang="en-US" dirty="0" smtClean="0"/>
              <a:t>normalization: eliminating redundancy</a:t>
            </a:r>
            <a:endParaRPr lang="en-US" dirty="0"/>
          </a:p>
        </p:txBody>
      </p:sp>
    </p:spTree>
    <p:extLst>
      <p:ext uri="{BB962C8B-B14F-4D97-AF65-F5344CB8AC3E}">
        <p14:creationId xmlns:p14="http://schemas.microsoft.com/office/powerpoint/2010/main" val="1126443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Normalization</a:t>
            </a:r>
            <a:endParaRPr lang="nl-NL" dirty="0"/>
          </a:p>
        </p:txBody>
      </p:sp>
      <p:sp>
        <p:nvSpPr>
          <p:cNvPr id="7" name="Text Placeholder 6"/>
          <p:cNvSpPr>
            <a:spLocks noGrp="1"/>
          </p:cNvSpPr>
          <p:nvPr>
            <p:ph type="body" sz="quarter" idx="14"/>
          </p:nvPr>
        </p:nvSpPr>
        <p:spPr>
          <a:xfrm>
            <a:off x="335360" y="1628798"/>
            <a:ext cx="11510276" cy="4780880"/>
          </a:xfrm>
        </p:spPr>
        <p:txBody>
          <a:bodyPr>
            <a:normAutofit/>
          </a:bodyPr>
          <a:lstStyle/>
          <a:p>
            <a:pPr marL="461963" indent="-461963">
              <a:buFont typeface="Wingdings" panose="05000000000000000000" pitchFamily="2" charset="2"/>
              <a:buChar char="v"/>
            </a:pPr>
            <a:r>
              <a:rPr lang="en-US" altLang="en-US" sz="1600" dirty="0">
                <a:solidFill>
                  <a:schemeClr val="tx1"/>
                </a:solidFill>
              </a:rPr>
              <a:t>What </a:t>
            </a:r>
            <a:r>
              <a:rPr lang="en-US" altLang="en-US" sz="1600" dirty="0">
                <a:solidFill>
                  <a:schemeClr val="tx1"/>
                </a:solidFill>
              </a:rPr>
              <a:t>is an "inconsistent dependency"? While it is intuitive for a user to look in the Customers table for the address of a particular customer, it may not make sense to look there for the salary of the employee who calls on that customer. The employee's salary is related to, or dependent on, the employee and thus should be moved to the Employees table. </a:t>
            </a:r>
            <a:endParaRPr lang="en-US" altLang="en-US" sz="1600" dirty="0">
              <a:solidFill>
                <a:schemeClr val="tx1"/>
              </a:solidFill>
            </a:endParaRPr>
          </a:p>
          <a:p>
            <a:pPr marL="461963" indent="-461963">
              <a:buFont typeface="Wingdings" panose="05000000000000000000" pitchFamily="2" charset="2"/>
              <a:buChar char="v"/>
            </a:pPr>
            <a:endParaRPr lang="en-US" altLang="en-US" sz="1600" dirty="0">
              <a:solidFill>
                <a:schemeClr val="tx1"/>
              </a:solidFill>
            </a:endParaRPr>
          </a:p>
          <a:p>
            <a:pPr marL="461963" indent="-461963">
              <a:buFont typeface="Wingdings" panose="05000000000000000000" pitchFamily="2" charset="2"/>
              <a:buChar char="v"/>
            </a:pPr>
            <a:r>
              <a:rPr lang="en-US" altLang="en-US" sz="1600" dirty="0">
                <a:solidFill>
                  <a:schemeClr val="tx1"/>
                </a:solidFill>
              </a:rPr>
              <a:t>Inconsistent </a:t>
            </a:r>
            <a:r>
              <a:rPr lang="en-US" altLang="en-US" sz="1600" dirty="0">
                <a:solidFill>
                  <a:schemeClr val="tx1"/>
                </a:solidFill>
              </a:rPr>
              <a:t>dependencies can make data difficult to access because the path to find the data may be missing or broken. </a:t>
            </a:r>
          </a:p>
        </p:txBody>
      </p:sp>
      <p:sp>
        <p:nvSpPr>
          <p:cNvPr id="2" name="Text Placeholder 1"/>
          <p:cNvSpPr>
            <a:spLocks noGrp="1"/>
          </p:cNvSpPr>
          <p:nvPr>
            <p:ph type="body" sz="quarter" idx="11"/>
          </p:nvPr>
        </p:nvSpPr>
        <p:spPr/>
        <p:txBody>
          <a:bodyPr/>
          <a:lstStyle/>
          <a:p>
            <a:r>
              <a:rPr lang="en-US" dirty="0"/>
              <a:t>Introduction to </a:t>
            </a:r>
            <a:r>
              <a:rPr lang="en-US" dirty="0" smtClean="0"/>
              <a:t>normalization: inconsistent dependency</a:t>
            </a:r>
            <a:endParaRPr lang="en-US" dirty="0"/>
          </a:p>
        </p:txBody>
      </p:sp>
    </p:spTree>
    <p:extLst>
      <p:ext uri="{BB962C8B-B14F-4D97-AF65-F5344CB8AC3E}">
        <p14:creationId xmlns:p14="http://schemas.microsoft.com/office/powerpoint/2010/main" val="812203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Normalization</a:t>
            </a:r>
            <a:endParaRPr lang="nl-NL" dirty="0"/>
          </a:p>
        </p:txBody>
      </p:sp>
      <p:sp>
        <p:nvSpPr>
          <p:cNvPr id="7" name="Text Placeholder 6"/>
          <p:cNvSpPr>
            <a:spLocks noGrp="1"/>
          </p:cNvSpPr>
          <p:nvPr>
            <p:ph type="body" sz="quarter" idx="14"/>
          </p:nvPr>
        </p:nvSpPr>
        <p:spPr>
          <a:xfrm>
            <a:off x="335360" y="1628798"/>
            <a:ext cx="11510276" cy="4780880"/>
          </a:xfrm>
        </p:spPr>
        <p:txBody>
          <a:bodyPr>
            <a:normAutofit/>
          </a:bodyPr>
          <a:lstStyle/>
          <a:p>
            <a:pPr marL="461963" indent="-461963">
              <a:buFont typeface="Wingdings" panose="05000000000000000000" pitchFamily="2" charset="2"/>
              <a:buChar char="v"/>
            </a:pPr>
            <a:r>
              <a:rPr lang="en-US" altLang="en-US" sz="1600" dirty="0">
                <a:solidFill>
                  <a:schemeClr val="tx1"/>
                </a:solidFill>
              </a:rPr>
              <a:t>There </a:t>
            </a:r>
            <a:r>
              <a:rPr lang="en-US" altLang="en-US" sz="1600" dirty="0">
                <a:solidFill>
                  <a:schemeClr val="tx1"/>
                </a:solidFill>
              </a:rPr>
              <a:t>are a few rules for database </a:t>
            </a:r>
            <a:r>
              <a:rPr lang="en-US" altLang="en-US" sz="1600" dirty="0">
                <a:solidFill>
                  <a:schemeClr val="tx1"/>
                </a:solidFill>
              </a:rPr>
              <a:t>normalization. These rules are proven and are based on database design theory. </a:t>
            </a:r>
          </a:p>
          <a:p>
            <a:pPr marL="461963" indent="-461963">
              <a:buFont typeface="Wingdings" panose="05000000000000000000" pitchFamily="2" charset="2"/>
              <a:buChar char="v"/>
            </a:pPr>
            <a:endParaRPr lang="en-US" altLang="en-US" sz="1600" dirty="0">
              <a:solidFill>
                <a:schemeClr val="tx1"/>
              </a:solidFill>
            </a:endParaRPr>
          </a:p>
          <a:p>
            <a:pPr marL="461963" indent="-461963">
              <a:buFont typeface="Wingdings" panose="05000000000000000000" pitchFamily="2" charset="2"/>
              <a:buChar char="v"/>
            </a:pPr>
            <a:r>
              <a:rPr lang="en-US" altLang="en-US" sz="1600" dirty="0">
                <a:solidFill>
                  <a:schemeClr val="tx1"/>
                </a:solidFill>
              </a:rPr>
              <a:t>Each </a:t>
            </a:r>
            <a:r>
              <a:rPr lang="en-US" altLang="en-US" sz="1600" dirty="0">
                <a:solidFill>
                  <a:schemeClr val="tx1"/>
                </a:solidFill>
              </a:rPr>
              <a:t>rule is called a </a:t>
            </a:r>
            <a:r>
              <a:rPr lang="en-US" altLang="en-US" sz="1600" b="1" dirty="0">
                <a:solidFill>
                  <a:schemeClr val="tx1"/>
                </a:solidFill>
              </a:rPr>
              <a:t>normal </a:t>
            </a:r>
            <a:r>
              <a:rPr lang="en-US" altLang="en-US" sz="1600" b="1" dirty="0">
                <a:solidFill>
                  <a:schemeClr val="tx1"/>
                </a:solidFill>
              </a:rPr>
              <a:t>form</a:t>
            </a:r>
            <a:r>
              <a:rPr lang="en-US" altLang="en-US" sz="1600" dirty="0">
                <a:solidFill>
                  <a:schemeClr val="tx1"/>
                </a:solidFill>
              </a:rPr>
              <a:t>. </a:t>
            </a:r>
            <a:r>
              <a:rPr lang="en-US" altLang="en-US" sz="1600" dirty="0">
                <a:solidFill>
                  <a:schemeClr val="tx1"/>
                </a:solidFill>
              </a:rPr>
              <a:t>If the first rule is observed, the database is said to be in </a:t>
            </a:r>
            <a:r>
              <a:rPr lang="en-US" altLang="en-US" sz="1600" b="1" dirty="0">
                <a:solidFill>
                  <a:schemeClr val="tx1"/>
                </a:solidFill>
              </a:rPr>
              <a:t>first </a:t>
            </a:r>
            <a:r>
              <a:rPr lang="en-US" altLang="en-US" sz="1600" b="1" dirty="0">
                <a:solidFill>
                  <a:schemeClr val="tx1"/>
                </a:solidFill>
              </a:rPr>
              <a:t>normal form</a:t>
            </a:r>
            <a:r>
              <a:rPr lang="en-US" altLang="en-US" sz="1600" dirty="0">
                <a:solidFill>
                  <a:schemeClr val="tx1"/>
                </a:solidFill>
              </a:rPr>
              <a:t>. </a:t>
            </a:r>
            <a:r>
              <a:rPr lang="en-US" altLang="en-US" sz="1600" dirty="0">
                <a:solidFill>
                  <a:schemeClr val="tx1"/>
                </a:solidFill>
              </a:rPr>
              <a:t>If the first three rules are observed, the database is considered to be in </a:t>
            </a:r>
            <a:r>
              <a:rPr lang="en-US" altLang="en-US" sz="1600" b="1" dirty="0">
                <a:solidFill>
                  <a:schemeClr val="tx1"/>
                </a:solidFill>
              </a:rPr>
              <a:t>third </a:t>
            </a:r>
            <a:r>
              <a:rPr lang="en-US" altLang="en-US" sz="1600" b="1" dirty="0">
                <a:solidFill>
                  <a:schemeClr val="tx1"/>
                </a:solidFill>
              </a:rPr>
              <a:t>normal form</a:t>
            </a:r>
            <a:r>
              <a:rPr lang="en-US" altLang="en-US" sz="1600" dirty="0">
                <a:solidFill>
                  <a:schemeClr val="tx1"/>
                </a:solidFill>
              </a:rPr>
              <a:t>. </a:t>
            </a:r>
            <a:r>
              <a:rPr lang="en-US" altLang="en-US" sz="1600" dirty="0">
                <a:solidFill>
                  <a:schemeClr val="tx1"/>
                </a:solidFill>
              </a:rPr>
              <a:t>Although other levels of normalization are possible, third normal form is considered the highest level necessary for most applications. </a:t>
            </a:r>
          </a:p>
          <a:p>
            <a:pPr marL="461963" indent="-461963">
              <a:buFont typeface="Wingdings" panose="05000000000000000000" pitchFamily="2" charset="2"/>
              <a:buChar char="v"/>
            </a:pPr>
            <a:endParaRPr lang="en-US" altLang="en-US" sz="1600" dirty="0">
              <a:solidFill>
                <a:schemeClr val="tx1"/>
              </a:solidFill>
            </a:endParaRPr>
          </a:p>
          <a:p>
            <a:pPr marL="461963" indent="-461963">
              <a:buFont typeface="Wingdings" panose="05000000000000000000" pitchFamily="2" charset="2"/>
              <a:buChar char="v"/>
            </a:pPr>
            <a:r>
              <a:rPr lang="en-US" altLang="en-US" sz="1600" dirty="0">
                <a:solidFill>
                  <a:schemeClr val="tx1"/>
                </a:solidFill>
              </a:rPr>
              <a:t>As with many formal rules and specifications, real world scenarios do not always allow for perfect compliance. In general, normalization requires additional tables and some </a:t>
            </a:r>
            <a:r>
              <a:rPr lang="en-US" altLang="en-US" sz="1600" dirty="0">
                <a:solidFill>
                  <a:schemeClr val="tx1"/>
                </a:solidFill>
              </a:rPr>
              <a:t>developers </a:t>
            </a:r>
            <a:r>
              <a:rPr lang="en-US" altLang="en-US" sz="1600" dirty="0">
                <a:solidFill>
                  <a:schemeClr val="tx1"/>
                </a:solidFill>
              </a:rPr>
              <a:t>find this cumbersome</a:t>
            </a:r>
            <a:r>
              <a:rPr lang="en-US" altLang="en-US" sz="1600" dirty="0">
                <a:solidFill>
                  <a:schemeClr val="tx1"/>
                </a:solidFill>
              </a:rPr>
              <a:t>.</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Rules for normalization</a:t>
            </a:r>
            <a:endParaRPr lang="en-US" dirty="0"/>
          </a:p>
        </p:txBody>
      </p:sp>
    </p:spTree>
    <p:extLst>
      <p:ext uri="{BB962C8B-B14F-4D97-AF65-F5344CB8AC3E}">
        <p14:creationId xmlns:p14="http://schemas.microsoft.com/office/powerpoint/2010/main" val="739706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Normalization</a:t>
            </a:r>
            <a:endParaRPr lang="nl-NL" dirty="0"/>
          </a:p>
        </p:txBody>
      </p:sp>
      <p:sp>
        <p:nvSpPr>
          <p:cNvPr id="7" name="Text Placeholder 6"/>
          <p:cNvSpPr>
            <a:spLocks noGrp="1"/>
          </p:cNvSpPr>
          <p:nvPr>
            <p:ph type="body" sz="quarter" idx="14"/>
          </p:nvPr>
        </p:nvSpPr>
        <p:spPr>
          <a:xfrm>
            <a:off x="335359" y="1628798"/>
            <a:ext cx="11493651" cy="4780880"/>
          </a:xfrm>
        </p:spPr>
        <p:txBody>
          <a:bodyPr>
            <a:normAutofit/>
          </a:bodyPr>
          <a:lstStyle/>
          <a:p>
            <a:pPr marL="461963" indent="-461963">
              <a:buFont typeface="Wingdings" panose="05000000000000000000" pitchFamily="2" charset="2"/>
              <a:buChar char="v"/>
            </a:pPr>
            <a:r>
              <a:rPr lang="en-US" altLang="en-US" sz="1600" dirty="0">
                <a:solidFill>
                  <a:schemeClr val="tx1"/>
                </a:solidFill>
              </a:rPr>
              <a:t>Eliminate repeating groups in individual tables.</a:t>
            </a:r>
          </a:p>
          <a:p>
            <a:pPr marL="461963" indent="-461963">
              <a:buFont typeface="Wingdings" panose="05000000000000000000" pitchFamily="2" charset="2"/>
              <a:buChar char="v"/>
            </a:pPr>
            <a:r>
              <a:rPr lang="en-US" altLang="en-US" sz="1600" dirty="0">
                <a:solidFill>
                  <a:schemeClr val="tx1"/>
                </a:solidFill>
              </a:rPr>
              <a:t>Create a separate table for each set of related data.</a:t>
            </a:r>
          </a:p>
          <a:p>
            <a:pPr marL="461963" indent="-461963">
              <a:buFont typeface="Wingdings" panose="05000000000000000000" pitchFamily="2" charset="2"/>
              <a:buChar char="v"/>
            </a:pPr>
            <a:r>
              <a:rPr lang="en-US" altLang="en-US" sz="1600" dirty="0">
                <a:solidFill>
                  <a:schemeClr val="tx1"/>
                </a:solidFill>
              </a:rPr>
              <a:t>Identify each set of related data with a primary </a:t>
            </a:r>
            <a:r>
              <a:rPr lang="en-US" altLang="en-US" sz="1600" dirty="0">
                <a:solidFill>
                  <a:schemeClr val="tx1"/>
                </a:solidFill>
              </a:rPr>
              <a:t>key (covered next).</a:t>
            </a:r>
          </a:p>
          <a:p>
            <a:pPr marL="461963" indent="-461963">
              <a:buFont typeface="Wingdings" panose="05000000000000000000" pitchFamily="2" charset="2"/>
              <a:buChar char="v"/>
            </a:pPr>
            <a:endParaRPr lang="en-US" altLang="en-US" sz="1600" dirty="0">
              <a:solidFill>
                <a:schemeClr val="tx1"/>
              </a:solidFill>
            </a:endParaRPr>
          </a:p>
          <a:p>
            <a:r>
              <a:rPr lang="en-US" altLang="en-US" sz="1600" dirty="0">
                <a:solidFill>
                  <a:schemeClr val="tx1"/>
                </a:solidFill>
              </a:rPr>
              <a:t>Do not use multiple fields in a single table to store similar data. For example, to track an inventory item that may come from two possible sources, an inventory record may contain fields for Vendor Code 1 and Vendor Code 2. </a:t>
            </a:r>
          </a:p>
          <a:p>
            <a:pPr marL="461963" indent="-461963">
              <a:buFont typeface="Wingdings" panose="05000000000000000000" pitchFamily="2" charset="2"/>
              <a:buChar char="v"/>
            </a:pPr>
            <a:endParaRPr lang="en-US" altLang="en-US" sz="1600" dirty="0">
              <a:solidFill>
                <a:schemeClr val="tx1"/>
              </a:solidFill>
            </a:endParaRPr>
          </a:p>
          <a:p>
            <a:r>
              <a:rPr lang="en-US" altLang="en-US" sz="1600" dirty="0">
                <a:solidFill>
                  <a:schemeClr val="tx1"/>
                </a:solidFill>
              </a:rPr>
              <a:t>What happens when you add a third vendor? Adding a field is not the answer; it requires program and table modifications and does not smoothly accommodate a dynamic number of vendors. Instead, place all vendor information in a separate table called Vendors, then link inventory to vendors with an item number key, or vendors to inventory with a vendor code key.</a:t>
            </a:r>
          </a:p>
        </p:txBody>
      </p:sp>
      <p:sp>
        <p:nvSpPr>
          <p:cNvPr id="2" name="Text Placeholder 1"/>
          <p:cNvSpPr>
            <a:spLocks noGrp="1"/>
          </p:cNvSpPr>
          <p:nvPr>
            <p:ph type="body" sz="quarter" idx="11"/>
          </p:nvPr>
        </p:nvSpPr>
        <p:spPr/>
        <p:txBody>
          <a:bodyPr/>
          <a:lstStyle/>
          <a:p>
            <a:r>
              <a:rPr lang="en-US" dirty="0" smtClean="0"/>
              <a:t>Rules for normalization: First Normal Form (1NF)</a:t>
            </a:r>
            <a:endParaRPr lang="en-US" dirty="0"/>
          </a:p>
        </p:txBody>
      </p:sp>
    </p:spTree>
    <p:extLst>
      <p:ext uri="{BB962C8B-B14F-4D97-AF65-F5344CB8AC3E}">
        <p14:creationId xmlns:p14="http://schemas.microsoft.com/office/powerpoint/2010/main" val="188180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Normalization</a:t>
            </a:r>
            <a:endParaRPr lang="nl-NL" dirty="0"/>
          </a:p>
        </p:txBody>
      </p:sp>
      <p:sp>
        <p:nvSpPr>
          <p:cNvPr id="7" name="Text Placeholder 6"/>
          <p:cNvSpPr>
            <a:spLocks noGrp="1"/>
          </p:cNvSpPr>
          <p:nvPr>
            <p:ph type="body" sz="quarter" idx="14"/>
          </p:nvPr>
        </p:nvSpPr>
        <p:spPr>
          <a:xfrm>
            <a:off x="335360" y="1628798"/>
            <a:ext cx="11510276" cy="4780880"/>
          </a:xfrm>
        </p:spPr>
        <p:txBody>
          <a:bodyPr>
            <a:normAutofit/>
          </a:bodyPr>
          <a:lstStyle/>
          <a:p>
            <a:pPr marL="461963" indent="-461963">
              <a:buFont typeface="Wingdings" panose="05000000000000000000" pitchFamily="2" charset="2"/>
              <a:buChar char="v"/>
            </a:pPr>
            <a:r>
              <a:rPr lang="en-US" altLang="en-US" sz="1600" dirty="0">
                <a:solidFill>
                  <a:schemeClr val="tx1"/>
                </a:solidFill>
              </a:rPr>
              <a:t>Create separate tables for sets of values that apply to multiple records.</a:t>
            </a:r>
          </a:p>
          <a:p>
            <a:pPr marL="461963" indent="-461963">
              <a:buFont typeface="Wingdings" panose="05000000000000000000" pitchFamily="2" charset="2"/>
              <a:buChar char="v"/>
            </a:pPr>
            <a:r>
              <a:rPr lang="en-US" altLang="en-US" sz="1600" dirty="0">
                <a:solidFill>
                  <a:schemeClr val="tx1"/>
                </a:solidFill>
              </a:rPr>
              <a:t>Relate these tables with a foreign key</a:t>
            </a:r>
            <a:r>
              <a:rPr lang="en-US" altLang="en-US" sz="1600" dirty="0">
                <a:solidFill>
                  <a:schemeClr val="tx1"/>
                </a:solidFill>
              </a:rPr>
              <a:t>.</a:t>
            </a:r>
          </a:p>
          <a:p>
            <a:pPr marL="461963" indent="-461963">
              <a:buFont typeface="Wingdings" panose="05000000000000000000" pitchFamily="2" charset="2"/>
              <a:buChar char="v"/>
            </a:pPr>
            <a:endParaRPr lang="en-US" altLang="en-US" sz="1600" dirty="0">
              <a:solidFill>
                <a:schemeClr val="tx1"/>
              </a:solidFill>
            </a:endParaRPr>
          </a:p>
          <a:p>
            <a:r>
              <a:rPr lang="en-US" altLang="en-US" sz="1600" dirty="0">
                <a:solidFill>
                  <a:schemeClr val="tx1"/>
                </a:solidFill>
              </a:rPr>
              <a:t>Records should not depend on anything other than a table's primary </a:t>
            </a:r>
            <a:r>
              <a:rPr lang="en-US" altLang="en-US" sz="1600" dirty="0">
                <a:solidFill>
                  <a:schemeClr val="tx1"/>
                </a:solidFill>
              </a:rPr>
              <a:t>key. </a:t>
            </a:r>
            <a:r>
              <a:rPr lang="en-US" altLang="en-US" sz="1600" dirty="0">
                <a:solidFill>
                  <a:schemeClr val="tx1"/>
                </a:solidFill>
              </a:rPr>
              <a:t>For example, consider a customer's address in an accounting system. The address is needed by the Customers table, but also by the Orders, Shipping, Invoices, Accounts Receivable, and Collections tables. Instead of storing the customer's address as a separate entry in each of these tables, store it in one place, either in the Customers table or in a separate Addresses table.</a:t>
            </a:r>
          </a:p>
        </p:txBody>
      </p:sp>
      <p:sp>
        <p:nvSpPr>
          <p:cNvPr id="2" name="Text Placeholder 1"/>
          <p:cNvSpPr>
            <a:spLocks noGrp="1"/>
          </p:cNvSpPr>
          <p:nvPr>
            <p:ph type="body" sz="quarter" idx="11"/>
          </p:nvPr>
        </p:nvSpPr>
        <p:spPr/>
        <p:txBody>
          <a:bodyPr/>
          <a:lstStyle/>
          <a:p>
            <a:r>
              <a:rPr lang="en-US" dirty="0" smtClean="0"/>
              <a:t>Rules for normalization: Second Normal Form (2NF)</a:t>
            </a:r>
            <a:endParaRPr lang="en-US" dirty="0"/>
          </a:p>
        </p:txBody>
      </p:sp>
    </p:spTree>
    <p:extLst>
      <p:ext uri="{BB962C8B-B14F-4D97-AF65-F5344CB8AC3E}">
        <p14:creationId xmlns:p14="http://schemas.microsoft.com/office/powerpoint/2010/main" val="1442124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Normalization</a:t>
            </a:r>
            <a:endParaRPr lang="nl-NL" dirty="0"/>
          </a:p>
        </p:txBody>
      </p:sp>
      <p:sp>
        <p:nvSpPr>
          <p:cNvPr id="7" name="Text Placeholder 6"/>
          <p:cNvSpPr>
            <a:spLocks noGrp="1"/>
          </p:cNvSpPr>
          <p:nvPr>
            <p:ph type="body" sz="quarter" idx="14"/>
          </p:nvPr>
        </p:nvSpPr>
        <p:spPr>
          <a:xfrm>
            <a:off x="335360" y="1628798"/>
            <a:ext cx="11510276" cy="4780880"/>
          </a:xfrm>
        </p:spPr>
        <p:txBody>
          <a:bodyPr>
            <a:normAutofit/>
          </a:bodyPr>
          <a:lstStyle/>
          <a:p>
            <a:pPr marL="461963" indent="-461963">
              <a:buFont typeface="Wingdings" panose="05000000000000000000" pitchFamily="2" charset="2"/>
              <a:buChar char="v"/>
            </a:pPr>
            <a:r>
              <a:rPr lang="en-US" altLang="en-US" sz="1600" dirty="0">
                <a:solidFill>
                  <a:schemeClr val="tx1"/>
                </a:solidFill>
              </a:rPr>
              <a:t>Eliminate fields that do not depend on </a:t>
            </a:r>
            <a:r>
              <a:rPr lang="en-US" altLang="en-US" sz="1600" dirty="0">
                <a:solidFill>
                  <a:schemeClr val="tx1"/>
                </a:solidFill>
              </a:rPr>
              <a:t>the </a:t>
            </a:r>
            <a:r>
              <a:rPr lang="en-US" altLang="en-US" sz="1600" dirty="0">
                <a:solidFill>
                  <a:schemeClr val="tx1"/>
                </a:solidFill>
              </a:rPr>
              <a:t>key.</a:t>
            </a:r>
          </a:p>
          <a:p>
            <a:endParaRPr lang="en-US" altLang="en-US" sz="1600" dirty="0">
              <a:solidFill>
                <a:schemeClr val="tx1"/>
              </a:solidFill>
            </a:endParaRPr>
          </a:p>
          <a:p>
            <a:r>
              <a:rPr lang="en-US" altLang="en-US" sz="1600" dirty="0">
                <a:solidFill>
                  <a:schemeClr val="tx1"/>
                </a:solidFill>
              </a:rPr>
              <a:t>Values </a:t>
            </a:r>
            <a:r>
              <a:rPr lang="en-US" altLang="en-US" sz="1600" dirty="0">
                <a:solidFill>
                  <a:schemeClr val="tx1"/>
                </a:solidFill>
              </a:rPr>
              <a:t>in a record that are not part of that record's key do not belong in the table. In general, any time the contents of a group of fields may apply to more than a single record in the table, consider placing those fields in a separate table. </a:t>
            </a:r>
          </a:p>
          <a:p>
            <a:endParaRPr lang="en-US" altLang="en-US" sz="1600" dirty="0">
              <a:solidFill>
                <a:schemeClr val="tx1"/>
              </a:solidFill>
            </a:endParaRPr>
          </a:p>
          <a:p>
            <a:r>
              <a:rPr lang="en-US" altLang="en-US" sz="1600" dirty="0">
                <a:solidFill>
                  <a:schemeClr val="tx1"/>
                </a:solidFill>
              </a:rPr>
              <a:t>In an </a:t>
            </a:r>
            <a:r>
              <a:rPr lang="en-US" altLang="en-US" sz="1600" dirty="0">
                <a:solidFill>
                  <a:schemeClr val="tx1"/>
                </a:solidFill>
              </a:rPr>
              <a:t>Employee Recruitment </a:t>
            </a:r>
            <a:r>
              <a:rPr lang="en-US" altLang="en-US" sz="1600" dirty="0">
                <a:solidFill>
                  <a:schemeClr val="tx1"/>
                </a:solidFill>
              </a:rPr>
              <a:t>table for instance, </a:t>
            </a:r>
            <a:r>
              <a:rPr lang="en-US" altLang="en-US" sz="1600" dirty="0">
                <a:solidFill>
                  <a:schemeClr val="tx1"/>
                </a:solidFill>
              </a:rPr>
              <a:t>a candidate's university name and address may be included. But you need a complete list of universities for group mailings. If university information is stored in the Candidates table, there is no way to list universities with no current candidates. Create a separate Universities table and link it to the Candidates table with a university code key. </a:t>
            </a:r>
          </a:p>
          <a:p>
            <a:pPr marL="461963" indent="-461963">
              <a:buFont typeface="Wingdings" panose="05000000000000000000" pitchFamily="2" charset="2"/>
              <a:buChar char="v"/>
            </a:pPr>
            <a:endParaRPr lang="en-US" altLang="en-US" sz="1600" dirty="0">
              <a:solidFill>
                <a:schemeClr val="tx1"/>
              </a:solidFill>
            </a:endParaRPr>
          </a:p>
          <a:p>
            <a:r>
              <a:rPr lang="en-US" altLang="en-US" sz="1600" i="1" dirty="0">
                <a:solidFill>
                  <a:schemeClr val="tx1"/>
                </a:solidFill>
              </a:rPr>
              <a:t>Note: </a:t>
            </a:r>
            <a:r>
              <a:rPr lang="en-US" altLang="en-US" sz="1600" i="1" dirty="0">
                <a:solidFill>
                  <a:schemeClr val="tx1"/>
                </a:solidFill>
              </a:rPr>
              <a:t>Adhering to the third normal form, while theoretically desirable, is not always </a:t>
            </a:r>
            <a:r>
              <a:rPr lang="en-US" altLang="en-US" sz="1600" i="1" dirty="0">
                <a:solidFill>
                  <a:schemeClr val="tx1"/>
                </a:solidFill>
              </a:rPr>
              <a:t>practical. In </a:t>
            </a:r>
            <a:r>
              <a:rPr lang="en-US" altLang="en-US" sz="1600" i="1" dirty="0">
                <a:solidFill>
                  <a:schemeClr val="tx1"/>
                </a:solidFill>
              </a:rPr>
              <a:t>theory, normalization is worth pursing. However, many small tables may </a:t>
            </a:r>
            <a:r>
              <a:rPr lang="en-US" altLang="en-US" sz="1600" i="1" dirty="0">
                <a:solidFill>
                  <a:schemeClr val="tx1"/>
                </a:solidFill>
              </a:rPr>
              <a:t>ultimately degrade </a:t>
            </a:r>
            <a:r>
              <a:rPr lang="en-US" altLang="en-US" sz="1600" i="1" dirty="0">
                <a:solidFill>
                  <a:schemeClr val="tx1"/>
                </a:solidFill>
              </a:rPr>
              <a:t>performance or exceed open file and memory </a:t>
            </a:r>
            <a:r>
              <a:rPr lang="en-US" altLang="en-US" sz="1600" i="1" dirty="0">
                <a:solidFill>
                  <a:schemeClr val="tx1"/>
                </a:solidFill>
              </a:rPr>
              <a:t>capacities.</a:t>
            </a:r>
            <a:endParaRPr lang="en-US" altLang="en-US" sz="1600" i="1" dirty="0">
              <a:solidFill>
                <a:schemeClr val="tx1"/>
              </a:solidFill>
            </a:endParaRPr>
          </a:p>
        </p:txBody>
      </p:sp>
      <p:sp>
        <p:nvSpPr>
          <p:cNvPr id="2" name="Text Placeholder 1"/>
          <p:cNvSpPr>
            <a:spLocks noGrp="1"/>
          </p:cNvSpPr>
          <p:nvPr>
            <p:ph type="body" sz="quarter" idx="11"/>
          </p:nvPr>
        </p:nvSpPr>
        <p:spPr/>
        <p:txBody>
          <a:bodyPr/>
          <a:lstStyle/>
          <a:p>
            <a:r>
              <a:rPr lang="en-US" dirty="0" smtClean="0"/>
              <a:t>Rules for normalization: Third Normal Form (3NF)</a:t>
            </a:r>
            <a:endParaRPr lang="en-US" dirty="0"/>
          </a:p>
        </p:txBody>
      </p:sp>
    </p:spTree>
    <p:extLst>
      <p:ext uri="{BB962C8B-B14F-4D97-AF65-F5344CB8AC3E}">
        <p14:creationId xmlns:p14="http://schemas.microsoft.com/office/powerpoint/2010/main" val="3886945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Normalization</a:t>
            </a:r>
            <a:endParaRPr lang="nl-NL" dirty="0"/>
          </a:p>
        </p:txBody>
      </p:sp>
      <p:sp>
        <p:nvSpPr>
          <p:cNvPr id="7" name="Text Placeholder 6"/>
          <p:cNvSpPr>
            <a:spLocks noGrp="1"/>
          </p:cNvSpPr>
          <p:nvPr>
            <p:ph type="body" sz="quarter" idx="14"/>
          </p:nvPr>
        </p:nvSpPr>
        <p:spPr>
          <a:xfrm>
            <a:off x="335359" y="1628798"/>
            <a:ext cx="11518589" cy="4780880"/>
          </a:xfrm>
        </p:spPr>
        <p:txBody>
          <a:bodyPr>
            <a:normAutofit/>
          </a:bodyPr>
          <a:lstStyle/>
          <a:p>
            <a:r>
              <a:rPr lang="en-US" altLang="en-US" sz="1600" dirty="0">
                <a:solidFill>
                  <a:schemeClr val="tx1"/>
                </a:solidFill>
              </a:rPr>
              <a:t>In the next few slides, we'll use a fictitious Students table to demonstrate normalization. Consider the following </a:t>
            </a:r>
            <a:r>
              <a:rPr lang="en-US" altLang="en-US" sz="1600" dirty="0" err="1">
                <a:solidFill>
                  <a:schemeClr val="tx1"/>
                </a:solidFill>
              </a:rPr>
              <a:t>unnormalized</a:t>
            </a:r>
            <a:r>
              <a:rPr lang="en-US" altLang="en-US" sz="1600" dirty="0">
                <a:solidFill>
                  <a:schemeClr val="tx1"/>
                </a:solidFill>
              </a:rPr>
              <a:t> table:</a:t>
            </a:r>
          </a:p>
          <a:p>
            <a:endParaRPr lang="en-US" altLang="en-US" sz="1600" dirty="0">
              <a:solidFill>
                <a:schemeClr val="tx1"/>
              </a:solidFill>
            </a:endParaRPr>
          </a:p>
          <a:p>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An example of normalization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35477471"/>
              </p:ext>
            </p:extLst>
          </p:nvPr>
        </p:nvGraphicFramePr>
        <p:xfrm>
          <a:off x="423117" y="2538619"/>
          <a:ext cx="8426172" cy="914400"/>
        </p:xfrm>
        <a:graphic>
          <a:graphicData uri="http://schemas.openxmlformats.org/drawingml/2006/table">
            <a:tbl>
              <a:tblPr firstRow="1" bandRow="1">
                <a:tableStyleId>{5C22544A-7EE6-4342-B048-85BDC9FD1C3A}</a:tableStyleId>
              </a:tblPr>
              <a:tblGrid>
                <a:gridCol w="1439444">
                  <a:extLst>
                    <a:ext uri="{9D8B030D-6E8A-4147-A177-3AD203B41FA5}">
                      <a16:colId xmlns:a16="http://schemas.microsoft.com/office/drawing/2014/main" val="860799520"/>
                    </a:ext>
                  </a:extLst>
                </a:gridCol>
                <a:gridCol w="2183907">
                  <a:extLst>
                    <a:ext uri="{9D8B030D-6E8A-4147-A177-3AD203B41FA5}">
                      <a16:colId xmlns:a16="http://schemas.microsoft.com/office/drawing/2014/main" val="4195822109"/>
                    </a:ext>
                  </a:extLst>
                </a:gridCol>
                <a:gridCol w="1473693">
                  <a:extLst>
                    <a:ext uri="{9D8B030D-6E8A-4147-A177-3AD203B41FA5}">
                      <a16:colId xmlns:a16="http://schemas.microsoft.com/office/drawing/2014/main" val="2174543297"/>
                    </a:ext>
                  </a:extLst>
                </a:gridCol>
                <a:gridCol w="1083076">
                  <a:extLst>
                    <a:ext uri="{9D8B030D-6E8A-4147-A177-3AD203B41FA5}">
                      <a16:colId xmlns:a16="http://schemas.microsoft.com/office/drawing/2014/main" val="297814162"/>
                    </a:ext>
                  </a:extLst>
                </a:gridCol>
                <a:gridCol w="1109708">
                  <a:extLst>
                    <a:ext uri="{9D8B030D-6E8A-4147-A177-3AD203B41FA5}">
                      <a16:colId xmlns:a16="http://schemas.microsoft.com/office/drawing/2014/main" val="1106280076"/>
                    </a:ext>
                  </a:extLst>
                </a:gridCol>
                <a:gridCol w="1136344">
                  <a:extLst>
                    <a:ext uri="{9D8B030D-6E8A-4147-A177-3AD203B41FA5}">
                      <a16:colId xmlns:a16="http://schemas.microsoft.com/office/drawing/2014/main" val="3227224710"/>
                    </a:ext>
                  </a:extLst>
                </a:gridCol>
              </a:tblGrid>
              <a:tr h="0">
                <a:tc>
                  <a:txBody>
                    <a:bodyPr/>
                    <a:lstStyle/>
                    <a:p>
                      <a:r>
                        <a:rPr lang="en-US" sz="1400" dirty="0" err="1" smtClean="0"/>
                        <a:t>studentid</a:t>
                      </a:r>
                      <a:endParaRPr lang="en-US" sz="1400" dirty="0"/>
                    </a:p>
                  </a:txBody>
                  <a:tcPr/>
                </a:tc>
                <a:tc>
                  <a:txBody>
                    <a:bodyPr/>
                    <a:lstStyle/>
                    <a:p>
                      <a:r>
                        <a:rPr lang="en-US" sz="1400" dirty="0" smtClean="0"/>
                        <a:t>advisor</a:t>
                      </a:r>
                      <a:endParaRPr lang="en-US" sz="1400" dirty="0"/>
                    </a:p>
                  </a:txBody>
                  <a:tcPr/>
                </a:tc>
                <a:tc>
                  <a:txBody>
                    <a:bodyPr/>
                    <a:lstStyle/>
                    <a:p>
                      <a:r>
                        <a:rPr lang="en-US" sz="1400" dirty="0" err="1" smtClean="0"/>
                        <a:t>advroom</a:t>
                      </a:r>
                      <a:endParaRPr lang="en-US" sz="1400" dirty="0"/>
                    </a:p>
                  </a:txBody>
                  <a:tcPr/>
                </a:tc>
                <a:tc>
                  <a:txBody>
                    <a:bodyPr/>
                    <a:lstStyle/>
                    <a:p>
                      <a:r>
                        <a:rPr lang="en-US" sz="1400" dirty="0" smtClean="0"/>
                        <a:t>class1</a:t>
                      </a:r>
                      <a:endParaRPr lang="en-US" sz="1400" dirty="0"/>
                    </a:p>
                  </a:txBody>
                  <a:tcPr/>
                </a:tc>
                <a:tc>
                  <a:txBody>
                    <a:bodyPr/>
                    <a:lstStyle/>
                    <a:p>
                      <a:r>
                        <a:rPr lang="en-US" sz="1400" dirty="0" smtClean="0"/>
                        <a:t>class2</a:t>
                      </a:r>
                      <a:endParaRPr lang="en-US" sz="1400" dirty="0"/>
                    </a:p>
                  </a:txBody>
                  <a:tcPr/>
                </a:tc>
                <a:tc>
                  <a:txBody>
                    <a:bodyPr/>
                    <a:lstStyle/>
                    <a:p>
                      <a:r>
                        <a:rPr lang="en-US" sz="1400" dirty="0" smtClean="0"/>
                        <a:t>class3</a:t>
                      </a:r>
                      <a:endParaRPr lang="en-US" sz="1400" dirty="0"/>
                    </a:p>
                  </a:txBody>
                  <a:tcPr/>
                </a:tc>
                <a:extLst>
                  <a:ext uri="{0D108BD9-81ED-4DB2-BD59-A6C34878D82A}">
                    <a16:rowId xmlns:a16="http://schemas.microsoft.com/office/drawing/2014/main" val="3203033841"/>
                  </a:ext>
                </a:extLst>
              </a:tr>
              <a:tr h="0">
                <a:tc>
                  <a:txBody>
                    <a:bodyPr/>
                    <a:lstStyle/>
                    <a:p>
                      <a:r>
                        <a:rPr lang="en-US" sz="1400" dirty="0" smtClean="0"/>
                        <a:t>101</a:t>
                      </a:r>
                      <a:endParaRPr lang="en-US" sz="1400" dirty="0"/>
                    </a:p>
                  </a:txBody>
                  <a:tcPr/>
                </a:tc>
                <a:tc>
                  <a:txBody>
                    <a:bodyPr/>
                    <a:lstStyle/>
                    <a:p>
                      <a:r>
                        <a:rPr lang="en-US" sz="1400" dirty="0" smtClean="0"/>
                        <a:t>Sally Smith</a:t>
                      </a:r>
                      <a:endParaRPr lang="en-US" sz="1400" dirty="0"/>
                    </a:p>
                  </a:txBody>
                  <a:tcPr/>
                </a:tc>
                <a:tc>
                  <a:txBody>
                    <a:bodyPr/>
                    <a:lstStyle/>
                    <a:p>
                      <a:r>
                        <a:rPr lang="en-US" sz="1400" dirty="0" smtClean="0"/>
                        <a:t>412</a:t>
                      </a:r>
                      <a:endParaRPr lang="en-US" sz="1400" dirty="0"/>
                    </a:p>
                  </a:txBody>
                  <a:tcPr/>
                </a:tc>
                <a:tc>
                  <a:txBody>
                    <a:bodyPr/>
                    <a:lstStyle/>
                    <a:p>
                      <a:r>
                        <a:rPr lang="en-US" sz="1400" dirty="0" smtClean="0"/>
                        <a:t>10107</a:t>
                      </a:r>
                      <a:endParaRPr lang="en-US" sz="1400" dirty="0"/>
                    </a:p>
                  </a:txBody>
                  <a:tcPr/>
                </a:tc>
                <a:tc>
                  <a:txBody>
                    <a:bodyPr/>
                    <a:lstStyle/>
                    <a:p>
                      <a:r>
                        <a:rPr lang="en-US" sz="1400" dirty="0" smtClean="0"/>
                        <a:t>14301</a:t>
                      </a:r>
                      <a:endParaRPr lang="en-US" sz="1400" dirty="0"/>
                    </a:p>
                  </a:txBody>
                  <a:tcPr/>
                </a:tc>
                <a:tc>
                  <a:txBody>
                    <a:bodyPr/>
                    <a:lstStyle/>
                    <a:p>
                      <a:r>
                        <a:rPr lang="en-US" sz="1400" dirty="0" smtClean="0"/>
                        <a:t>15902</a:t>
                      </a:r>
                      <a:endParaRPr lang="en-US" sz="1400" dirty="0"/>
                    </a:p>
                  </a:txBody>
                  <a:tcPr/>
                </a:tc>
                <a:extLst>
                  <a:ext uri="{0D108BD9-81ED-4DB2-BD59-A6C34878D82A}">
                    <a16:rowId xmlns:a16="http://schemas.microsoft.com/office/drawing/2014/main" val="862571248"/>
                  </a:ext>
                </a:extLst>
              </a:tr>
              <a:tr h="0">
                <a:tc>
                  <a:txBody>
                    <a:bodyPr/>
                    <a:lstStyle/>
                    <a:p>
                      <a:r>
                        <a:rPr lang="en-US" sz="1400" dirty="0" smtClean="0"/>
                        <a:t>102</a:t>
                      </a:r>
                      <a:endParaRPr lang="en-US" sz="1400" dirty="0"/>
                    </a:p>
                  </a:txBody>
                  <a:tcPr/>
                </a:tc>
                <a:tc>
                  <a:txBody>
                    <a:bodyPr/>
                    <a:lstStyle/>
                    <a:p>
                      <a:r>
                        <a:rPr lang="en-US" sz="1400" dirty="0" smtClean="0"/>
                        <a:t>Mark Jones</a:t>
                      </a:r>
                      <a:endParaRPr lang="en-US" sz="1400" dirty="0"/>
                    </a:p>
                  </a:txBody>
                  <a:tcPr/>
                </a:tc>
                <a:tc>
                  <a:txBody>
                    <a:bodyPr/>
                    <a:lstStyle/>
                    <a:p>
                      <a:r>
                        <a:rPr lang="en-US" sz="1400" dirty="0" smtClean="0"/>
                        <a:t>216</a:t>
                      </a:r>
                      <a:endParaRPr lang="en-US" sz="1400" dirty="0"/>
                    </a:p>
                  </a:txBody>
                  <a:tcPr/>
                </a:tc>
                <a:tc>
                  <a:txBody>
                    <a:bodyPr/>
                    <a:lstStyle/>
                    <a:p>
                      <a:r>
                        <a:rPr lang="en-US" sz="1400" dirty="0" smtClean="0"/>
                        <a:t>20101</a:t>
                      </a:r>
                      <a:endParaRPr lang="en-US" sz="1400" dirty="0"/>
                    </a:p>
                  </a:txBody>
                  <a:tcPr/>
                </a:tc>
                <a:tc>
                  <a:txBody>
                    <a:bodyPr/>
                    <a:lstStyle/>
                    <a:p>
                      <a:r>
                        <a:rPr lang="en-US" sz="1400" dirty="0" smtClean="0"/>
                        <a:t>21102</a:t>
                      </a:r>
                      <a:endParaRPr lang="en-US" sz="1400" dirty="0"/>
                    </a:p>
                  </a:txBody>
                  <a:tcPr/>
                </a:tc>
                <a:tc>
                  <a:txBody>
                    <a:bodyPr/>
                    <a:lstStyle/>
                    <a:p>
                      <a:r>
                        <a:rPr lang="en-US" sz="1400" dirty="0" smtClean="0"/>
                        <a:t>21401</a:t>
                      </a:r>
                      <a:endParaRPr lang="en-US" sz="1400" dirty="0"/>
                    </a:p>
                  </a:txBody>
                  <a:tcPr/>
                </a:tc>
                <a:extLst>
                  <a:ext uri="{0D108BD9-81ED-4DB2-BD59-A6C34878D82A}">
                    <a16:rowId xmlns:a16="http://schemas.microsoft.com/office/drawing/2014/main" val="3045158142"/>
                  </a:ext>
                </a:extLst>
              </a:tr>
            </a:tbl>
          </a:graphicData>
        </a:graphic>
      </p:graphicFrame>
    </p:spTree>
    <p:extLst>
      <p:ext uri="{BB962C8B-B14F-4D97-AF65-F5344CB8AC3E}">
        <p14:creationId xmlns:p14="http://schemas.microsoft.com/office/powerpoint/2010/main" val="2673644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Normalization</a:t>
            </a:r>
            <a:endParaRPr lang="nl-NL" dirty="0"/>
          </a:p>
        </p:txBody>
      </p:sp>
      <p:sp>
        <p:nvSpPr>
          <p:cNvPr id="7" name="Text Placeholder 6"/>
          <p:cNvSpPr>
            <a:spLocks noGrp="1"/>
          </p:cNvSpPr>
          <p:nvPr>
            <p:ph type="body" sz="quarter" idx="14"/>
          </p:nvPr>
        </p:nvSpPr>
        <p:spPr>
          <a:xfrm>
            <a:off x="335360" y="1628798"/>
            <a:ext cx="11501964" cy="4780880"/>
          </a:xfrm>
        </p:spPr>
        <p:txBody>
          <a:bodyPr>
            <a:normAutofit/>
          </a:bodyPr>
          <a:lstStyle/>
          <a:p>
            <a:r>
              <a:rPr lang="en-US" altLang="en-US" sz="1600" b="1" dirty="0">
                <a:solidFill>
                  <a:schemeClr val="tx1"/>
                </a:solidFill>
              </a:rPr>
              <a:t>First Normal Form: No Repeating </a:t>
            </a:r>
            <a:r>
              <a:rPr lang="en-US" altLang="en-US" sz="1600" b="1" dirty="0">
                <a:solidFill>
                  <a:schemeClr val="tx1"/>
                </a:solidFill>
              </a:rPr>
              <a:t>Groups</a:t>
            </a:r>
          </a:p>
          <a:p>
            <a:r>
              <a:rPr lang="en-US" altLang="en-US" sz="1600" dirty="0">
                <a:solidFill>
                  <a:schemeClr val="tx1"/>
                </a:solidFill>
              </a:rPr>
              <a:t>Since </a:t>
            </a:r>
            <a:r>
              <a:rPr lang="en-US" altLang="en-US" sz="1600" dirty="0">
                <a:solidFill>
                  <a:schemeClr val="tx1"/>
                </a:solidFill>
              </a:rPr>
              <a:t>one student has several classes, these classes should be listed in a separate table. Fields </a:t>
            </a:r>
            <a:r>
              <a:rPr lang="en-US" altLang="en-US" sz="1600" dirty="0">
                <a:solidFill>
                  <a:schemeClr val="tx1"/>
                </a:solidFill>
              </a:rPr>
              <a:t>class1, class2</a:t>
            </a:r>
            <a:r>
              <a:rPr lang="en-US" altLang="en-US" sz="1600" dirty="0">
                <a:solidFill>
                  <a:schemeClr val="tx1"/>
                </a:solidFill>
              </a:rPr>
              <a:t>, and </a:t>
            </a:r>
            <a:r>
              <a:rPr lang="en-US" altLang="en-US" sz="1600" dirty="0">
                <a:solidFill>
                  <a:schemeClr val="tx1"/>
                </a:solidFill>
              </a:rPr>
              <a:t>class3 are </a:t>
            </a:r>
            <a:r>
              <a:rPr lang="en-US" altLang="en-US" sz="1600" dirty="0">
                <a:solidFill>
                  <a:schemeClr val="tx1"/>
                </a:solidFill>
              </a:rPr>
              <a:t>indications of design trouble. </a:t>
            </a:r>
            <a:r>
              <a:rPr lang="en-US" altLang="en-US" sz="1600" dirty="0">
                <a:solidFill>
                  <a:schemeClr val="tx1"/>
                </a:solidFill>
              </a:rPr>
              <a:t>The previous table could be normalized as follows:</a:t>
            </a:r>
          </a:p>
          <a:p>
            <a:endParaRPr lang="en-US" altLang="en-US" sz="1600" dirty="0">
              <a:solidFill>
                <a:schemeClr val="tx1"/>
              </a:solidFill>
            </a:endParaRPr>
          </a:p>
          <a:p>
            <a:endParaRPr lang="en-US" altLang="en-US" sz="1600" dirty="0">
              <a:solidFill>
                <a:schemeClr val="tx1"/>
              </a:solidFill>
            </a:endParaRPr>
          </a:p>
          <a:p>
            <a:endParaRPr lang="en-US" altLang="en-US" sz="1600" dirty="0">
              <a:solidFill>
                <a:schemeClr val="tx1"/>
              </a:solidFill>
            </a:endParaRPr>
          </a:p>
          <a:p>
            <a:endParaRPr lang="en-US" altLang="en-US" sz="1600" dirty="0">
              <a:solidFill>
                <a:schemeClr val="tx1"/>
              </a:solidFill>
            </a:endParaRPr>
          </a:p>
          <a:p>
            <a:endParaRPr lang="en-US" altLang="en-US" sz="1600" dirty="0">
              <a:solidFill>
                <a:schemeClr val="tx1"/>
              </a:solidFill>
            </a:endParaRPr>
          </a:p>
          <a:p>
            <a:endParaRPr lang="en-US" altLang="en-US" sz="1600" dirty="0">
              <a:solidFill>
                <a:schemeClr val="tx1"/>
              </a:solidFill>
            </a:endParaRPr>
          </a:p>
          <a:p>
            <a:endParaRPr lang="en-US" altLang="en-US" sz="1600" dirty="0">
              <a:solidFill>
                <a:schemeClr val="tx1"/>
              </a:solidFill>
            </a:endParaRPr>
          </a:p>
          <a:p>
            <a:r>
              <a:rPr lang="en-US" altLang="en-US" sz="1600" dirty="0">
                <a:solidFill>
                  <a:schemeClr val="tx1"/>
                </a:solidFill>
              </a:rPr>
              <a:t>Of course the problem here is glaring: we now have redundant data…</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An example of normalization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70017006"/>
              </p:ext>
            </p:extLst>
          </p:nvPr>
        </p:nvGraphicFramePr>
        <p:xfrm>
          <a:off x="432968" y="2923502"/>
          <a:ext cx="8503968" cy="2133600"/>
        </p:xfrm>
        <a:graphic>
          <a:graphicData uri="http://schemas.openxmlformats.org/drawingml/2006/table">
            <a:tbl>
              <a:tblPr firstRow="1" bandRow="1">
                <a:tableStyleId>{5C22544A-7EE6-4342-B048-85BDC9FD1C3A}</a:tableStyleId>
              </a:tblPr>
              <a:tblGrid>
                <a:gridCol w="1313055">
                  <a:extLst>
                    <a:ext uri="{9D8B030D-6E8A-4147-A177-3AD203B41FA5}">
                      <a16:colId xmlns:a16="http://schemas.microsoft.com/office/drawing/2014/main" val="860799520"/>
                    </a:ext>
                  </a:extLst>
                </a:gridCol>
                <a:gridCol w="2095130">
                  <a:extLst>
                    <a:ext uri="{9D8B030D-6E8A-4147-A177-3AD203B41FA5}">
                      <a16:colId xmlns:a16="http://schemas.microsoft.com/office/drawing/2014/main" val="4195822109"/>
                    </a:ext>
                  </a:extLst>
                </a:gridCol>
                <a:gridCol w="2512381">
                  <a:extLst>
                    <a:ext uri="{9D8B030D-6E8A-4147-A177-3AD203B41FA5}">
                      <a16:colId xmlns:a16="http://schemas.microsoft.com/office/drawing/2014/main" val="2174543297"/>
                    </a:ext>
                  </a:extLst>
                </a:gridCol>
                <a:gridCol w="2583402">
                  <a:extLst>
                    <a:ext uri="{9D8B030D-6E8A-4147-A177-3AD203B41FA5}">
                      <a16:colId xmlns:a16="http://schemas.microsoft.com/office/drawing/2014/main" val="3227224710"/>
                    </a:ext>
                  </a:extLst>
                </a:gridCol>
              </a:tblGrid>
              <a:tr h="0">
                <a:tc>
                  <a:txBody>
                    <a:bodyPr/>
                    <a:lstStyle/>
                    <a:p>
                      <a:r>
                        <a:rPr lang="en-US" sz="1400" dirty="0" err="1" smtClean="0"/>
                        <a:t>studentid</a:t>
                      </a:r>
                      <a:endParaRPr lang="en-US" sz="1400" dirty="0"/>
                    </a:p>
                  </a:txBody>
                  <a:tcPr/>
                </a:tc>
                <a:tc>
                  <a:txBody>
                    <a:bodyPr/>
                    <a:lstStyle/>
                    <a:p>
                      <a:r>
                        <a:rPr lang="en-US" sz="1400" dirty="0" smtClean="0"/>
                        <a:t>advisor</a:t>
                      </a:r>
                      <a:endParaRPr lang="en-US" sz="1400" dirty="0"/>
                    </a:p>
                  </a:txBody>
                  <a:tcPr/>
                </a:tc>
                <a:tc>
                  <a:txBody>
                    <a:bodyPr/>
                    <a:lstStyle/>
                    <a:p>
                      <a:r>
                        <a:rPr lang="en-US" sz="1400" dirty="0" err="1" smtClean="0"/>
                        <a:t>advroom</a:t>
                      </a:r>
                      <a:endParaRPr lang="en-US" sz="1400" dirty="0"/>
                    </a:p>
                  </a:txBody>
                  <a:tcPr/>
                </a:tc>
                <a:tc>
                  <a:txBody>
                    <a:bodyPr/>
                    <a:lstStyle/>
                    <a:p>
                      <a:r>
                        <a:rPr lang="en-US" sz="1400" dirty="0" err="1" smtClean="0"/>
                        <a:t>classnumber</a:t>
                      </a:r>
                      <a:endParaRPr lang="en-US" sz="1400" dirty="0"/>
                    </a:p>
                  </a:txBody>
                  <a:tcPr/>
                </a:tc>
                <a:extLst>
                  <a:ext uri="{0D108BD9-81ED-4DB2-BD59-A6C34878D82A}">
                    <a16:rowId xmlns:a16="http://schemas.microsoft.com/office/drawing/2014/main" val="3203033841"/>
                  </a:ext>
                </a:extLst>
              </a:tr>
              <a:tr h="0">
                <a:tc>
                  <a:txBody>
                    <a:bodyPr/>
                    <a:lstStyle/>
                    <a:p>
                      <a:r>
                        <a:rPr lang="en-US" sz="1400" dirty="0" smtClean="0"/>
                        <a:t>101</a:t>
                      </a:r>
                      <a:endParaRPr lang="en-US" sz="1400" dirty="0"/>
                    </a:p>
                  </a:txBody>
                  <a:tcPr/>
                </a:tc>
                <a:tc>
                  <a:txBody>
                    <a:bodyPr/>
                    <a:lstStyle/>
                    <a:p>
                      <a:r>
                        <a:rPr lang="en-US" sz="1400" dirty="0" smtClean="0"/>
                        <a:t>Sally Smith</a:t>
                      </a:r>
                      <a:endParaRPr lang="en-US" sz="1400" dirty="0"/>
                    </a:p>
                  </a:txBody>
                  <a:tcPr/>
                </a:tc>
                <a:tc>
                  <a:txBody>
                    <a:bodyPr/>
                    <a:lstStyle/>
                    <a:p>
                      <a:r>
                        <a:rPr lang="en-US" sz="1400" dirty="0" smtClean="0"/>
                        <a:t>412</a:t>
                      </a:r>
                      <a:endParaRPr lang="en-US" sz="1400" dirty="0"/>
                    </a:p>
                  </a:txBody>
                  <a:tcPr/>
                </a:tc>
                <a:tc>
                  <a:txBody>
                    <a:bodyPr/>
                    <a:lstStyle/>
                    <a:p>
                      <a:r>
                        <a:rPr lang="en-US" sz="1400" dirty="0" smtClean="0"/>
                        <a:t>10107</a:t>
                      </a:r>
                      <a:endParaRPr lang="en-US" sz="1400" dirty="0"/>
                    </a:p>
                  </a:txBody>
                  <a:tcPr/>
                </a:tc>
                <a:extLst>
                  <a:ext uri="{0D108BD9-81ED-4DB2-BD59-A6C34878D82A}">
                    <a16:rowId xmlns:a16="http://schemas.microsoft.com/office/drawing/2014/main" val="862571248"/>
                  </a:ext>
                </a:extLst>
              </a:tr>
              <a:tr h="0">
                <a:tc>
                  <a:txBody>
                    <a:bodyPr/>
                    <a:lstStyle/>
                    <a:p>
                      <a:r>
                        <a:rPr lang="en-US" sz="1400" dirty="0" smtClean="0"/>
                        <a:t>101</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Sally Smith</a:t>
                      </a:r>
                    </a:p>
                  </a:txBody>
                  <a:tcPr/>
                </a:tc>
                <a:tc>
                  <a:txBody>
                    <a:bodyPr/>
                    <a:lstStyle/>
                    <a:p>
                      <a:r>
                        <a:rPr lang="en-US" sz="1400" dirty="0" smtClean="0"/>
                        <a:t>412</a:t>
                      </a:r>
                      <a:endParaRPr lang="en-US" sz="1400" dirty="0"/>
                    </a:p>
                  </a:txBody>
                  <a:tcPr/>
                </a:tc>
                <a:tc>
                  <a:txBody>
                    <a:bodyPr/>
                    <a:lstStyle/>
                    <a:p>
                      <a:r>
                        <a:rPr lang="en-US" sz="1400" dirty="0" smtClean="0"/>
                        <a:t>14301</a:t>
                      </a:r>
                      <a:endParaRPr lang="en-US" sz="1400" dirty="0"/>
                    </a:p>
                  </a:txBody>
                  <a:tcPr/>
                </a:tc>
                <a:extLst>
                  <a:ext uri="{0D108BD9-81ED-4DB2-BD59-A6C34878D82A}">
                    <a16:rowId xmlns:a16="http://schemas.microsoft.com/office/drawing/2014/main" val="3045158142"/>
                  </a:ext>
                </a:extLst>
              </a:tr>
              <a:tr h="0">
                <a:tc>
                  <a:txBody>
                    <a:bodyPr/>
                    <a:lstStyle/>
                    <a:p>
                      <a:r>
                        <a:rPr lang="en-US" sz="1400" dirty="0" smtClean="0"/>
                        <a:t>101</a:t>
                      </a:r>
                      <a:endParaRPr lang="en-US" sz="1400" dirty="0"/>
                    </a:p>
                  </a:txBody>
                  <a:tcPr/>
                </a:tc>
                <a:tc>
                  <a:txBody>
                    <a:bodyPr/>
                    <a:lstStyle/>
                    <a:p>
                      <a:r>
                        <a:rPr lang="en-US" sz="1400" dirty="0" smtClean="0"/>
                        <a:t>Sally Smith</a:t>
                      </a:r>
                      <a:endParaRPr lang="en-US" sz="1400" dirty="0"/>
                    </a:p>
                  </a:txBody>
                  <a:tcPr/>
                </a:tc>
                <a:tc>
                  <a:txBody>
                    <a:bodyPr/>
                    <a:lstStyle/>
                    <a:p>
                      <a:r>
                        <a:rPr lang="en-US" sz="1400" dirty="0" smtClean="0"/>
                        <a:t>412</a:t>
                      </a:r>
                      <a:endParaRPr lang="en-US" sz="1400" dirty="0"/>
                    </a:p>
                  </a:txBody>
                  <a:tcPr/>
                </a:tc>
                <a:tc>
                  <a:txBody>
                    <a:bodyPr/>
                    <a:lstStyle/>
                    <a:p>
                      <a:r>
                        <a:rPr lang="en-US" sz="1400" dirty="0" smtClean="0"/>
                        <a:t>15902</a:t>
                      </a:r>
                      <a:endParaRPr lang="en-US" sz="1400" dirty="0"/>
                    </a:p>
                  </a:txBody>
                  <a:tcPr/>
                </a:tc>
                <a:extLst>
                  <a:ext uri="{0D108BD9-81ED-4DB2-BD59-A6C34878D82A}">
                    <a16:rowId xmlns:a16="http://schemas.microsoft.com/office/drawing/2014/main" val="1221916002"/>
                  </a:ext>
                </a:extLst>
              </a:tr>
              <a:tr h="0">
                <a:tc>
                  <a:txBody>
                    <a:bodyPr/>
                    <a:lstStyle/>
                    <a:p>
                      <a:r>
                        <a:rPr lang="en-US" sz="1400" dirty="0" smtClean="0"/>
                        <a:t>102</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Mark Jones</a:t>
                      </a:r>
                    </a:p>
                  </a:txBody>
                  <a:tcPr/>
                </a:tc>
                <a:tc>
                  <a:txBody>
                    <a:bodyPr/>
                    <a:lstStyle/>
                    <a:p>
                      <a:r>
                        <a:rPr lang="en-US" sz="1400" dirty="0" smtClean="0"/>
                        <a:t>216</a:t>
                      </a:r>
                      <a:endParaRPr lang="en-US" sz="1400" dirty="0"/>
                    </a:p>
                  </a:txBody>
                  <a:tcPr/>
                </a:tc>
                <a:tc>
                  <a:txBody>
                    <a:bodyPr/>
                    <a:lstStyle/>
                    <a:p>
                      <a:r>
                        <a:rPr lang="en-US" sz="1400" dirty="0" smtClean="0"/>
                        <a:t>20101</a:t>
                      </a:r>
                      <a:endParaRPr lang="en-US" sz="1400" dirty="0"/>
                    </a:p>
                  </a:txBody>
                  <a:tcPr/>
                </a:tc>
                <a:extLst>
                  <a:ext uri="{0D108BD9-81ED-4DB2-BD59-A6C34878D82A}">
                    <a16:rowId xmlns:a16="http://schemas.microsoft.com/office/drawing/2014/main" val="3752561795"/>
                  </a:ext>
                </a:extLst>
              </a:tr>
              <a:tr h="0">
                <a:tc>
                  <a:txBody>
                    <a:bodyPr/>
                    <a:lstStyle/>
                    <a:p>
                      <a:r>
                        <a:rPr lang="en-US" sz="1400" dirty="0" smtClean="0"/>
                        <a:t>102</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Mark Jones</a:t>
                      </a:r>
                    </a:p>
                  </a:txBody>
                  <a:tcPr/>
                </a:tc>
                <a:tc>
                  <a:txBody>
                    <a:bodyPr/>
                    <a:lstStyle/>
                    <a:p>
                      <a:r>
                        <a:rPr lang="en-US" sz="1400" dirty="0" smtClean="0"/>
                        <a:t>216</a:t>
                      </a:r>
                      <a:endParaRPr lang="en-US" sz="1400" dirty="0"/>
                    </a:p>
                  </a:txBody>
                  <a:tcPr/>
                </a:tc>
                <a:tc>
                  <a:txBody>
                    <a:bodyPr/>
                    <a:lstStyle/>
                    <a:p>
                      <a:r>
                        <a:rPr lang="en-US" sz="1400" dirty="0" smtClean="0"/>
                        <a:t>21102</a:t>
                      </a:r>
                      <a:endParaRPr lang="en-US" sz="1400" dirty="0"/>
                    </a:p>
                  </a:txBody>
                  <a:tcPr/>
                </a:tc>
                <a:extLst>
                  <a:ext uri="{0D108BD9-81ED-4DB2-BD59-A6C34878D82A}">
                    <a16:rowId xmlns:a16="http://schemas.microsoft.com/office/drawing/2014/main" val="2891604500"/>
                  </a:ext>
                </a:extLst>
              </a:tr>
              <a:tr h="0">
                <a:tc>
                  <a:txBody>
                    <a:bodyPr/>
                    <a:lstStyle/>
                    <a:p>
                      <a:r>
                        <a:rPr lang="en-US" sz="1400" dirty="0" smtClean="0"/>
                        <a:t>102</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Mark Jones</a:t>
                      </a:r>
                    </a:p>
                  </a:txBody>
                  <a:tcPr/>
                </a:tc>
                <a:tc>
                  <a:txBody>
                    <a:bodyPr/>
                    <a:lstStyle/>
                    <a:p>
                      <a:r>
                        <a:rPr lang="en-US" sz="1400" dirty="0" smtClean="0"/>
                        <a:t>216</a:t>
                      </a:r>
                      <a:endParaRPr lang="en-US" sz="1400" dirty="0"/>
                    </a:p>
                  </a:txBody>
                  <a:tcPr/>
                </a:tc>
                <a:tc>
                  <a:txBody>
                    <a:bodyPr/>
                    <a:lstStyle/>
                    <a:p>
                      <a:r>
                        <a:rPr lang="en-US" sz="1400" dirty="0" smtClean="0"/>
                        <a:t>21401</a:t>
                      </a:r>
                      <a:endParaRPr lang="en-US" sz="1400" dirty="0"/>
                    </a:p>
                  </a:txBody>
                  <a:tcPr/>
                </a:tc>
                <a:extLst>
                  <a:ext uri="{0D108BD9-81ED-4DB2-BD59-A6C34878D82A}">
                    <a16:rowId xmlns:a16="http://schemas.microsoft.com/office/drawing/2014/main" val="2677322590"/>
                  </a:ext>
                </a:extLst>
              </a:tr>
            </a:tbl>
          </a:graphicData>
        </a:graphic>
      </p:graphicFrame>
    </p:spTree>
    <p:extLst>
      <p:ext uri="{BB962C8B-B14F-4D97-AF65-F5344CB8AC3E}">
        <p14:creationId xmlns:p14="http://schemas.microsoft.com/office/powerpoint/2010/main" val="331753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3166</TotalTime>
  <Words>1114</Words>
  <Application>Microsoft Office PowerPoint</Application>
  <PresentationFormat>Widescreen</PresentationFormat>
  <Paragraphs>163</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Museo Slab 500</vt:lpstr>
      <vt:lpstr>Wingdings</vt:lpstr>
      <vt:lpstr>Master light</vt:lpstr>
      <vt:lpstr>Master dark</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280</cp:revision>
  <dcterms:created xsi:type="dcterms:W3CDTF">2011-04-02T17:19:46Z</dcterms:created>
  <dcterms:modified xsi:type="dcterms:W3CDTF">2018-07-25T17:16:07Z</dcterms:modified>
</cp:coreProperties>
</file>