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"/>
  </p:notesMasterIdLst>
  <p:handoutMasterIdLst>
    <p:handoutMasterId r:id="rId6"/>
  </p:handoutMasterIdLst>
  <p:sldIdLst>
    <p:sldId id="310" r:id="rId3"/>
    <p:sldId id="311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993300"/>
    <a:srgbClr val="000000"/>
    <a:srgbClr val="CC6600"/>
    <a:srgbClr val="F1F3EE"/>
    <a:srgbClr val="D6993C"/>
    <a:srgbClr val="FAD64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87" autoAdjust="0"/>
    <p:restoredTop sz="96270" autoAdjust="0"/>
  </p:normalViewPr>
  <p:slideViewPr>
    <p:cSldViewPr snapToGrid="0">
      <p:cViewPr varScale="1">
        <p:scale>
          <a:sx n="102" d="100"/>
          <a:sy n="102" d="100"/>
        </p:scale>
        <p:origin x="144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42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25-7-2018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35360" y="1052736"/>
            <a:ext cx="1094521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Vecta</a:t>
            </a:r>
            <a:r>
              <a:rPr lang="en-US" dirty="0" smtClean="0"/>
              <a:t> Corp. Database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799"/>
            <a:ext cx="11495279" cy="4763123"/>
          </a:xfrm>
        </p:spPr>
        <p:txBody>
          <a:bodyPr>
            <a:normAutofit/>
          </a:bodyPr>
          <a:lstStyle/>
          <a:p>
            <a:pPr marL="461963" indent="-461963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While the course has presented different examples of database structures, moving forward, the core of the examples will focus in on a fictitious organization known as </a:t>
            </a:r>
            <a:r>
              <a:rPr lang="en-US" sz="1600" dirty="0" err="1">
                <a:solidFill>
                  <a:schemeClr val="tx1"/>
                </a:solidFill>
              </a:rPr>
              <a:t>Vecta</a:t>
            </a:r>
            <a:r>
              <a:rPr lang="en-US" sz="1600" dirty="0">
                <a:solidFill>
                  <a:schemeClr val="tx1"/>
                </a:solidFill>
              </a:rPr>
              <a:t> Corp. </a:t>
            </a:r>
          </a:p>
          <a:p>
            <a:pPr marL="461963" indent="-461963">
              <a:buFont typeface="Wingdings" panose="05000000000000000000" pitchFamily="2" charset="2"/>
              <a:buChar char="v"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461963" indent="-461963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This is a fictitious organization that I have used in my courses for almost 20 years. </a:t>
            </a:r>
          </a:p>
          <a:p>
            <a:pPr marL="461963" indent="-461963">
              <a:buFont typeface="Wingdings" panose="05000000000000000000" pitchFamily="2" charset="2"/>
              <a:buChar char="v"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461963" indent="-461963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The database that we will build for </a:t>
            </a:r>
            <a:r>
              <a:rPr lang="en-US" sz="1600" dirty="0" err="1">
                <a:solidFill>
                  <a:schemeClr val="tx1"/>
                </a:solidFill>
              </a:rPr>
              <a:t>Vecta</a:t>
            </a:r>
            <a:r>
              <a:rPr lang="en-US" sz="1600" dirty="0">
                <a:solidFill>
                  <a:schemeClr val="tx1"/>
                </a:solidFill>
              </a:rPr>
              <a:t> Corp. will focus on its client support needs. Specifically we will build a help desk ticket allocation database that allows customers to submit help desk tickets and, at the same time, allows employees to log in and help customer's with their support problems. </a:t>
            </a:r>
          </a:p>
          <a:p>
            <a:pPr marL="461963" indent="-461963">
              <a:buFont typeface="Wingdings" panose="05000000000000000000" pitchFamily="2" charset="2"/>
              <a:buChar char="v"/>
              <a:defRPr/>
            </a:pPr>
            <a:endParaRPr lang="en-US" sz="1600" dirty="0">
              <a:solidFill>
                <a:schemeClr val="tx1"/>
              </a:solidFill>
            </a:endParaRPr>
          </a:p>
          <a:p>
            <a:pPr marL="461963" indent="-461963"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schemeClr val="tx1"/>
                </a:solidFill>
              </a:rPr>
              <a:t>The database will consist of 5 tables: employees, roles, tickets, solutions, and status. Let's take a visual look at how these tables interrelate.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 overview of the </a:t>
            </a:r>
            <a:r>
              <a:rPr lang="en-US" dirty="0" err="1" smtClean="0"/>
              <a:t>Vecta</a:t>
            </a:r>
            <a:r>
              <a:rPr lang="en-US" dirty="0" smtClean="0"/>
              <a:t> Corp. database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Vecta</a:t>
            </a:r>
            <a:r>
              <a:rPr lang="en-US" dirty="0" smtClean="0"/>
              <a:t> Corp. Database</a:t>
            </a:r>
            <a:endParaRPr lang="nl-NL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An overview of the </a:t>
            </a:r>
            <a:r>
              <a:rPr lang="en-US" dirty="0" err="1" smtClean="0"/>
              <a:t>Vecta</a:t>
            </a:r>
            <a:r>
              <a:rPr lang="en-US" dirty="0" smtClean="0"/>
              <a:t> Corp. database structure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01770"/>
              </p:ext>
            </p:extLst>
          </p:nvPr>
        </p:nvGraphicFramePr>
        <p:xfrm>
          <a:off x="8563992" y="1988840"/>
          <a:ext cx="16596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643">
                  <a:extLst>
                    <a:ext uri="{9D8B030D-6E8A-4147-A177-3AD203B41FA5}">
                      <a16:colId xmlns:a16="http://schemas.microsoft.com/office/drawing/2014/main" val="860799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3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roleid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000" dirty="0" smtClean="0"/>
                        <a:t>(PK)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7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role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5814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688669"/>
              </p:ext>
            </p:extLst>
          </p:nvPr>
        </p:nvGraphicFramePr>
        <p:xfrm>
          <a:off x="6393727" y="1988840"/>
          <a:ext cx="165964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643">
                  <a:extLst>
                    <a:ext uri="{9D8B030D-6E8A-4147-A177-3AD203B41FA5}">
                      <a16:colId xmlns:a16="http://schemas.microsoft.com/office/drawing/2014/main" val="860799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3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employeeid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000" dirty="0" smtClean="0"/>
                        <a:t>(PK)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7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5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password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9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78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roleid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000" dirty="0" smtClean="0"/>
                        <a:t>(FK)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1647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35983"/>
              </p:ext>
            </p:extLst>
          </p:nvPr>
        </p:nvGraphicFramePr>
        <p:xfrm>
          <a:off x="4093762" y="1988840"/>
          <a:ext cx="178934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343">
                  <a:extLst>
                    <a:ext uri="{9D8B030D-6E8A-4147-A177-3AD203B41FA5}">
                      <a16:colId xmlns:a16="http://schemas.microsoft.com/office/drawing/2014/main" val="860799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Tickets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3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ticketid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000" dirty="0" smtClean="0"/>
                        <a:t>(PK)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7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statusid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000" dirty="0" smtClean="0"/>
                        <a:t>(FK)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58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solutionid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000" dirty="0" smtClean="0"/>
                        <a:t>(FK)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employeeid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000" dirty="0" smtClean="0"/>
                        <a:t>(FK)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93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issue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9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customername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78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customeremail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1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submitteddate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01393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57011"/>
              </p:ext>
            </p:extLst>
          </p:nvPr>
        </p:nvGraphicFramePr>
        <p:xfrm>
          <a:off x="1923497" y="1988840"/>
          <a:ext cx="16596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643">
                  <a:extLst>
                    <a:ext uri="{9D8B030D-6E8A-4147-A177-3AD203B41FA5}">
                      <a16:colId xmlns:a16="http://schemas.microsoft.com/office/drawing/2014/main" val="860799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3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statusid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000" dirty="0" smtClean="0"/>
                        <a:t>(PK)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7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5814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80792"/>
              </p:ext>
            </p:extLst>
          </p:nvPr>
        </p:nvGraphicFramePr>
        <p:xfrm>
          <a:off x="1923497" y="3339036"/>
          <a:ext cx="16596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643">
                  <a:extLst>
                    <a:ext uri="{9D8B030D-6E8A-4147-A177-3AD203B41FA5}">
                      <a16:colId xmlns:a16="http://schemas.microsoft.com/office/drawing/2014/main" val="860799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3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solutionid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000" dirty="0" smtClean="0"/>
                        <a:t>(PK)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7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solution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58142"/>
                  </a:ext>
                </a:extLst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3583139" y="2545100"/>
            <a:ext cx="4980852" cy="1840470"/>
            <a:chOff x="2059139" y="2545100"/>
            <a:chExt cx="4980852" cy="1840470"/>
          </a:xfrm>
        </p:grpSpPr>
        <p:cxnSp>
          <p:nvCxnSpPr>
            <p:cNvPr id="15" name="Elbow Connector 14"/>
            <p:cNvCxnSpPr>
              <a:stCxn id="10" idx="3"/>
            </p:cNvCxnSpPr>
            <p:nvPr/>
          </p:nvCxnSpPr>
          <p:spPr>
            <a:xfrm>
              <a:off x="2059139" y="2545100"/>
              <a:ext cx="510622" cy="384531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flipV="1">
              <a:off x="2059139" y="3303524"/>
              <a:ext cx="510622" cy="55626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endCxn id="4" idx="1"/>
            </p:cNvCxnSpPr>
            <p:nvPr/>
          </p:nvCxnSpPr>
          <p:spPr>
            <a:xfrm rot="5400000" flipH="1" flipV="1">
              <a:off x="5999992" y="3345571"/>
              <a:ext cx="1840469" cy="239529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3"/>
            </p:cNvCxnSpPr>
            <p:nvPr/>
          </p:nvCxnSpPr>
          <p:spPr>
            <a:xfrm flipV="1">
              <a:off x="4359104" y="2545100"/>
              <a:ext cx="239529" cy="1112520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598633" y="2545100"/>
              <a:ext cx="2710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529369" y="4375381"/>
              <a:ext cx="2710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95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214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Museo Slab 500</vt:lpstr>
      <vt:lpstr>Wingdings</vt:lpstr>
      <vt:lpstr>Master light</vt:lpstr>
      <vt:lpstr>Master dark</vt:lpstr>
      <vt:lpstr>The Vecta Corp. Database</vt:lpstr>
      <vt:lpstr>The Vecta Corp.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256</cp:revision>
  <dcterms:created xsi:type="dcterms:W3CDTF">2011-04-02T17:19:46Z</dcterms:created>
  <dcterms:modified xsi:type="dcterms:W3CDTF">2018-07-25T18:01:24Z</dcterms:modified>
</cp:coreProperties>
</file>