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5"/>
  </p:notesMasterIdLst>
  <p:handoutMasterIdLst>
    <p:handoutMasterId r:id="rId6"/>
  </p:handoutMasterIdLst>
  <p:sldIdLst>
    <p:sldId id="310" r:id="rId3"/>
    <p:sldId id="311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993300"/>
    <a:srgbClr val="000000"/>
    <a:srgbClr val="CC6600"/>
    <a:srgbClr val="F1F3EE"/>
    <a:srgbClr val="D6993C"/>
    <a:srgbClr val="FAD64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95" autoAdjust="0"/>
    <p:restoredTop sz="96270" autoAdjust="0"/>
  </p:normalViewPr>
  <p:slideViewPr>
    <p:cSldViewPr snapToGrid="0">
      <p:cViewPr varScale="1">
        <p:scale>
          <a:sx n="116" d="100"/>
          <a:sy n="116" d="100"/>
        </p:scale>
        <p:origin x="108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-242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25-7-2018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65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D6BD4-2A44-460F-8349-CDAFC499EC45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A1873-0A52-4A4E-BA28-80AFF6A8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6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371" y="1628801"/>
            <a:ext cx="2688299" cy="2160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79776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28181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34433" y="3933057"/>
            <a:ext cx="2977257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83765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7632171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03980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5361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23926" y="1628800"/>
            <a:ext cx="5664629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4434" y="1628775"/>
            <a:ext cx="4801460" cy="46799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74" y="1988840"/>
            <a:ext cx="4800533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55573" y="2924944"/>
            <a:ext cx="7874000" cy="3384550"/>
          </a:xfrm>
        </p:spPr>
        <p:txBody>
          <a:bodyPr/>
          <a:lstStyle>
            <a:lvl1pPr>
              <a:defRPr sz="3600" spc="-150">
                <a:solidFill>
                  <a:schemeClr val="tx2"/>
                </a:solidFill>
              </a:defRPr>
            </a:lvl1pPr>
            <a:lvl2pPr>
              <a:defRPr sz="21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5360" y="1052736"/>
            <a:ext cx="109452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 txBox="1">
            <a:spLocks/>
          </p:cNvSpPr>
          <p:nvPr userDrawn="1"/>
        </p:nvSpPr>
        <p:spPr>
          <a:xfrm>
            <a:off x="6096000" y="6453336"/>
            <a:ext cx="5856651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Copyright © Zak Ruvalcaba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664619" y="-99392"/>
            <a:ext cx="672075" cy="7056784"/>
          </a:xfrm>
          <a:prstGeom prst="rect">
            <a:avLst/>
          </a:prstGeom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>
              <a:solidFill>
                <a:schemeClr val="accent3"/>
              </a:solidFill>
            </a:endParaRPr>
          </a:p>
        </p:txBody>
      </p:sp>
      <p:sp>
        <p:nvSpPr>
          <p:cNvPr id="8" name="Title 6"/>
          <p:cNvSpPr txBox="1">
            <a:spLocks/>
          </p:cNvSpPr>
          <p:nvPr userDrawn="1"/>
        </p:nvSpPr>
        <p:spPr>
          <a:xfrm>
            <a:off x="335360" y="6453336"/>
            <a:ext cx="576064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September 31, 2011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6288021" y="6453336"/>
            <a:ext cx="4992555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Lorem webdesign &amp; development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5360" y="6381328"/>
            <a:ext cx="1094521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Vecta</a:t>
            </a:r>
            <a:r>
              <a:rPr lang="en-US" dirty="0" smtClean="0"/>
              <a:t> Corp. Database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801"/>
            <a:ext cx="11495279" cy="4555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The tickets table will store all submitted issues that customers have with </a:t>
            </a:r>
            <a:r>
              <a:rPr lang="en-US" sz="1600" dirty="0" err="1">
                <a:solidFill>
                  <a:schemeClr val="tx1"/>
                </a:solidFill>
              </a:rPr>
              <a:t>Vecta</a:t>
            </a:r>
            <a:r>
              <a:rPr lang="en-US" sz="1600" dirty="0">
                <a:solidFill>
                  <a:schemeClr val="tx1"/>
                </a:solidFill>
              </a:rPr>
              <a:t> Corp. solutions. </a:t>
            </a:r>
          </a:p>
          <a:p>
            <a:pPr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It will also be used to track employee interaction with customers. This relationship will be established between the </a:t>
            </a:r>
            <a:r>
              <a:rPr lang="en-US" sz="1600" dirty="0" err="1">
                <a:solidFill>
                  <a:schemeClr val="tx1"/>
                </a:solidFill>
              </a:rPr>
              <a:t>employeeid</a:t>
            </a:r>
            <a:r>
              <a:rPr lang="en-US" sz="1600" dirty="0">
                <a:solidFill>
                  <a:schemeClr val="tx1"/>
                </a:solidFill>
              </a:rPr>
              <a:t> foreign key in this table and the </a:t>
            </a:r>
            <a:r>
              <a:rPr lang="en-US" sz="1600" dirty="0" err="1">
                <a:solidFill>
                  <a:schemeClr val="tx1"/>
                </a:solidFill>
              </a:rPr>
              <a:t>employeeid</a:t>
            </a:r>
            <a:r>
              <a:rPr lang="en-US" sz="1600" dirty="0">
                <a:solidFill>
                  <a:schemeClr val="tx1"/>
                </a:solidFill>
              </a:rPr>
              <a:t> primary key in the employees table.</a:t>
            </a:r>
          </a:p>
          <a:p>
            <a:pPr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This table will also have a relationship with the solutions table in an effort to reference which solution a customer is having problems with. This relationship will be established between the </a:t>
            </a:r>
            <a:r>
              <a:rPr lang="en-US" sz="1600" dirty="0" err="1">
                <a:solidFill>
                  <a:schemeClr val="tx1"/>
                </a:solidFill>
              </a:rPr>
              <a:t>solutionid</a:t>
            </a:r>
            <a:r>
              <a:rPr lang="en-US" sz="1600" dirty="0">
                <a:solidFill>
                  <a:schemeClr val="tx1"/>
                </a:solidFill>
              </a:rPr>
              <a:t> foreign key in this table and the </a:t>
            </a:r>
            <a:r>
              <a:rPr lang="en-US" sz="1600" dirty="0" err="1">
                <a:solidFill>
                  <a:schemeClr val="tx1"/>
                </a:solidFill>
              </a:rPr>
              <a:t>solutionid</a:t>
            </a:r>
            <a:r>
              <a:rPr lang="en-US" sz="1600" dirty="0">
                <a:solidFill>
                  <a:schemeClr val="tx1"/>
                </a:solidFill>
              </a:rPr>
              <a:t> primary key in the solutions table.</a:t>
            </a:r>
          </a:p>
          <a:p>
            <a:pPr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This table will have a relationship to the status table which will be used to track the employees interaction status with the customer / ticket. This relationship will be established between the </a:t>
            </a:r>
            <a:r>
              <a:rPr lang="en-US" sz="1600" dirty="0" err="1">
                <a:solidFill>
                  <a:schemeClr val="tx1"/>
                </a:solidFill>
              </a:rPr>
              <a:t>statusid</a:t>
            </a:r>
            <a:r>
              <a:rPr lang="en-US" sz="1600" dirty="0">
                <a:solidFill>
                  <a:schemeClr val="tx1"/>
                </a:solidFill>
              </a:rPr>
              <a:t> foreign key in this table and the </a:t>
            </a:r>
            <a:r>
              <a:rPr lang="en-US" sz="1600" dirty="0" err="1">
                <a:solidFill>
                  <a:schemeClr val="tx1"/>
                </a:solidFill>
              </a:rPr>
              <a:t>statusid</a:t>
            </a:r>
            <a:r>
              <a:rPr lang="en-US" sz="1600" dirty="0">
                <a:solidFill>
                  <a:schemeClr val="tx1"/>
                </a:solidFill>
              </a:rPr>
              <a:t> primary key in the solutions table.</a:t>
            </a:r>
          </a:p>
          <a:p>
            <a:pPr>
              <a:defRPr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Tickets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Vecta</a:t>
            </a:r>
            <a:r>
              <a:rPr lang="en-US" dirty="0" smtClean="0"/>
              <a:t> Corp. Database</a:t>
            </a:r>
            <a:endParaRPr lang="nl-NL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Tickets table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292757"/>
              </p:ext>
            </p:extLst>
          </p:nvPr>
        </p:nvGraphicFramePr>
        <p:xfrm>
          <a:off x="458768" y="1760984"/>
          <a:ext cx="1127191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7978">
                  <a:extLst>
                    <a:ext uri="{9D8B030D-6E8A-4147-A177-3AD203B41FA5}">
                      <a16:colId xmlns:a16="http://schemas.microsoft.com/office/drawing/2014/main" val="1126664261"/>
                    </a:ext>
                  </a:extLst>
                </a:gridCol>
                <a:gridCol w="2817978">
                  <a:extLst>
                    <a:ext uri="{9D8B030D-6E8A-4147-A177-3AD203B41FA5}">
                      <a16:colId xmlns:a16="http://schemas.microsoft.com/office/drawing/2014/main" val="2536901989"/>
                    </a:ext>
                  </a:extLst>
                </a:gridCol>
                <a:gridCol w="2817978">
                  <a:extLst>
                    <a:ext uri="{9D8B030D-6E8A-4147-A177-3AD203B41FA5}">
                      <a16:colId xmlns:a16="http://schemas.microsoft.com/office/drawing/2014/main" val="2202113463"/>
                    </a:ext>
                  </a:extLst>
                </a:gridCol>
                <a:gridCol w="2817978">
                  <a:extLst>
                    <a:ext uri="{9D8B030D-6E8A-4147-A177-3AD203B41FA5}">
                      <a16:colId xmlns:a16="http://schemas.microsoft.com/office/drawing/2014/main" val="3526137013"/>
                    </a:ext>
                  </a:extLst>
                </a:gridCol>
              </a:tblGrid>
              <a:tr h="2023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Column Name</a:t>
                      </a:r>
                      <a:endParaRPr lang="en-US" sz="1400" dirty="0"/>
                    </a:p>
                  </a:txBody>
                  <a:tcPr marL="34747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 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Size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030769"/>
                  </a:ext>
                </a:extLst>
              </a:tr>
              <a:tr h="20235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ticketid</a:t>
                      </a:r>
                      <a:endParaRPr lang="en-US" sz="1400" dirty="0"/>
                    </a:p>
                  </a:txBody>
                  <a:tcPr marL="347472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/ integer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PK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598478"/>
                  </a:ext>
                </a:extLst>
              </a:tr>
              <a:tr h="20235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statusid</a:t>
                      </a:r>
                      <a:endParaRPr lang="en-US" sz="1400" dirty="0"/>
                    </a:p>
                  </a:txBody>
                  <a:tcPr marL="347472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FK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954072"/>
                  </a:ext>
                </a:extLst>
              </a:tr>
              <a:tr h="20235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solutionid</a:t>
                      </a:r>
                      <a:endParaRPr lang="en-US" sz="1400" dirty="0"/>
                    </a:p>
                  </a:txBody>
                  <a:tcPr marL="347472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FK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704603"/>
                  </a:ext>
                </a:extLst>
              </a:tr>
              <a:tr h="20235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employeeid</a:t>
                      </a:r>
                      <a:endParaRPr lang="en-US" sz="1400" dirty="0"/>
                    </a:p>
                  </a:txBody>
                  <a:tcPr marL="347472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FK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893012"/>
                  </a:ext>
                </a:extLst>
              </a:tr>
              <a:tr h="2023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issue</a:t>
                      </a:r>
                      <a:endParaRPr lang="en-US" sz="1400" dirty="0"/>
                    </a:p>
                  </a:txBody>
                  <a:tcPr marL="34747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text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646564"/>
                  </a:ext>
                </a:extLst>
              </a:tr>
              <a:tr h="20235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customername</a:t>
                      </a:r>
                      <a:endParaRPr lang="en-US" sz="1400" dirty="0"/>
                    </a:p>
                  </a:txBody>
                  <a:tcPr marL="34747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varchar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214748"/>
                  </a:ext>
                </a:extLst>
              </a:tr>
              <a:tr h="20235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customeremail</a:t>
                      </a:r>
                      <a:endParaRPr lang="en-US" sz="1400" dirty="0"/>
                    </a:p>
                  </a:txBody>
                  <a:tcPr marL="34747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varchar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154871"/>
                  </a:ext>
                </a:extLst>
              </a:tr>
              <a:tr h="20235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submitteddate</a:t>
                      </a:r>
                      <a:endParaRPr lang="en-US" sz="1400" dirty="0"/>
                    </a:p>
                  </a:txBody>
                  <a:tcPr marL="347472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datetime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019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31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light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dark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2710</TotalTime>
  <Words>195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Museo Slab 500</vt:lpstr>
      <vt:lpstr>Master light</vt:lpstr>
      <vt:lpstr>Master dark</vt:lpstr>
      <vt:lpstr>The Vecta Corp. Database</vt:lpstr>
      <vt:lpstr>The Vecta Corp.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Otto Coster</dc:creator>
  <cp:lastModifiedBy>Ruvalcaba, Zak</cp:lastModifiedBy>
  <cp:revision>258</cp:revision>
  <dcterms:created xsi:type="dcterms:W3CDTF">2011-04-02T17:19:46Z</dcterms:created>
  <dcterms:modified xsi:type="dcterms:W3CDTF">2018-07-25T22:00:57Z</dcterms:modified>
</cp:coreProperties>
</file>