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4"/>
  </p:notesMasterIdLst>
  <p:handoutMasterIdLst>
    <p:handoutMasterId r:id="rId5"/>
  </p:handoutMasterIdLst>
  <p:sldIdLst>
    <p:sldId id="310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993300"/>
    <a:srgbClr val="000000"/>
    <a:srgbClr val="CC66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6270" autoAdjust="0"/>
  </p:normalViewPr>
  <p:slideViewPr>
    <p:cSldViewPr snapToGrid="0">
      <p:cViewPr varScale="1">
        <p:scale>
          <a:sx n="102" d="100"/>
          <a:sy n="102" d="100"/>
        </p:scale>
        <p:origin x="144" y="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-242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25-7-2018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D6BD4-2A44-460F-8349-CDAFC499EC45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A1873-0A52-4A4E-BA28-80AFF6A8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6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74" y="1988840"/>
            <a:ext cx="4800533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55573" y="2924944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5360" y="1052736"/>
            <a:ext cx="109452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096000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Copyright © 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664619" y="-99392"/>
            <a:ext cx="672075" cy="7056784"/>
          </a:xfrm>
          <a:prstGeom prst="rect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Vecta</a:t>
            </a:r>
            <a:r>
              <a:rPr lang="en-US" dirty="0" smtClean="0"/>
              <a:t> Corp. Database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799"/>
            <a:ext cx="11504706" cy="475424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The status table will be used to reference the status of an employee interaction with customers / issues. Three status options will be added to this table including Open, In Progress, and Closed. The relationship will be established between the </a:t>
            </a:r>
            <a:r>
              <a:rPr lang="en-US" sz="1600" dirty="0" err="1">
                <a:solidFill>
                  <a:schemeClr val="tx1"/>
                </a:solidFill>
              </a:rPr>
              <a:t>statusid</a:t>
            </a:r>
            <a:r>
              <a:rPr lang="en-US" sz="1600" dirty="0">
                <a:solidFill>
                  <a:schemeClr val="tx1"/>
                </a:solidFill>
              </a:rPr>
              <a:t> primary key in this table and the </a:t>
            </a:r>
            <a:r>
              <a:rPr lang="en-US" sz="1600" dirty="0" err="1">
                <a:solidFill>
                  <a:schemeClr val="tx1"/>
                </a:solidFill>
              </a:rPr>
              <a:t>statusid</a:t>
            </a:r>
            <a:r>
              <a:rPr lang="en-US" sz="1600" dirty="0">
                <a:solidFill>
                  <a:schemeClr val="tx1"/>
                </a:solidFill>
              </a:rPr>
              <a:t> foreign key in the tickets table.</a:t>
            </a:r>
          </a:p>
          <a:p>
            <a:pPr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</a:rPr>
              <a:t>Data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Open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In Progress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Closed</a:t>
            </a:r>
          </a:p>
          <a:p>
            <a:pPr>
              <a:defRPr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Status table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776714"/>
              </p:ext>
            </p:extLst>
          </p:nvPr>
        </p:nvGraphicFramePr>
        <p:xfrm>
          <a:off x="421062" y="2910782"/>
          <a:ext cx="1122104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5260">
                  <a:extLst>
                    <a:ext uri="{9D8B030D-6E8A-4147-A177-3AD203B41FA5}">
                      <a16:colId xmlns:a16="http://schemas.microsoft.com/office/drawing/2014/main" val="1126664261"/>
                    </a:ext>
                  </a:extLst>
                </a:gridCol>
                <a:gridCol w="2805260">
                  <a:extLst>
                    <a:ext uri="{9D8B030D-6E8A-4147-A177-3AD203B41FA5}">
                      <a16:colId xmlns:a16="http://schemas.microsoft.com/office/drawing/2014/main" val="2536901989"/>
                    </a:ext>
                  </a:extLst>
                </a:gridCol>
                <a:gridCol w="2805260">
                  <a:extLst>
                    <a:ext uri="{9D8B030D-6E8A-4147-A177-3AD203B41FA5}">
                      <a16:colId xmlns:a16="http://schemas.microsoft.com/office/drawing/2014/main" val="2202113463"/>
                    </a:ext>
                  </a:extLst>
                </a:gridCol>
                <a:gridCol w="2805260">
                  <a:extLst>
                    <a:ext uri="{9D8B030D-6E8A-4147-A177-3AD203B41FA5}">
                      <a16:colId xmlns:a16="http://schemas.microsoft.com/office/drawing/2014/main" val="3526137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Column Name</a:t>
                      </a:r>
                      <a:endParaRPr lang="en-US" sz="1400" dirty="0"/>
                    </a:p>
                  </a:txBody>
                  <a:tcPr marL="34747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 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Size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030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statusid</a:t>
                      </a:r>
                      <a:endParaRPr lang="en-US" sz="1400" dirty="0"/>
                    </a:p>
                  </a:txBody>
                  <a:tcPr marL="347472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/ integer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PK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598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status</a:t>
                      </a:r>
                      <a:endParaRPr lang="en-US" sz="1400" dirty="0"/>
                    </a:p>
                  </a:txBody>
                  <a:tcPr marL="34747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varchar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954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8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2700</TotalTime>
  <Words>87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Museo Slab 500</vt:lpstr>
      <vt:lpstr>Master light</vt:lpstr>
      <vt:lpstr>Master dark</vt:lpstr>
      <vt:lpstr>The Vecta Corp.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Ruvalcaba, Zak</cp:lastModifiedBy>
  <cp:revision>258</cp:revision>
  <dcterms:created xsi:type="dcterms:W3CDTF">2011-04-02T17:19:46Z</dcterms:created>
  <dcterms:modified xsi:type="dcterms:W3CDTF">2018-07-25T22:03:31Z</dcterms:modified>
</cp:coreProperties>
</file>