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9"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94653"/>
  </p:normalViewPr>
  <p:slideViewPr>
    <p:cSldViewPr snapToGrid="0" snapToObjects="1">
      <p:cViewPr varScale="1">
        <p:scale>
          <a:sx n="81" d="100"/>
          <a:sy n="81" d="100"/>
        </p:scale>
        <p:origin x="13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9D392-03D0-4140-9E59-EED713495304}" type="datetimeFigureOut">
              <a:rPr lang="da-DK" smtClean="0"/>
              <a:t>25/06/2018</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a-DK"/>
              <a:t>Rediger teksttypografien i masteren
Andet niveau
Tredje niveau
Fjerde niveau
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CC284-1220-4A46-A3ED-FB124599D99D}" type="slidenum">
              <a:rPr lang="da-DK" smtClean="0"/>
              <a:t>‹nr.›</a:t>
            </a:fld>
            <a:endParaRPr lang="da-DK"/>
          </a:p>
        </p:txBody>
      </p:sp>
    </p:spTree>
    <p:extLst>
      <p:ext uri="{BB962C8B-B14F-4D97-AF65-F5344CB8AC3E}">
        <p14:creationId xmlns:p14="http://schemas.microsoft.com/office/powerpoint/2010/main" val="61184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My name is Klara Rasmussen, and I am a student at Roskilde University</a:t>
            </a:r>
          </a:p>
          <a:p>
            <a:r>
              <a:rPr lang="da-DK" dirty="0"/>
              <a:t>I </a:t>
            </a:r>
            <a:r>
              <a:rPr lang="da-DK" dirty="0" err="1"/>
              <a:t>would</a:t>
            </a:r>
            <a:r>
              <a:rPr lang="da-DK" dirty="0"/>
              <a:t> </a:t>
            </a:r>
            <a:r>
              <a:rPr lang="da-DK" dirty="0" err="1"/>
              <a:t>like</a:t>
            </a:r>
            <a:r>
              <a:rPr lang="da-DK" dirty="0"/>
              <a:t> to do a </a:t>
            </a:r>
            <a:r>
              <a:rPr lang="da-DK" dirty="0" err="1"/>
              <a:t>presentation</a:t>
            </a:r>
            <a:r>
              <a:rPr lang="da-DK" dirty="0"/>
              <a:t> of </a:t>
            </a:r>
            <a:r>
              <a:rPr lang="da-DK" dirty="0" err="1"/>
              <a:t>my</a:t>
            </a:r>
            <a:r>
              <a:rPr lang="da-DK" dirty="0"/>
              <a:t> </a:t>
            </a:r>
            <a:r>
              <a:rPr lang="da-DK" dirty="0" err="1"/>
              <a:t>proposal</a:t>
            </a:r>
            <a:r>
              <a:rPr lang="da-DK" dirty="0"/>
              <a:t> of ides of innovative learning</a:t>
            </a:r>
          </a:p>
        </p:txBody>
      </p:sp>
      <p:sp>
        <p:nvSpPr>
          <p:cNvPr id="4" name="Pladsholder til slidenummer 3"/>
          <p:cNvSpPr>
            <a:spLocks noGrp="1"/>
          </p:cNvSpPr>
          <p:nvPr>
            <p:ph type="sldNum" sz="quarter" idx="10"/>
          </p:nvPr>
        </p:nvSpPr>
        <p:spPr/>
        <p:txBody>
          <a:bodyPr/>
          <a:lstStyle/>
          <a:p>
            <a:fld id="{143CC284-1220-4A46-A3ED-FB124599D99D}" type="slidenum">
              <a:rPr lang="da-DK" smtClean="0"/>
              <a:t>1</a:t>
            </a:fld>
            <a:endParaRPr lang="da-DK"/>
          </a:p>
        </p:txBody>
      </p:sp>
    </p:spTree>
    <p:extLst>
      <p:ext uri="{BB962C8B-B14F-4D97-AF65-F5344CB8AC3E}">
        <p14:creationId xmlns:p14="http://schemas.microsoft.com/office/powerpoint/2010/main" val="289759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I do believe that students studying at a higher education must take responsibility. Responsibility – for our society, education, environment and local community. Furthermore, students can have different approaches to education and learning – some people learn best in different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Education must reflect the society we live in – and we have to be aware of the problems around us. But first and foremost, education should be for everyone, who has the ability to study and to commit. Your future should not depend on your economy, gender, nationality of family background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I think it is important to see that works well at other universities. To see the success, that other students or schools have accomplished – and learn from them and maybe implement some of their approaches in our own systems. But it can be hard to implement new ideas. </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endParaRPr lang="da-DK" dirty="0"/>
          </a:p>
        </p:txBody>
      </p:sp>
      <p:sp>
        <p:nvSpPr>
          <p:cNvPr id="4" name="Pladsholder til slidenummer 3"/>
          <p:cNvSpPr>
            <a:spLocks noGrp="1"/>
          </p:cNvSpPr>
          <p:nvPr>
            <p:ph type="sldNum" sz="quarter" idx="10"/>
          </p:nvPr>
        </p:nvSpPr>
        <p:spPr/>
        <p:txBody>
          <a:bodyPr/>
          <a:lstStyle/>
          <a:p>
            <a:fld id="{143CC284-1220-4A46-A3ED-FB124599D99D}" type="slidenum">
              <a:rPr lang="da-DK" smtClean="0"/>
              <a:t>2</a:t>
            </a:fld>
            <a:endParaRPr lang="da-DK"/>
          </a:p>
        </p:txBody>
      </p:sp>
    </p:spTree>
    <p:extLst>
      <p:ext uri="{BB962C8B-B14F-4D97-AF65-F5344CB8AC3E}">
        <p14:creationId xmlns:p14="http://schemas.microsoft.com/office/powerpoint/2010/main" val="409472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noProof="0" dirty="0">
                <a:solidFill>
                  <a:schemeClr val="tx1"/>
                </a:solidFill>
                <a:effectLst/>
                <a:latin typeface="+mn-lt"/>
                <a:ea typeface="+mn-ea"/>
                <a:cs typeface="+mn-cs"/>
              </a:rPr>
              <a:t>Technology connects people from all over the world - makes it easier to share knowledge and information. It is easier to get in touch with each other – distances are getting smaller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noProof="0" dirty="0">
                <a:solidFill>
                  <a:schemeClr val="tx1"/>
                </a:solidFill>
                <a:effectLst/>
                <a:latin typeface="+mn-lt"/>
                <a:ea typeface="+mn-ea"/>
                <a:cs typeface="+mn-cs"/>
              </a:rPr>
              <a:t>The globalization has done it possible to live across time and space. Let’s integrate the technology in the learning process. Maybe there are some unexplored elements in the technology.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noProof="0" dirty="0">
                <a:solidFill>
                  <a:schemeClr val="tx1"/>
                </a:solidFill>
                <a:effectLst/>
                <a:latin typeface="+mn-lt"/>
                <a:ea typeface="+mn-ea"/>
                <a:cs typeface="+mn-cs"/>
              </a:rPr>
              <a:t>The use of the social media has exploded the last years – good for use because of …</a:t>
            </a:r>
            <a:endParaRPr lang="en-GB" noProof="0" dirty="0"/>
          </a:p>
          <a:p>
            <a:endParaRPr lang="da-DK" dirty="0"/>
          </a:p>
        </p:txBody>
      </p:sp>
      <p:sp>
        <p:nvSpPr>
          <p:cNvPr id="4" name="Pladsholder til slidenummer 3"/>
          <p:cNvSpPr>
            <a:spLocks noGrp="1"/>
          </p:cNvSpPr>
          <p:nvPr>
            <p:ph type="sldNum" sz="quarter" idx="10"/>
          </p:nvPr>
        </p:nvSpPr>
        <p:spPr/>
        <p:txBody>
          <a:bodyPr/>
          <a:lstStyle/>
          <a:p>
            <a:fld id="{143CC284-1220-4A46-A3ED-FB124599D99D}" type="slidenum">
              <a:rPr lang="da-DK" smtClean="0"/>
              <a:t>3</a:t>
            </a:fld>
            <a:endParaRPr lang="da-DK"/>
          </a:p>
        </p:txBody>
      </p:sp>
    </p:spTree>
    <p:extLst>
      <p:ext uri="{BB962C8B-B14F-4D97-AF65-F5344CB8AC3E}">
        <p14:creationId xmlns:p14="http://schemas.microsoft.com/office/powerpoint/2010/main" val="1711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noProof="0" dirty="0">
                <a:solidFill>
                  <a:schemeClr val="tx1"/>
                </a:solidFill>
                <a:effectLst/>
                <a:latin typeface="+mn-lt"/>
                <a:ea typeface="+mn-ea"/>
                <a:cs typeface="+mn-cs"/>
              </a:rPr>
              <a:t>I think that research, democratic participating and empathy across national, gender and religion are some of the keywords related to innovative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noProof="0" dirty="0">
                <a:solidFill>
                  <a:schemeClr val="tx1"/>
                </a:solidFill>
                <a:effectLst/>
                <a:latin typeface="+mn-lt"/>
                <a:ea typeface="+mn-ea"/>
                <a:cs typeface="+mn-cs"/>
              </a:rPr>
              <a:t>My idea is to create a kind of an online platform for knowledge sharing - students from all over the world must have access to the platform, where they can watch recorded lectures of different subjects. Should also be used internally, so you always can go back and watch the lecture, if you were missing a point. – I haven’t met that kind of recorded lectures at RUC, but I know, that there are some regulatory restrictions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noProof="0" dirty="0">
                <a:solidFill>
                  <a:schemeClr val="tx1"/>
                </a:solidFill>
                <a:effectLst/>
                <a:latin typeface="+mn-lt"/>
                <a:ea typeface="+mn-ea"/>
                <a:cs typeface="+mn-cs"/>
              </a:rPr>
              <a:t>Those recorded lectures from different courses should be life streamed and uploaded to the platform – maybe just internally but also across universities. I am aware of the problems attached to the idea for example the economic and legal perspective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noProof="0" dirty="0">
                <a:solidFill>
                  <a:schemeClr val="tx1"/>
                </a:solidFill>
                <a:effectLst/>
                <a:latin typeface="+mn-lt"/>
                <a:ea typeface="+mn-ea"/>
                <a:cs typeface="+mn-cs"/>
              </a:rPr>
              <a:t>To get the most out of the knowledge sharing some relevant documents and assignment must be attached to the lecture. </a:t>
            </a: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Pladsholder til slidenummer 3"/>
          <p:cNvSpPr>
            <a:spLocks noGrp="1"/>
          </p:cNvSpPr>
          <p:nvPr>
            <p:ph type="sldNum" sz="quarter" idx="10"/>
          </p:nvPr>
        </p:nvSpPr>
        <p:spPr/>
        <p:txBody>
          <a:bodyPr/>
          <a:lstStyle/>
          <a:p>
            <a:fld id="{143CC284-1220-4A46-A3ED-FB124599D99D}" type="slidenum">
              <a:rPr lang="da-DK" smtClean="0"/>
              <a:t>4</a:t>
            </a:fld>
            <a:endParaRPr lang="da-DK"/>
          </a:p>
        </p:txBody>
      </p:sp>
    </p:spTree>
    <p:extLst>
      <p:ext uri="{BB962C8B-B14F-4D97-AF65-F5344CB8AC3E}">
        <p14:creationId xmlns:p14="http://schemas.microsoft.com/office/powerpoint/2010/main" val="249393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The advantage of group work is that everyone has different resources and together they are more stubborn. It is also a very instructive process to work in groups – you must contribute with what you can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Students should work more in groups as they discover new ideas and approaches together. Group work is an important part of studying at RUC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sz="1200" kern="1200" dirty="0">
                <a:solidFill>
                  <a:schemeClr val="tx1"/>
                </a:solidFill>
                <a:effectLst/>
                <a:latin typeface="+mn-lt"/>
                <a:ea typeface="+mn-ea"/>
                <a:cs typeface="+mn-cs"/>
              </a:rPr>
              <a:t>Knowledge sharing -  the internet platform </a:t>
            </a:r>
            <a:r>
              <a:rPr lang="da-DK" sz="1200" kern="1200" dirty="0" err="1">
                <a:solidFill>
                  <a:schemeClr val="tx1"/>
                </a:solidFill>
                <a:effectLst/>
                <a:latin typeface="+mn-lt"/>
                <a:ea typeface="+mn-ea"/>
                <a:cs typeface="+mn-cs"/>
              </a:rPr>
              <a:t>can</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be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used</a:t>
            </a:r>
            <a:r>
              <a:rPr lang="da-DK" sz="1200" kern="1200" dirty="0">
                <a:solidFill>
                  <a:schemeClr val="tx1"/>
                </a:solidFill>
                <a:effectLst/>
                <a:latin typeface="+mn-lt"/>
                <a:ea typeface="+mn-ea"/>
                <a:cs typeface="+mn-cs"/>
              </a:rPr>
              <a:t> to </a:t>
            </a:r>
            <a:r>
              <a:rPr lang="da-DK" sz="1200" kern="1200" dirty="0" err="1">
                <a:solidFill>
                  <a:schemeClr val="tx1"/>
                </a:solidFill>
                <a:effectLst/>
                <a:latin typeface="+mn-lt"/>
                <a:ea typeface="+mn-ea"/>
                <a:cs typeface="+mn-cs"/>
              </a:rPr>
              <a:t>inspire</a:t>
            </a:r>
            <a:r>
              <a:rPr lang="da-DK" sz="1200" kern="1200" dirty="0">
                <a:solidFill>
                  <a:schemeClr val="tx1"/>
                </a:solidFill>
                <a:effectLst/>
                <a:latin typeface="+mn-lt"/>
                <a:ea typeface="+mn-ea"/>
                <a:cs typeface="+mn-cs"/>
              </a:rPr>
              <a:t> </a:t>
            </a:r>
            <a:r>
              <a:rPr lang="da-DK" sz="1200" kern="1200" dirty="0" err="1">
                <a:solidFill>
                  <a:schemeClr val="tx1"/>
                </a:solidFill>
                <a:effectLst/>
                <a:latin typeface="+mn-lt"/>
                <a:ea typeface="+mn-ea"/>
                <a:cs typeface="+mn-cs"/>
              </a:rPr>
              <a:t>other</a:t>
            </a:r>
            <a:r>
              <a:rPr lang="da-DK" sz="1200" kern="1200" dirty="0">
                <a:solidFill>
                  <a:schemeClr val="tx1"/>
                </a:solidFill>
                <a:effectLst/>
                <a:latin typeface="+mn-lt"/>
                <a:ea typeface="+mn-ea"/>
                <a:cs typeface="+mn-cs"/>
              </a:rPr>
              <a:t> students</a:t>
            </a:r>
            <a:endParaRPr lang="da-DK"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a-DK"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a-DK" sz="1200" i="1" kern="1200" dirty="0">
                <a:solidFill>
                  <a:schemeClr val="tx1"/>
                </a:solidFill>
                <a:effectLst/>
                <a:latin typeface="+mn-lt"/>
                <a:ea typeface="+mn-ea"/>
                <a:cs typeface="+mn-cs"/>
              </a:rPr>
              <a:t>Afsluttende sætning???</a:t>
            </a:r>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p:txBody>
      </p:sp>
      <p:sp>
        <p:nvSpPr>
          <p:cNvPr id="4" name="Pladsholder til slidenummer 3"/>
          <p:cNvSpPr>
            <a:spLocks noGrp="1"/>
          </p:cNvSpPr>
          <p:nvPr>
            <p:ph type="sldNum" sz="quarter" idx="10"/>
          </p:nvPr>
        </p:nvSpPr>
        <p:spPr/>
        <p:txBody>
          <a:bodyPr/>
          <a:lstStyle/>
          <a:p>
            <a:fld id="{143CC284-1220-4A46-A3ED-FB124599D99D}" type="slidenum">
              <a:rPr lang="da-DK" smtClean="0"/>
              <a:t>5</a:t>
            </a:fld>
            <a:endParaRPr lang="da-DK"/>
          </a:p>
        </p:txBody>
      </p:sp>
    </p:spTree>
    <p:extLst>
      <p:ext uri="{BB962C8B-B14F-4D97-AF65-F5344CB8AC3E}">
        <p14:creationId xmlns:p14="http://schemas.microsoft.com/office/powerpoint/2010/main" val="169011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a-DK"/>
              <a:t>Klik for at redigere titeltypografien i masteren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Rediger teksttypografien i masteren
Andet niveau
Tredje niveau
Fjerde niveau
Femte niveau</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da-DK"/>
              <a:t>Rediger teksttypografien i masteren
Andet niveau
Tredje niveau
Fjerde niveau
Femte niveau</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
Andet niveau
Tredje niveau
Fjerde niveau
Femte niveau</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a-DK"/>
              <a:t>Klik for at redigere titeltypografien i masteren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teksttypografien i masteren
Andet niveau
Tredje niveau
Fjerde niveau
Femte niveau</a:t>
            </a:r>
            <a:endParaRPr lang="en-US" dirty="0"/>
          </a:p>
        </p:txBody>
      </p:sp>
      <p:sp>
        <p:nvSpPr>
          <p:cNvPr id="4" name="Date Placeholder 3"/>
          <p:cNvSpPr>
            <a:spLocks noGrp="1"/>
          </p:cNvSpPr>
          <p:nvPr>
            <p:ph type="dt" sz="half" idx="10"/>
          </p:nvPr>
        </p:nvSpPr>
        <p:spPr/>
        <p:txBody>
          <a:bodyPr/>
          <a:lstStyle/>
          <a:p>
            <a:fld id="{5A61015F-7CC6-4D0A-9D87-873EA4C304C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da-DK"/>
              <a:t>Rediger teksttypografien i masteren
Andet niveau
Tredje niveau
Fjerde niveau
Femte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a-DK"/>
              <a:t>Rediger teksttypografien i masteren
Andet niveau
Tredje niveau
Fjerde niveau
Femte niveau</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
Andet niveau
Tredje niveau
Fjerde niveau
Femte niveau</a:t>
            </a:r>
            <a:endParaRPr lang="en-US" dirty="0"/>
          </a:p>
        </p:txBody>
      </p:sp>
      <p:sp>
        <p:nvSpPr>
          <p:cNvPr id="4" name="Content Placeholder 3"/>
          <p:cNvSpPr>
            <a:spLocks noGrp="1"/>
          </p:cNvSpPr>
          <p:nvPr>
            <p:ph sz="half" idx="2"/>
          </p:nvPr>
        </p:nvSpPr>
        <p:spPr>
          <a:xfrm>
            <a:off x="1024128" y="2967788"/>
            <a:ext cx="4754880" cy="3341572"/>
          </a:xfrm>
        </p:spPr>
        <p:txBody>
          <a:bodyPr/>
          <a:lstStyle/>
          <a:p>
            <a:pPr lvl="0"/>
            <a:r>
              <a:rPr lang="da-DK"/>
              <a:t>Rediger teksttypografien i masteren
Andet niveau
Tredje niveau
Fjerde niveau
Femte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a-DK"/>
              <a:t>Rediger teksttypografien i masteren
Andet niveau
Tredje niveau
Fjerde niveau
Femte niveau</a:t>
            </a:r>
            <a:endParaRPr lang="en-US" dirty="0"/>
          </a:p>
        </p:txBody>
      </p:sp>
      <p:sp>
        <p:nvSpPr>
          <p:cNvPr id="6" name="Content Placeholder 5"/>
          <p:cNvSpPr>
            <a:spLocks noGrp="1"/>
          </p:cNvSpPr>
          <p:nvPr>
            <p:ph sz="quarter" idx="4"/>
          </p:nvPr>
        </p:nvSpPr>
        <p:spPr>
          <a:xfrm>
            <a:off x="5990888" y="2967788"/>
            <a:ext cx="4754880" cy="3341572"/>
          </a:xfrm>
        </p:spPr>
        <p:txBody>
          <a:bodyPr/>
          <a:lstStyle/>
          <a:p>
            <a:pPr lvl="0"/>
            <a:r>
              <a:rPr lang="da-DK"/>
              <a:t>Rediger teksttypografien i masteren
Andet niveau
Tredje niveau
Fjerde niveau
Femte niveau</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a-DK"/>
              <a:t>Klik for at redigere titeltypografien i masteren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a-DK"/>
              <a:t>Rediger teksttypografien i masteren
Andet niveau
Tredje niveau
Fjerde niveau
Femte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
Andet niveau
Tredje niveau
Fjerde niveau
Femte niveau</a:t>
            </a:r>
            <a:endParaRPr lang="en-US" dirty="0"/>
          </a:p>
        </p:txBody>
      </p:sp>
      <p:sp>
        <p:nvSpPr>
          <p:cNvPr id="5" name="Date Placeholder 4"/>
          <p:cNvSpPr>
            <a:spLocks noGrp="1"/>
          </p:cNvSpPr>
          <p:nvPr>
            <p:ph type="dt" sz="half" idx="10"/>
          </p:nvPr>
        </p:nvSpPr>
        <p:spPr/>
        <p:txBody>
          <a:bodyPr/>
          <a:lstStyle/>
          <a:p>
            <a:fld id="{05C68B11-C5A8-448C-8CE9-B1A273C79CF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
Andet niveau
Tredje niveau
Fjerde niveau
Femte niveau</a:t>
            </a:r>
            <a:endParaRPr lang="en-US" dirty="0"/>
          </a:p>
        </p:txBody>
      </p:sp>
      <p:sp>
        <p:nvSpPr>
          <p:cNvPr id="5" name="Date Placeholder 4"/>
          <p:cNvSpPr>
            <a:spLocks noGrp="1"/>
          </p:cNvSpPr>
          <p:nvPr>
            <p:ph type="dt" sz="half" idx="10"/>
          </p:nvPr>
        </p:nvSpPr>
        <p:spPr/>
        <p:txBody>
          <a:bodyPr/>
          <a:lstStyle/>
          <a:p>
            <a:fld id="{C7616CA0-919D-4A49-9C8A-62FDFB3A5183}"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da-DK"/>
              <a:t>Rediger teksttypografien i masteren
Andet niveau
Tredje niveau
Fjerde niveau
Femte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6/25/18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‹nr.›</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FF99F-5C15-8B4C-BF51-160EC8DA7C6C}"/>
              </a:ext>
            </a:extLst>
          </p:cNvPr>
          <p:cNvSpPr>
            <a:spLocks noGrp="1"/>
          </p:cNvSpPr>
          <p:nvPr>
            <p:ph type="ctrTitle"/>
          </p:nvPr>
        </p:nvSpPr>
        <p:spPr>
          <a:xfrm>
            <a:off x="0" y="4960137"/>
            <a:ext cx="8229600" cy="1463040"/>
          </a:xfrm>
        </p:spPr>
        <p:txBody>
          <a:bodyPr/>
          <a:lstStyle/>
          <a:p>
            <a:r>
              <a:rPr lang="da-DK" dirty="0"/>
              <a:t>Strategies of innovative learning</a:t>
            </a:r>
          </a:p>
        </p:txBody>
      </p:sp>
      <p:sp>
        <p:nvSpPr>
          <p:cNvPr id="3" name="Undertitel 2">
            <a:extLst>
              <a:ext uri="{FF2B5EF4-FFF2-40B4-BE49-F238E27FC236}">
                <a16:creationId xmlns:a16="http://schemas.microsoft.com/office/drawing/2014/main" id="{7646BA97-9686-C845-9478-B9FE13B44692}"/>
              </a:ext>
            </a:extLst>
          </p:cNvPr>
          <p:cNvSpPr>
            <a:spLocks noGrp="1"/>
          </p:cNvSpPr>
          <p:nvPr>
            <p:ph type="subTitle" idx="1"/>
          </p:nvPr>
        </p:nvSpPr>
        <p:spPr/>
        <p:txBody>
          <a:bodyPr>
            <a:normAutofit fontScale="92500" lnSpcReduction="20000"/>
          </a:bodyPr>
          <a:lstStyle/>
          <a:p>
            <a:r>
              <a:rPr lang="da-DK" dirty="0"/>
              <a:t>KLARA MØLLER RASMUSSEN</a:t>
            </a:r>
          </a:p>
          <a:p>
            <a:endParaRPr lang="da-DK" dirty="0"/>
          </a:p>
          <a:p>
            <a:r>
              <a:rPr lang="da-DK" dirty="0"/>
              <a:t>ROSKILDE UNIVERISTY</a:t>
            </a:r>
          </a:p>
          <a:p>
            <a:endParaRPr lang="da-DK" dirty="0"/>
          </a:p>
          <a:p>
            <a:r>
              <a:rPr lang="da-DK" dirty="0"/>
              <a:t>POLITCS &amp; ADMINISTRATION AND INTERNATION STUDIES</a:t>
            </a:r>
          </a:p>
        </p:txBody>
      </p:sp>
    </p:spTree>
    <p:extLst>
      <p:ext uri="{BB962C8B-B14F-4D97-AF65-F5344CB8AC3E}">
        <p14:creationId xmlns:p14="http://schemas.microsoft.com/office/powerpoint/2010/main" val="344640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706C8-783B-BD4A-81B1-6C681CCE5A33}"/>
              </a:ext>
            </a:extLst>
          </p:cNvPr>
          <p:cNvSpPr>
            <a:spLocks noGrp="1"/>
          </p:cNvSpPr>
          <p:nvPr>
            <p:ph type="title"/>
          </p:nvPr>
        </p:nvSpPr>
        <p:spPr/>
        <p:txBody>
          <a:bodyPr/>
          <a:lstStyle/>
          <a:p>
            <a:r>
              <a:rPr lang="da-DK" dirty="0"/>
              <a:t>EDUCATION</a:t>
            </a:r>
          </a:p>
        </p:txBody>
      </p:sp>
      <p:sp>
        <p:nvSpPr>
          <p:cNvPr id="3" name="Pladsholder til indhold 2">
            <a:extLst>
              <a:ext uri="{FF2B5EF4-FFF2-40B4-BE49-F238E27FC236}">
                <a16:creationId xmlns:a16="http://schemas.microsoft.com/office/drawing/2014/main" id="{4E6705F0-60A8-EA45-9210-7164C94C70FD}"/>
              </a:ext>
            </a:extLst>
          </p:cNvPr>
          <p:cNvSpPr>
            <a:spLocks noGrp="1"/>
          </p:cNvSpPr>
          <p:nvPr>
            <p:ph idx="1"/>
          </p:nvPr>
        </p:nvSpPr>
        <p:spPr>
          <a:xfrm>
            <a:off x="1024127" y="2084832"/>
            <a:ext cx="9720073" cy="4023360"/>
          </a:xfrm>
        </p:spPr>
        <p:txBody>
          <a:bodyPr>
            <a:normAutofit/>
          </a:bodyPr>
          <a:lstStyle/>
          <a:p>
            <a:pPr>
              <a:buFont typeface="Wingdings" pitchFamily="2" charset="2"/>
              <a:buChar char="Ø"/>
            </a:pPr>
            <a:r>
              <a:rPr lang="en-AU" dirty="0"/>
              <a:t> </a:t>
            </a:r>
            <a:r>
              <a:rPr lang="en-US" dirty="0"/>
              <a:t>Students from higher education institutions must take responsibility </a:t>
            </a:r>
          </a:p>
          <a:p>
            <a:pPr marL="0" indent="0">
              <a:buNone/>
            </a:pPr>
            <a:endParaRPr lang="en-AU" dirty="0"/>
          </a:p>
          <a:p>
            <a:pPr>
              <a:buFont typeface="Wingdings" pitchFamily="2" charset="2"/>
              <a:buChar char="Ø"/>
            </a:pPr>
            <a:r>
              <a:rPr lang="en-AU" dirty="0"/>
              <a:t> Education must reflect the society we live in</a:t>
            </a:r>
          </a:p>
          <a:p>
            <a:pPr marL="0" indent="0">
              <a:buNone/>
            </a:pPr>
            <a:r>
              <a:rPr lang="en-AU" dirty="0"/>
              <a:t>	</a:t>
            </a:r>
            <a:endParaRPr lang="en-AU" dirty="0">
              <a:solidFill>
                <a:srgbClr val="FF0000"/>
              </a:solidFill>
            </a:endParaRPr>
          </a:p>
          <a:p>
            <a:pPr>
              <a:buFont typeface="Wingdings" pitchFamily="2" charset="2"/>
              <a:buChar char="Ø"/>
            </a:pPr>
            <a:r>
              <a:rPr lang="en-AU" dirty="0"/>
              <a:t> Your future should not depend on your background</a:t>
            </a:r>
          </a:p>
          <a:p>
            <a:pPr>
              <a:buFont typeface="Wingdings" pitchFamily="2" charset="2"/>
              <a:buChar char="Ø"/>
            </a:pPr>
            <a:endParaRPr lang="en-AU" dirty="0"/>
          </a:p>
          <a:p>
            <a:pPr>
              <a:buFont typeface="Wingdings" pitchFamily="2" charset="2"/>
              <a:buChar char="Ø"/>
            </a:pPr>
            <a:r>
              <a:rPr lang="en-AU" dirty="0"/>
              <a:t> Use the best ideas form different institutions</a:t>
            </a:r>
          </a:p>
          <a:p>
            <a:pPr>
              <a:buFont typeface="Wingdings" pitchFamily="2" charset="2"/>
              <a:buChar char="Ø"/>
            </a:pPr>
            <a:endParaRPr lang="en-AU" dirty="0"/>
          </a:p>
          <a:p>
            <a:pPr>
              <a:buFont typeface="Wingdings" pitchFamily="2" charset="2"/>
              <a:buChar char="Ø"/>
            </a:pPr>
            <a:endParaRPr lang="en-AU" dirty="0"/>
          </a:p>
          <a:p>
            <a:pPr>
              <a:buFont typeface="Wingdings" pitchFamily="2" charset="2"/>
              <a:buChar char="Ø"/>
            </a:pPr>
            <a:endParaRPr lang="en-AU" dirty="0"/>
          </a:p>
        </p:txBody>
      </p:sp>
    </p:spTree>
    <p:extLst>
      <p:ext uri="{BB962C8B-B14F-4D97-AF65-F5344CB8AC3E}">
        <p14:creationId xmlns:p14="http://schemas.microsoft.com/office/powerpoint/2010/main" val="351656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44F30-CC1A-F142-A950-B5F59FA833D9}"/>
              </a:ext>
            </a:extLst>
          </p:cNvPr>
          <p:cNvSpPr>
            <a:spLocks noGrp="1"/>
          </p:cNvSpPr>
          <p:nvPr>
            <p:ph type="title"/>
          </p:nvPr>
        </p:nvSpPr>
        <p:spPr/>
        <p:txBody>
          <a:bodyPr/>
          <a:lstStyle/>
          <a:p>
            <a:r>
              <a:rPr lang="da-DK" dirty="0"/>
              <a:t>Technology </a:t>
            </a:r>
          </a:p>
        </p:txBody>
      </p:sp>
      <p:sp>
        <p:nvSpPr>
          <p:cNvPr id="3" name="Pladsholder til indhold 2">
            <a:extLst>
              <a:ext uri="{FF2B5EF4-FFF2-40B4-BE49-F238E27FC236}">
                <a16:creationId xmlns:a16="http://schemas.microsoft.com/office/drawing/2014/main" id="{A2D31E7F-2FF2-2149-BA4C-B5DD19E4CF7A}"/>
              </a:ext>
            </a:extLst>
          </p:cNvPr>
          <p:cNvSpPr>
            <a:spLocks noGrp="1"/>
          </p:cNvSpPr>
          <p:nvPr>
            <p:ph idx="1"/>
          </p:nvPr>
        </p:nvSpPr>
        <p:spPr/>
        <p:txBody>
          <a:bodyPr>
            <a:normAutofit/>
          </a:bodyPr>
          <a:lstStyle/>
          <a:p>
            <a:pPr>
              <a:buFont typeface="Wingdings" pitchFamily="2" charset="2"/>
              <a:buChar char="Ø"/>
            </a:pPr>
            <a:r>
              <a:rPr lang="en-US" dirty="0"/>
              <a:t> Connects people from all over the world</a:t>
            </a:r>
          </a:p>
          <a:p>
            <a:pPr>
              <a:buFont typeface="Wingdings" pitchFamily="2" charset="2"/>
              <a:buChar char="Ø"/>
            </a:pPr>
            <a:endParaRPr lang="en-US" dirty="0"/>
          </a:p>
          <a:p>
            <a:pPr>
              <a:buFont typeface="Wingdings" pitchFamily="2" charset="2"/>
              <a:buChar char="Ø"/>
            </a:pPr>
            <a:r>
              <a:rPr lang="en-US" dirty="0"/>
              <a:t> The globalization </a:t>
            </a:r>
          </a:p>
          <a:p>
            <a:pPr>
              <a:buFont typeface="Wingdings" pitchFamily="2" charset="2"/>
              <a:buChar char="Ø"/>
            </a:pPr>
            <a:endParaRPr lang="en-US" dirty="0"/>
          </a:p>
          <a:p>
            <a:pPr>
              <a:buFont typeface="Wingdings" pitchFamily="2" charset="2"/>
              <a:buChar char="Ø"/>
            </a:pPr>
            <a:r>
              <a:rPr lang="en-US" dirty="0"/>
              <a:t> Social media</a:t>
            </a:r>
          </a:p>
          <a:p>
            <a:pPr marL="0" indent="0">
              <a:buNone/>
            </a:pPr>
            <a:endParaRPr lang="en-US" dirty="0"/>
          </a:p>
        </p:txBody>
      </p:sp>
    </p:spTree>
    <p:extLst>
      <p:ext uri="{BB962C8B-B14F-4D97-AF65-F5344CB8AC3E}">
        <p14:creationId xmlns:p14="http://schemas.microsoft.com/office/powerpoint/2010/main" val="157277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F7DC2-29F1-8B41-AABF-9A083E50F19E}"/>
              </a:ext>
            </a:extLst>
          </p:cNvPr>
          <p:cNvSpPr>
            <a:spLocks noGrp="1"/>
          </p:cNvSpPr>
          <p:nvPr>
            <p:ph type="title"/>
          </p:nvPr>
        </p:nvSpPr>
        <p:spPr/>
        <p:txBody>
          <a:bodyPr/>
          <a:lstStyle/>
          <a:p>
            <a:r>
              <a:rPr lang="da-DK" dirty="0"/>
              <a:t>Knowledge sharing</a:t>
            </a:r>
          </a:p>
        </p:txBody>
      </p:sp>
      <p:sp>
        <p:nvSpPr>
          <p:cNvPr id="3" name="Pladsholder til indhold 2">
            <a:extLst>
              <a:ext uri="{FF2B5EF4-FFF2-40B4-BE49-F238E27FC236}">
                <a16:creationId xmlns:a16="http://schemas.microsoft.com/office/drawing/2014/main" id="{82019917-CE75-B948-8C37-79A17F8FCC36}"/>
              </a:ext>
            </a:extLst>
          </p:cNvPr>
          <p:cNvSpPr>
            <a:spLocks noGrp="1"/>
          </p:cNvSpPr>
          <p:nvPr>
            <p:ph idx="1"/>
          </p:nvPr>
        </p:nvSpPr>
        <p:spPr/>
        <p:txBody>
          <a:bodyPr/>
          <a:lstStyle/>
          <a:p>
            <a:pPr>
              <a:buFont typeface="Wingdings" pitchFamily="2" charset="2"/>
              <a:buChar char="Ø"/>
            </a:pPr>
            <a:r>
              <a:rPr lang="en-US" dirty="0"/>
              <a:t> Online platform for knowledge sharing</a:t>
            </a:r>
          </a:p>
          <a:p>
            <a:pPr>
              <a:buFont typeface="Wingdings" pitchFamily="2" charset="2"/>
              <a:buChar char="Ø"/>
            </a:pPr>
            <a:endParaRPr lang="en-US" dirty="0"/>
          </a:p>
          <a:p>
            <a:pPr>
              <a:buFont typeface="Wingdings" pitchFamily="2" charset="2"/>
              <a:buChar char="Ø"/>
            </a:pPr>
            <a:r>
              <a:rPr lang="en-US" dirty="0"/>
              <a:t> Watch lectures online – different subjects</a:t>
            </a:r>
          </a:p>
          <a:p>
            <a:pPr>
              <a:buFont typeface="Wingdings" pitchFamily="2" charset="2"/>
              <a:buChar char="Ø"/>
            </a:pPr>
            <a:endParaRPr lang="en-US" dirty="0"/>
          </a:p>
          <a:p>
            <a:pPr>
              <a:buFont typeface="Wingdings" pitchFamily="2" charset="2"/>
              <a:buChar char="Ø"/>
            </a:pPr>
            <a:r>
              <a:rPr lang="en-US" dirty="0"/>
              <a:t> Knowledge sharing</a:t>
            </a:r>
          </a:p>
          <a:p>
            <a:pPr>
              <a:buFont typeface="Wingdings" pitchFamily="2" charset="2"/>
              <a:buChar char="Ø"/>
            </a:pPr>
            <a:endParaRPr lang="en-US" dirty="0"/>
          </a:p>
          <a:p>
            <a:endParaRPr lang="da-DK" dirty="0"/>
          </a:p>
        </p:txBody>
      </p:sp>
    </p:spTree>
    <p:extLst>
      <p:ext uri="{BB962C8B-B14F-4D97-AF65-F5344CB8AC3E}">
        <p14:creationId xmlns:p14="http://schemas.microsoft.com/office/powerpoint/2010/main" val="365788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FD36FE-1A3C-DB43-9AB8-CDB2E82C4127}"/>
              </a:ext>
            </a:extLst>
          </p:cNvPr>
          <p:cNvSpPr>
            <a:spLocks noGrp="1"/>
          </p:cNvSpPr>
          <p:nvPr>
            <p:ph type="title"/>
          </p:nvPr>
        </p:nvSpPr>
        <p:spPr/>
        <p:txBody>
          <a:bodyPr/>
          <a:lstStyle/>
          <a:p>
            <a:r>
              <a:rPr lang="da-DK" dirty="0"/>
              <a:t>Group </a:t>
            </a:r>
            <a:r>
              <a:rPr lang="da-DK" dirty="0" err="1"/>
              <a:t>work</a:t>
            </a:r>
            <a:r>
              <a:rPr lang="da-DK" dirty="0"/>
              <a:t>	</a:t>
            </a:r>
          </a:p>
        </p:txBody>
      </p:sp>
      <p:sp>
        <p:nvSpPr>
          <p:cNvPr id="3" name="Pladsholder til indhold 2">
            <a:extLst>
              <a:ext uri="{FF2B5EF4-FFF2-40B4-BE49-F238E27FC236}">
                <a16:creationId xmlns:a16="http://schemas.microsoft.com/office/drawing/2014/main" id="{4487FD7F-11F9-A842-8EA3-FB7BF96C3A76}"/>
              </a:ext>
            </a:extLst>
          </p:cNvPr>
          <p:cNvSpPr>
            <a:spLocks noGrp="1"/>
          </p:cNvSpPr>
          <p:nvPr>
            <p:ph idx="1"/>
          </p:nvPr>
        </p:nvSpPr>
        <p:spPr/>
        <p:txBody>
          <a:bodyPr/>
          <a:lstStyle/>
          <a:p>
            <a:pPr>
              <a:buFont typeface="Wingdings" pitchFamily="2" charset="2"/>
              <a:buChar char="Ø"/>
            </a:pPr>
            <a:r>
              <a:rPr lang="en-GB" sz="2400" dirty="0"/>
              <a:t> The advantage of group work</a:t>
            </a:r>
          </a:p>
          <a:p>
            <a:pPr>
              <a:buFont typeface="Wingdings" pitchFamily="2" charset="2"/>
              <a:buChar char="Ø"/>
            </a:pPr>
            <a:endParaRPr lang="en-GB" sz="2400" dirty="0"/>
          </a:p>
          <a:p>
            <a:pPr>
              <a:buFont typeface="Wingdings" pitchFamily="2" charset="2"/>
              <a:buChar char="Ø"/>
            </a:pPr>
            <a:r>
              <a:rPr lang="en-GB" sz="2400" dirty="0"/>
              <a:t>Everybody must take part in the work </a:t>
            </a:r>
          </a:p>
          <a:p>
            <a:pPr marL="0" indent="0">
              <a:buNone/>
            </a:pPr>
            <a:endParaRPr lang="en-GB" sz="2400" dirty="0"/>
          </a:p>
          <a:p>
            <a:pPr>
              <a:buFont typeface="Wingdings" pitchFamily="2" charset="2"/>
              <a:buChar char="Ø"/>
            </a:pPr>
            <a:r>
              <a:rPr lang="en-GB" sz="2400" dirty="0"/>
              <a:t> Inspire other students – encourage to reflection and critical thinking</a:t>
            </a:r>
          </a:p>
          <a:p>
            <a:pPr>
              <a:buFont typeface="Wingdings" pitchFamily="2" charset="2"/>
              <a:buChar char="Ø"/>
            </a:pPr>
            <a:endParaRPr lang="da-DK" sz="2400" dirty="0"/>
          </a:p>
          <a:p>
            <a:pPr marL="0" indent="0">
              <a:buNone/>
            </a:pPr>
            <a:endParaRPr lang="da-DK" sz="2400" dirty="0"/>
          </a:p>
          <a:p>
            <a:pPr marL="0" indent="0">
              <a:buNone/>
            </a:pPr>
            <a:endParaRPr lang="da-DK" sz="2400" dirty="0"/>
          </a:p>
          <a:p>
            <a:pPr>
              <a:buFont typeface="Wingdings" pitchFamily="2" charset="2"/>
              <a:buChar char="Ø"/>
            </a:pPr>
            <a:endParaRPr lang="da-DK" dirty="0"/>
          </a:p>
        </p:txBody>
      </p:sp>
    </p:spTree>
    <p:extLst>
      <p:ext uri="{BB962C8B-B14F-4D97-AF65-F5344CB8AC3E}">
        <p14:creationId xmlns:p14="http://schemas.microsoft.com/office/powerpoint/2010/main" val="379341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2624</TotalTime>
  <Words>614</Words>
  <Application>Microsoft Macintosh PowerPoint</Application>
  <PresentationFormat>Widescreen</PresentationFormat>
  <Paragraphs>66</Paragraphs>
  <Slides>5</Slides>
  <Notes>5</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5</vt:i4>
      </vt:variant>
    </vt:vector>
  </HeadingPairs>
  <TitlesOfParts>
    <vt:vector size="11" baseType="lpstr">
      <vt:lpstr>Calibri</vt:lpstr>
      <vt:lpstr>Tw Cen MT</vt:lpstr>
      <vt:lpstr>Tw Cen MT Condensed</vt:lpstr>
      <vt:lpstr>Wingdings</vt:lpstr>
      <vt:lpstr>Wingdings 3</vt:lpstr>
      <vt:lpstr>Integral</vt:lpstr>
      <vt:lpstr>Strategies of innovative learning</vt:lpstr>
      <vt:lpstr>EDUCATION</vt:lpstr>
      <vt:lpstr>Technology </vt:lpstr>
      <vt:lpstr>Knowledge sharing</vt:lpstr>
      <vt:lpstr>Group work </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of innovative learning</dc:title>
  <dc:creator>Klara Rasmussen</dc:creator>
  <cp:lastModifiedBy>Klara Rasmussen</cp:lastModifiedBy>
  <cp:revision>25</cp:revision>
  <dcterms:created xsi:type="dcterms:W3CDTF">2018-06-20T17:00:34Z</dcterms:created>
  <dcterms:modified xsi:type="dcterms:W3CDTF">2018-06-26T13:39:23Z</dcterms:modified>
</cp:coreProperties>
</file>