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262" r:id="rId4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61"/>
  </p:normalViewPr>
  <p:slideViewPr>
    <p:cSldViewPr showGuides="1">
      <p:cViewPr varScale="1">
        <p:scale>
          <a:sx n="72" d="100"/>
          <a:sy n="72" d="100"/>
        </p:scale>
        <p:origin x="1762" y="53"/>
      </p:cViewPr>
      <p:guideLst>
        <p:guide orient="horz" pos="216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页眉占位符 563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/>
          </a:p>
        </p:txBody>
      </p:sp>
      <p:sp>
        <p:nvSpPr>
          <p:cNvPr id="56323" name="日期占位符 5632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/>
          </a:p>
        </p:txBody>
      </p:sp>
      <p:sp>
        <p:nvSpPr>
          <p:cNvPr id="56324" name="幻灯片图像占位符 5632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6325" name="文本占位符 5632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6326" name="页脚占位符 5632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/>
          </a:p>
        </p:txBody>
      </p:sp>
      <p:sp>
        <p:nvSpPr>
          <p:cNvPr id="56327" name="灯片编号占位符 5632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441" y="304800"/>
            <a:ext cx="2002234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90631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049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7248" y="1752600"/>
            <a:ext cx="392049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4098"/>
          <p:cNvSpPr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0" name="任意多边形 4099"/>
          <p:cNvSpPr/>
          <p:nvPr/>
        </p:nvSpPr>
        <p:spPr>
          <a:xfrm>
            <a:off x="609600" y="1566863"/>
            <a:ext cx="7958138" cy="109537"/>
          </a:xfrm>
          <a:custGeom>
            <a:avLst/>
            <a:gdLst>
              <a:gd name="A1" fmla="val 585"/>
              <a:gd name="A3" fmla="val 0"/>
              <a:gd name="G0" fmla="+- A1 0 0"/>
            </a:gdLst>
            <a:ahLst/>
            <a:cxnLst/>
            <a:rect l="0" t="0" r="0" b="0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/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4101" name="直接连接符 4100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2" name="日期占位符 410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3" name="页脚占位符 410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04" name="灯片编号占位符 410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8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69900" lvl="0" indent="-469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08050" lvl="1" indent="-4362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04925" lvl="2" indent="-3949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4180" lvl="3" indent="-3873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94230" lvl="4" indent="-39878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ifcen2018@163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学习要求和评分规则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628800"/>
            <a:ext cx="8001000" cy="4608512"/>
          </a:xfrm>
        </p:spPr>
        <p:txBody>
          <a:bodyPr/>
          <a:lstStyle/>
          <a:p>
            <a:r>
              <a:rPr lang="zh-CN" altLang="en-US" dirty="0"/>
              <a:t>考勤和课堂表现 </a:t>
            </a:r>
            <a:r>
              <a:rPr lang="en-US" altLang="zh-CN" dirty="0"/>
              <a:t>20%</a:t>
            </a:r>
            <a:r>
              <a:rPr lang="zh-CN" altLang="en-US" dirty="0"/>
              <a:t>，</a:t>
            </a:r>
            <a:r>
              <a:rPr lang="en-US" altLang="zh-CN" dirty="0"/>
              <a:t>TD</a:t>
            </a:r>
            <a:r>
              <a:rPr lang="zh-CN" altLang="en-US" dirty="0"/>
              <a:t>作业</a:t>
            </a:r>
            <a:r>
              <a:rPr lang="en-US" altLang="zh-CN" dirty="0"/>
              <a:t>50%</a:t>
            </a:r>
            <a:r>
              <a:rPr lang="zh-CN" altLang="en-US" dirty="0"/>
              <a:t>，期末作业</a:t>
            </a:r>
            <a:r>
              <a:rPr lang="en-US" altLang="zh-CN" dirty="0"/>
              <a:t>30%</a:t>
            </a:r>
            <a:endParaRPr lang="en-US" altLang="zh-CN" dirty="0"/>
          </a:p>
          <a:p>
            <a:r>
              <a:rPr lang="zh-CN" altLang="en-US" dirty="0"/>
              <a:t>每次</a:t>
            </a:r>
            <a:r>
              <a:rPr lang="en-US" altLang="zh-CN" dirty="0"/>
              <a:t>TD</a:t>
            </a:r>
            <a:r>
              <a:rPr lang="zh-CN" altLang="en-US" dirty="0"/>
              <a:t>课后第二天</a:t>
            </a:r>
            <a:r>
              <a:rPr lang="en-US" altLang="zh-CN" dirty="0"/>
              <a:t>24</a:t>
            </a:r>
            <a:r>
              <a:rPr lang="zh-CN" altLang="en-US" dirty="0"/>
              <a:t>点前，发送实验报告，迟发会扣分</a:t>
            </a:r>
            <a:endParaRPr lang="en-US" altLang="zh-CN" dirty="0"/>
          </a:p>
          <a:p>
            <a:r>
              <a:rPr lang="zh-CN" altLang="en-US" dirty="0"/>
              <a:t>接收报告邮箱：</a:t>
            </a:r>
            <a:r>
              <a:rPr lang="en-US" altLang="zh-CN" dirty="0">
                <a:hlinkClick r:id="rId1"/>
              </a:rPr>
              <a:t>ifcen2018@163.com</a:t>
            </a:r>
            <a:endParaRPr lang="en-US" altLang="zh-CN" dirty="0"/>
          </a:p>
          <a:p>
            <a:r>
              <a:rPr lang="zh-CN" altLang="en-US" dirty="0"/>
              <a:t>附件：</a:t>
            </a:r>
            <a:r>
              <a:rPr lang="en-US" altLang="zh-CN" dirty="0"/>
              <a:t>TD</a:t>
            </a:r>
            <a:r>
              <a:rPr lang="zh-CN" altLang="en-US" dirty="0"/>
              <a:t>课程报告模板</a:t>
            </a:r>
            <a:endParaRPr lang="en-US" altLang="zh-CN" dirty="0"/>
          </a:p>
          <a:p>
            <a:r>
              <a:rPr lang="zh-CN" altLang="en-US" dirty="0"/>
              <a:t>作业命名规则：</a:t>
            </a:r>
            <a:endParaRPr lang="en-US" altLang="zh-CN" dirty="0"/>
          </a:p>
          <a:p>
            <a:pPr lvl="1"/>
            <a:r>
              <a:rPr lang="en-US" altLang="zh-CN" dirty="0" err="1"/>
              <a:t>TDx-Gx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日期</a:t>
            </a:r>
            <a:endParaRPr lang="zh-CN" altLang="en-US" dirty="0"/>
          </a:p>
          <a:p>
            <a:pPr marL="909955" lvl="2" indent="0">
              <a:buNone/>
            </a:pPr>
            <a:r>
              <a:rPr lang="en-US" altLang="zh-CN" dirty="0"/>
              <a:t> (</a:t>
            </a:r>
            <a:r>
              <a:rPr lang="zh-CN" altLang="en-US" dirty="0"/>
              <a:t>注：第一个</a:t>
            </a:r>
            <a:r>
              <a:rPr lang="en-US" altLang="zh-CN" dirty="0"/>
              <a:t>x</a:t>
            </a:r>
            <a:r>
              <a:rPr lang="zh-CN" altLang="en-US" dirty="0"/>
              <a:t>表示第几次练习，第二个</a:t>
            </a:r>
            <a:r>
              <a:rPr lang="en-US" altLang="zh-CN" dirty="0"/>
              <a:t>x</a:t>
            </a:r>
            <a:r>
              <a:rPr lang="zh-CN" altLang="en-US" dirty="0"/>
              <a:t>表示第几组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邮件主题与文件名一致！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836712"/>
            <a:ext cx="576064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附件：</a:t>
            </a:r>
            <a:r>
              <a:rPr lang="en-US" altLang="zh-CN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TD</a:t>
            </a:r>
            <a:r>
              <a:rPr lang="zh-CN" altLang="en-US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课程报告模板</a:t>
            </a:r>
            <a:endParaRPr lang="en-US" altLang="zh-CN" sz="3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8970" y="1772816"/>
            <a:ext cx="497600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400" dirty="0"/>
              <a:t>报告名称：</a:t>
            </a:r>
            <a:r>
              <a:rPr lang="en-US" altLang="zh-CN" sz="2400" dirty="0" err="1"/>
              <a:t>T</a:t>
            </a:r>
            <a:r>
              <a:rPr lang="en-US" altLang="zh-CN" sz="2400" dirty="0" err="1"/>
              <a:t>Dx</a:t>
            </a:r>
            <a:r>
              <a:rPr lang="en-US" altLang="zh-CN" sz="2400" dirty="0"/>
              <a:t>-Gx-</a:t>
            </a:r>
            <a:r>
              <a:rPr lang="zh-CN" altLang="en-US" sz="2400" dirty="0"/>
              <a:t>姓名</a:t>
            </a:r>
            <a:r>
              <a:rPr lang="en-US" altLang="zh-CN" sz="2400" dirty="0"/>
              <a:t>-</a:t>
            </a:r>
            <a:r>
              <a:rPr lang="zh-CN" altLang="en-US" sz="2400" dirty="0"/>
              <a:t>日期</a:t>
            </a:r>
            <a:endParaRPr lang="en-US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38970" y="249289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400" dirty="0"/>
              <a:t>练习题目：</a:t>
            </a:r>
            <a:r>
              <a:rPr lang="en-US" altLang="zh-CN" sz="2400" dirty="0" err="1"/>
              <a:t>xxxxx</a:t>
            </a:r>
            <a:r>
              <a:rPr lang="zh-CN" altLang="en-US" sz="2400" dirty="0"/>
              <a:t>；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38970" y="321297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400" dirty="0"/>
              <a:t>流程图：</a:t>
            </a:r>
            <a:endParaRPr lang="en-US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58947" y="3861048"/>
            <a:ext cx="398506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400" dirty="0"/>
              <a:t>源程序：</a:t>
            </a:r>
            <a:endParaRPr lang="en-US" altLang="zh-CN" sz="2400" dirty="0"/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#include &lt;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#include &lt;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stdlib.h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                             </a:t>
            </a:r>
            <a:r>
              <a:rPr lang="fr-FR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fr-FR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fr-FR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fr-FR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{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}</a:t>
            </a:r>
            <a:endParaRPr lang="en-US" altLang="zh-CN" sz="2400" dirty="0"/>
          </a:p>
        </p:txBody>
      </p:sp>
      <p:grpSp>
        <p:nvGrpSpPr>
          <p:cNvPr id="11" name="Group 11"/>
          <p:cNvGrpSpPr/>
          <p:nvPr/>
        </p:nvGrpSpPr>
        <p:grpSpPr bwMode="auto">
          <a:xfrm>
            <a:off x="6162332" y="1772816"/>
            <a:ext cx="2088232" cy="2189857"/>
            <a:chOff x="2556" y="277"/>
            <a:chExt cx="1465" cy="1878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266" y="277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2760" y="581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Char char="§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33"/>
                </a:buClr>
                <a:buFont typeface="Wingdings" panose="05000000000000000000" pitchFamily="2" charset="2"/>
                <a:buChar char="«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FF"/>
                </a:buClr>
                <a:buFont typeface="Wingdings" panose="05000000000000000000" pitchFamily="2" charset="2"/>
                <a:buChar char="u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u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u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u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u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ea typeface="宋体" panose="02010600030101010101" pitchFamily="2" charset="-122"/>
                </a:rPr>
                <a:t>P</a:t>
              </a:r>
              <a:endParaRPr lang="en-US" altLang="zh-CN" sz="2000" b="0">
                <a:ea typeface="宋体" panose="02010600030101010101" pitchFamily="2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266" y="88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940" y="1155"/>
              <a:ext cx="649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Char char="§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33"/>
                </a:buClr>
                <a:buFont typeface="Wingdings" panose="05000000000000000000" pitchFamily="2" charset="2"/>
                <a:buChar char="«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FF"/>
                </a:buClr>
                <a:buFont typeface="Wingdings" panose="05000000000000000000" pitchFamily="2" charset="2"/>
                <a:buChar char="u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u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u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u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u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b="0">
                  <a:ea typeface="宋体" panose="02010600030101010101" pitchFamily="2" charset="-122"/>
                </a:rPr>
                <a:t>A</a:t>
              </a:r>
              <a:endParaRPr lang="en-US" altLang="zh-CN" sz="2000" b="0">
                <a:ea typeface="宋体" panose="02010600030101010101" pitchFamily="2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266" y="1411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2556" y="1566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2556" y="411"/>
              <a:ext cx="0" cy="1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556" y="411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745" y="721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021" y="721"/>
              <a:ext cx="0" cy="10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3266" y="1722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266" y="1722"/>
              <a:ext cx="0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698" y="47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Char char="§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33"/>
                </a:buClr>
                <a:buFont typeface="Wingdings" panose="05000000000000000000" pitchFamily="2" charset="2"/>
                <a:buChar char="«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FF"/>
                </a:buClr>
                <a:buFont typeface="Wingdings" panose="05000000000000000000" pitchFamily="2" charset="2"/>
                <a:buChar char="u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u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u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u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u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>
                  <a:ea typeface="宋体" panose="02010600030101010101" pitchFamily="2" charset="-122"/>
                </a:rPr>
                <a:t>假</a:t>
              </a:r>
              <a:endParaRPr lang="zh-CN" altLang="en-US" sz="2000" b="0">
                <a:ea typeface="宋体" panose="02010600030101010101" pitchFamily="2" charset="-122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266" y="88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Char char="§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33"/>
                </a:buClr>
                <a:buFont typeface="Wingdings" panose="05000000000000000000" pitchFamily="2" charset="2"/>
                <a:buChar char="«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FF"/>
                </a:buClr>
                <a:buFont typeface="Wingdings" panose="05000000000000000000" pitchFamily="2" charset="2"/>
                <a:buChar char="u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u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u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u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u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>
                  <a:ea typeface="宋体" panose="02010600030101010101" pitchFamily="2" charset="-122"/>
                </a:rPr>
                <a:t>真</a:t>
              </a:r>
              <a:endParaRPr lang="zh-CN" altLang="en-US" sz="2000" b="0">
                <a:ea typeface="宋体" panose="02010600030101010101" pitchFamily="2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611560" y="573325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400" dirty="0"/>
              <a:t>执行结果截图：</a:t>
            </a:r>
            <a:endParaRPr lang="en-US" altLang="zh-CN" sz="24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077072"/>
            <a:ext cx="4214167" cy="2525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b38ef81b-2ef4-4cf5-8f94-36f6403c9329"/>
  <p:tag name="COMMONDATA" val="eyJoZGlkIjoiYmMzZTdmMGJkZGU2ODdmZTllNmRiYzA2MjkwMTdkY2IifQ=="/>
</p:tagLst>
</file>

<file path=ppt/theme/theme1.xml><?xml version="1.0" encoding="utf-8"?>
<a:theme xmlns:a="http://schemas.openxmlformats.org/drawingml/2006/main" name="Profile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C"/>
      </a:accent5>
      <a:accent6>
        <a:srgbClr val="B70000"/>
      </a:accent6>
      <a:hlink>
        <a:srgbClr val="336699"/>
      </a:hlink>
      <a:folHlink>
        <a:srgbClr val="003366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A50021"/>
        </a:lt2>
        <a:accent1>
          <a:srgbClr val="FF9900"/>
        </a:accent1>
        <a:accent2>
          <a:srgbClr val="FF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E52D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072E"/>
        </a:lt1>
        <a:dk2>
          <a:srgbClr val="FFFFFF"/>
        </a:dk2>
        <a:lt2>
          <a:srgbClr val="3C001E"/>
        </a:lt2>
        <a:accent1>
          <a:srgbClr val="89A38F"/>
        </a:accent1>
        <a:accent2>
          <a:srgbClr val="666699"/>
        </a:accent2>
        <a:accent3>
          <a:srgbClr val="B3AAAC"/>
        </a:accent3>
        <a:accent4>
          <a:srgbClr val="DCDCDC"/>
        </a:accent4>
        <a:accent5>
          <a:srgbClr val="C4CEC6"/>
        </a:accent5>
        <a:accent6>
          <a:srgbClr val="5B5B89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333333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CDCDC"/>
        </a:accent4>
        <a:accent5>
          <a:srgbClr val="ADCAFF"/>
        </a:accent5>
        <a:accent6>
          <a:srgbClr val="B7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4B3D1B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AAADB9"/>
        </a:accent3>
        <a:accent4>
          <a:srgbClr val="DCDCDC"/>
        </a:accent4>
        <a:accent5>
          <a:srgbClr val="AACAE2"/>
        </a:accent5>
        <a:accent6>
          <a:srgbClr val="5B5BE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003366"/>
        </a:lt2>
        <a:accent1>
          <a:srgbClr val="6699FF"/>
        </a:accent1>
        <a:accent2>
          <a:srgbClr val="00CCFF"/>
        </a:accent2>
        <a:accent3>
          <a:srgbClr val="AAB9B9"/>
        </a:accent3>
        <a:accent4>
          <a:srgbClr val="DCDCDC"/>
        </a:accent4>
        <a:accent5>
          <a:srgbClr val="B9CAFF"/>
        </a:accent5>
        <a:accent6>
          <a:srgbClr val="00B7E5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4"/>
        </a:accent3>
        <a:accent4>
          <a:srgbClr val="000000"/>
        </a:accent4>
        <a:accent5>
          <a:srgbClr val="FFE2AA"/>
        </a:accent5>
        <a:accent6>
          <a:srgbClr val="A3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00"/>
        </a:lt1>
        <a:dk2>
          <a:srgbClr val="FFFFFF"/>
        </a:dk2>
        <a:lt2>
          <a:srgbClr val="598600"/>
        </a:lt2>
        <a:accent1>
          <a:srgbClr val="33CC33"/>
        </a:accent1>
        <a:accent2>
          <a:srgbClr val="99CC00"/>
        </a:accent2>
        <a:accent3>
          <a:srgbClr val="ADB9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355</Words>
  <Application>WPS 演示</Application>
  <PresentationFormat>全屏显示(4:3)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Verdana</vt:lpstr>
      <vt:lpstr>Times New Roman</vt:lpstr>
      <vt:lpstr>等线</vt:lpstr>
      <vt:lpstr>楷体_GB2312</vt:lpstr>
      <vt:lpstr>新宋体</vt:lpstr>
      <vt:lpstr>微软雅黑</vt:lpstr>
      <vt:lpstr>Arial Unicode MS</vt:lpstr>
      <vt:lpstr>Profile</vt:lpstr>
      <vt:lpstr>学习要求和评分规则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chunyu</dc:creator>
  <cp:lastModifiedBy>马宇</cp:lastModifiedBy>
  <cp:revision>181</cp:revision>
  <dcterms:created xsi:type="dcterms:W3CDTF">2013-07-24T07:40:00Z</dcterms:created>
  <dcterms:modified xsi:type="dcterms:W3CDTF">2023-05-08T11:17:01Z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92321A3E121E46EBA0D478998A1DDD2B_12</vt:lpwstr>
  </property>
</Properties>
</file>