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A9F8E-6FFC-4775-8ECB-9AA73B762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C9018-6735-4F1F-8C18-A0074D02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AF23D-1A35-4A94-B8E9-D4AA4A0E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D5193-E010-4AFA-A560-3AF70385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18C42-1B5D-462D-8E4F-546BD7C1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3DA85-5208-43EA-80E4-5B2B9750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982F7-D96F-459F-9F15-712E88FCF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FC0AC-029F-4BB0-9F39-2A681EEA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2F9A9-1186-44EF-BC39-8416EA6E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D5076-1D97-4A13-B252-17F7BF5B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6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9228BE-F327-47A1-A158-1160C9B34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C0B06-4236-4DC0-AFB8-3BE49D42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0CD82-BB8C-45EF-B723-6E321C5B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84E76-925C-4D0D-911E-9DC9AC26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49AED-44C7-45A5-9F7A-B85E8CE0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81EA-A933-4323-9D0C-C26B866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F6D5B-7EF4-44E7-ABB2-FF9CFE67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C89BF-AA38-469A-B590-716740BC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5393-1F20-4558-A4BD-96A83FD0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5C007-B171-417C-AF18-E54B9DC5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B959F-F810-4207-9217-A2E7BA73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16B1E-92E1-4FA5-BF65-0920F351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5A981-7EA2-42A0-9CA0-15B36331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C5B78-CEFC-415F-B29C-FEE74159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F40BB-0587-4EF6-BADB-62671289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8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83F95-FAB0-4D5A-A6F6-75D2F56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7D7DE-FF33-4D6A-871F-BD7839729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90163-31BF-46A6-82A7-4D3C01E8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7DE84-E916-4C36-8FA6-8AA078C0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2FF4D-DE10-4785-AF0E-5939BE1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15E0D-4799-4065-97DD-DD88A501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CCBA-AA9C-430A-810C-175DA0C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3F1FA-7874-4215-B630-64F22C84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37B0F-3860-4EE8-8BB8-734598ED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163E7-D15C-4710-A0A8-2F1DC16DE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AF2ABD-7F61-4278-B65C-7F17F072C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096267-8892-4A86-8AAA-A93F0C41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B6A4E8-FCFA-4FA2-809F-54DE08C6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525D81-7FB9-4BAF-A81E-849C5325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59B3-1053-40C1-94B4-B099588B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E292B-E5FB-43D8-8672-A1F931E9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4EA68C-00C7-46C6-A7BC-62FAA6FD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27B7A2-592E-492C-A8E9-D6849117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5D4E4-DF7B-48D2-9D07-ECC14EEF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CFDE6D-DBD7-40AA-A4A4-E41197D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CE3B4D-A1B2-4E57-905D-FF71E43C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8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6EF9-6268-4960-81E5-E5E17C30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5C0F5-6CDE-4927-9E3D-9B271C14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452B9-FB22-40A8-8D59-DA97AC64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DFB4F-EDA6-4BBF-8082-D2E519B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0A0B8-98B7-4705-BDF3-7501BB62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B6230-3CEF-4A25-B196-6C7BAC39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8A704-1428-4754-B702-440EBC24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E8759-4F8C-4259-9158-9713D529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3C501-0494-4FC7-B3FC-2FD13C33A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9E457-161C-4B9A-8FB5-B49D0EA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66105-6000-456E-A717-E170AED7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85DE1-B235-4389-A56C-D01AB651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8359B8-CC57-40BD-A8AE-14E8BAF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144EF-73B2-4B71-AF61-2672BA89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3CE51-5A37-433B-AEAE-6A9E4C64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CFCB-C729-47B4-8555-6C53E438DFE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AECA4-B08D-48BA-ACDF-248027E5E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A455-2878-4901-A532-740BAD4C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61F-E74E-43EA-B326-6C5779B3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3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388F-C2E9-4D8B-A901-EFBA7042B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8331" y="1123296"/>
            <a:ext cx="5280212" cy="141371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디지털 논리회로</a:t>
            </a:r>
            <a:b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Quine-McCluskey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E6435C-36EA-4BFB-9966-12868153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1671" y="4320988"/>
            <a:ext cx="2994211" cy="1524000"/>
          </a:xfrm>
        </p:spPr>
        <p:txBody>
          <a:bodyPr/>
          <a:lstStyle/>
          <a:p>
            <a:r>
              <a:rPr lang="en-US" altLang="ko-KR" dirty="0"/>
              <a:t>2018202050 </a:t>
            </a:r>
            <a:r>
              <a:rPr lang="ko-KR" altLang="en-US" dirty="0"/>
              <a:t>송영욱</a:t>
            </a:r>
            <a:endParaRPr lang="en-US" altLang="ko-KR" dirty="0"/>
          </a:p>
          <a:p>
            <a:r>
              <a:rPr lang="en-US" altLang="ko-KR" dirty="0"/>
              <a:t>2018202048 </a:t>
            </a:r>
            <a:r>
              <a:rPr lang="ko-KR" altLang="en-US" dirty="0"/>
              <a:t>이준형</a:t>
            </a:r>
            <a:endParaRPr lang="en-US" altLang="ko-KR" dirty="0"/>
          </a:p>
          <a:p>
            <a:r>
              <a:rPr lang="en-US" altLang="ko-KR" dirty="0"/>
              <a:t>2018202060 </a:t>
            </a:r>
            <a:r>
              <a:rPr lang="ko-KR" altLang="en-US" dirty="0"/>
              <a:t>이민재</a:t>
            </a:r>
          </a:p>
        </p:txBody>
      </p:sp>
    </p:spTree>
    <p:extLst>
      <p:ext uri="{BB962C8B-B14F-4D97-AF65-F5344CB8AC3E}">
        <p14:creationId xmlns:p14="http://schemas.microsoft.com/office/powerpoint/2010/main" val="26184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38"/>
    </mc:Choice>
    <mc:Fallback xmlns="">
      <p:transition spd="slow" advTm="150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EE017-0CFA-4AF8-9EAC-06153FF7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en-US" altLang="ko-KR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Essential pls</a:t>
            </a:r>
            <a:r>
              <a:rPr lang="ko-KR" altLang="en-US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true </a:t>
            </a:r>
            <a:r>
              <a:rPr lang="en-US" altLang="ko-KR" sz="2400" u="sng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minterm</a:t>
            </a:r>
            <a:r>
              <a:rPr lang="ko-KR" altLang="en-US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커버되지 않는다면 어떻게 할 것인가</a:t>
            </a:r>
            <a:r>
              <a:rPr lang="en-US" altLang="ko-KR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8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3088A7-A351-45EE-9AE9-9F8D1F353AC8}"/>
              </a:ext>
            </a:extLst>
          </p:cNvPr>
          <p:cNvSpPr/>
          <p:nvPr/>
        </p:nvSpPr>
        <p:spPr>
          <a:xfrm>
            <a:off x="866193" y="2759187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6505F5-E291-4F07-BE42-7EF924035444}"/>
              </a:ext>
            </a:extLst>
          </p:cNvPr>
          <p:cNvSpPr/>
          <p:nvPr/>
        </p:nvSpPr>
        <p:spPr>
          <a:xfrm>
            <a:off x="841536" y="3792090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A498B5-D357-48FC-93FC-80457377DB4D}"/>
              </a:ext>
            </a:extLst>
          </p:cNvPr>
          <p:cNvSpPr/>
          <p:nvPr/>
        </p:nvSpPr>
        <p:spPr>
          <a:xfrm>
            <a:off x="841536" y="4804578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C211A-CD26-4EC0-BE25-2A836007F21D}"/>
              </a:ext>
            </a:extLst>
          </p:cNvPr>
          <p:cNvSpPr txBox="1"/>
          <p:nvPr/>
        </p:nvSpPr>
        <p:spPr>
          <a:xfrm>
            <a:off x="1112566" y="2192330"/>
            <a:ext cx="4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Pls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DF7017-5971-4704-8D68-23D3E92752E4}"/>
              </a:ext>
            </a:extLst>
          </p:cNvPr>
          <p:cNvSpPr/>
          <p:nvPr/>
        </p:nvSpPr>
        <p:spPr>
          <a:xfrm>
            <a:off x="1298374" y="5625932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B73937A-EC0F-4C1A-8BFE-51D2A277FDDF}"/>
              </a:ext>
            </a:extLst>
          </p:cNvPr>
          <p:cNvSpPr/>
          <p:nvPr/>
        </p:nvSpPr>
        <p:spPr>
          <a:xfrm>
            <a:off x="1211317" y="3472822"/>
            <a:ext cx="290848" cy="279623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529BF77-D244-46B2-A097-7F7A5A91ABBF}"/>
              </a:ext>
            </a:extLst>
          </p:cNvPr>
          <p:cNvSpPr/>
          <p:nvPr/>
        </p:nvSpPr>
        <p:spPr>
          <a:xfrm>
            <a:off x="1211317" y="4507287"/>
            <a:ext cx="290848" cy="279623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6C5102-37FF-4908-A4C5-90BE20C35A7C}"/>
              </a:ext>
            </a:extLst>
          </p:cNvPr>
          <p:cNvSpPr/>
          <p:nvPr/>
        </p:nvSpPr>
        <p:spPr>
          <a:xfrm>
            <a:off x="2181020" y="2584019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A76FA9-340F-48FB-B681-B475D3C84F5A}"/>
              </a:ext>
            </a:extLst>
          </p:cNvPr>
          <p:cNvSpPr/>
          <p:nvPr/>
        </p:nvSpPr>
        <p:spPr>
          <a:xfrm>
            <a:off x="2198633" y="3002540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6A0880-8DAA-482A-9FE5-06A178706DE7}"/>
              </a:ext>
            </a:extLst>
          </p:cNvPr>
          <p:cNvSpPr/>
          <p:nvPr/>
        </p:nvSpPr>
        <p:spPr>
          <a:xfrm>
            <a:off x="2198633" y="3421061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A80549-6B07-47B9-ADEC-49ABE957F54A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>
            <a:off x="1884909" y="2768685"/>
            <a:ext cx="296111" cy="342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49978E-A5AF-455E-98D0-80FACC901EDD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1884909" y="3111256"/>
            <a:ext cx="315208" cy="560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92C87C-F0FF-452F-BB22-1570ACA1EEE1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1884909" y="3111256"/>
            <a:ext cx="326794" cy="4833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9DD8C88-4962-4B66-9FEF-CFF4584834FB}"/>
              </a:ext>
            </a:extLst>
          </p:cNvPr>
          <p:cNvSpPr/>
          <p:nvPr/>
        </p:nvSpPr>
        <p:spPr>
          <a:xfrm>
            <a:off x="2181018" y="4971981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297E15-3781-4D18-8BC2-F850DAB7A551}"/>
              </a:ext>
            </a:extLst>
          </p:cNvPr>
          <p:cNvCxnSpPr>
            <a:cxnSpLocks/>
            <a:stCxn id="17" idx="2"/>
            <a:endCxn id="6" idx="6"/>
          </p:cNvCxnSpPr>
          <p:nvPr/>
        </p:nvCxnSpPr>
        <p:spPr>
          <a:xfrm flipH="1">
            <a:off x="1860252" y="5156647"/>
            <a:ext cx="32076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9959F80-330C-400B-A560-4C4F7A665E96}"/>
              </a:ext>
            </a:extLst>
          </p:cNvPr>
          <p:cNvSpPr/>
          <p:nvPr/>
        </p:nvSpPr>
        <p:spPr>
          <a:xfrm rot="5400000">
            <a:off x="2976550" y="2636605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07D147A1-D45B-4F92-99F0-6E799D00187C}"/>
              </a:ext>
            </a:extLst>
          </p:cNvPr>
          <p:cNvSpPr/>
          <p:nvPr/>
        </p:nvSpPr>
        <p:spPr>
          <a:xfrm rot="5400000">
            <a:off x="2998691" y="3082421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32585E7-A00E-4B3C-B76F-1A7942BB69C4}"/>
              </a:ext>
            </a:extLst>
          </p:cNvPr>
          <p:cNvSpPr/>
          <p:nvPr/>
        </p:nvSpPr>
        <p:spPr>
          <a:xfrm>
            <a:off x="2187046" y="3920965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A94F7B-FB96-4B64-80AB-23852104A7CB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1860252" y="4144158"/>
            <a:ext cx="315210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1CCD5C9-6B1F-4E68-AA66-6AC84E625C03}"/>
              </a:ext>
            </a:extLst>
          </p:cNvPr>
          <p:cNvSpPr/>
          <p:nvPr/>
        </p:nvSpPr>
        <p:spPr>
          <a:xfrm>
            <a:off x="1298373" y="5906673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B015624-BBF1-4687-AEBC-2FDAC42157E4}"/>
              </a:ext>
            </a:extLst>
          </p:cNvPr>
          <p:cNvSpPr/>
          <p:nvPr/>
        </p:nvSpPr>
        <p:spPr>
          <a:xfrm>
            <a:off x="1307435" y="6187414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7617B5-32B6-4417-A1BC-937110914ABC}"/>
              </a:ext>
            </a:extLst>
          </p:cNvPr>
          <p:cNvSpPr/>
          <p:nvPr/>
        </p:nvSpPr>
        <p:spPr>
          <a:xfrm>
            <a:off x="2178621" y="4351206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2E7185-2228-4880-B9F3-4203FE5CE5E8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1860252" y="4144159"/>
            <a:ext cx="306786" cy="43024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BB0FE04A-6536-455C-9934-C92D9733859D}"/>
              </a:ext>
            </a:extLst>
          </p:cNvPr>
          <p:cNvSpPr/>
          <p:nvPr/>
        </p:nvSpPr>
        <p:spPr>
          <a:xfrm rot="5400000">
            <a:off x="2907620" y="5051862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4991B8-CB4B-4DF8-B8AA-D46863755320}"/>
              </a:ext>
            </a:extLst>
          </p:cNvPr>
          <p:cNvSpPr/>
          <p:nvPr/>
        </p:nvSpPr>
        <p:spPr>
          <a:xfrm>
            <a:off x="4589928" y="1857527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0E3335D-40F4-4EBE-B18E-931F1D65C9FF}"/>
              </a:ext>
            </a:extLst>
          </p:cNvPr>
          <p:cNvSpPr/>
          <p:nvPr/>
        </p:nvSpPr>
        <p:spPr>
          <a:xfrm>
            <a:off x="6096000" y="1857525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55CDFFB-ACD3-4E7E-B909-69056F28258A}"/>
              </a:ext>
            </a:extLst>
          </p:cNvPr>
          <p:cNvSpPr/>
          <p:nvPr/>
        </p:nvSpPr>
        <p:spPr>
          <a:xfrm>
            <a:off x="5608644" y="2084087"/>
            <a:ext cx="457200" cy="2355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6B67F53-668F-4762-8300-C54B423DAC4D}"/>
              </a:ext>
            </a:extLst>
          </p:cNvPr>
          <p:cNvSpPr/>
          <p:nvPr/>
        </p:nvSpPr>
        <p:spPr>
          <a:xfrm>
            <a:off x="7114716" y="2084087"/>
            <a:ext cx="457200" cy="2355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3819E4D-A199-4902-B8B3-8DCA482F057E}"/>
              </a:ext>
            </a:extLst>
          </p:cNvPr>
          <p:cNvSpPr/>
          <p:nvPr/>
        </p:nvSpPr>
        <p:spPr>
          <a:xfrm>
            <a:off x="9203824" y="2148731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D7879D1-40E9-4A52-B7A9-6E5CFD54789D}"/>
              </a:ext>
            </a:extLst>
          </p:cNvPr>
          <p:cNvSpPr/>
          <p:nvPr/>
        </p:nvSpPr>
        <p:spPr>
          <a:xfrm>
            <a:off x="9401049" y="2148731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3243136-D41C-4831-88B3-B35F76E36B6E}"/>
              </a:ext>
            </a:extLst>
          </p:cNvPr>
          <p:cNvSpPr/>
          <p:nvPr/>
        </p:nvSpPr>
        <p:spPr>
          <a:xfrm>
            <a:off x="9589307" y="2148730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A5EA6C-DDC0-4445-B41E-33280108F4A1}"/>
              </a:ext>
            </a:extLst>
          </p:cNvPr>
          <p:cNvSpPr/>
          <p:nvPr/>
        </p:nvSpPr>
        <p:spPr>
          <a:xfrm>
            <a:off x="9822390" y="1840261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C00E34C-061A-48AB-A209-AF3110D2F327}"/>
              </a:ext>
            </a:extLst>
          </p:cNvPr>
          <p:cNvSpPr/>
          <p:nvPr/>
        </p:nvSpPr>
        <p:spPr>
          <a:xfrm>
            <a:off x="7602074" y="1857525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035ACB7-5562-4D01-A3B0-3156AB5C4C73}"/>
              </a:ext>
            </a:extLst>
          </p:cNvPr>
          <p:cNvSpPr/>
          <p:nvPr/>
        </p:nvSpPr>
        <p:spPr>
          <a:xfrm>
            <a:off x="8620790" y="2084087"/>
            <a:ext cx="457200" cy="2355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B1A59-2AD9-494C-8253-0C5B90BB032E}"/>
              </a:ext>
            </a:extLst>
          </p:cNvPr>
          <p:cNvCxnSpPr>
            <a:stCxn id="23" idx="6"/>
            <a:endCxn id="35" idx="4"/>
          </p:cNvCxnSpPr>
          <p:nvPr/>
        </p:nvCxnSpPr>
        <p:spPr>
          <a:xfrm flipV="1">
            <a:off x="2918193" y="2561662"/>
            <a:ext cx="3687165" cy="15439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E86BF22-02BD-4B8E-98FD-6BF605D3D379}"/>
              </a:ext>
            </a:extLst>
          </p:cNvPr>
          <p:cNvCxnSpPr>
            <a:cxnSpLocks/>
            <a:stCxn id="30" idx="6"/>
            <a:endCxn id="42" idx="4"/>
          </p:cNvCxnSpPr>
          <p:nvPr/>
        </p:nvCxnSpPr>
        <p:spPr>
          <a:xfrm flipV="1">
            <a:off x="2909768" y="2561662"/>
            <a:ext cx="5201664" cy="197421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593A06E-AD22-41BC-AB84-6432E9F34241}"/>
              </a:ext>
            </a:extLst>
          </p:cNvPr>
          <p:cNvCxnSpPr>
            <a:cxnSpLocks/>
            <a:stCxn id="13" idx="6"/>
            <a:endCxn id="35" idx="4"/>
          </p:cNvCxnSpPr>
          <p:nvPr/>
        </p:nvCxnSpPr>
        <p:spPr>
          <a:xfrm flipV="1">
            <a:off x="2929780" y="2561662"/>
            <a:ext cx="3675578" cy="10440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갈매기형 수장 52">
            <a:extLst>
              <a:ext uri="{FF2B5EF4-FFF2-40B4-BE49-F238E27FC236}">
                <a16:creationId xmlns:a16="http://schemas.microsoft.com/office/drawing/2014/main" id="{C975AA8C-583E-4884-A186-090B74EF9FB7}"/>
              </a:ext>
            </a:extLst>
          </p:cNvPr>
          <p:cNvSpPr/>
          <p:nvPr/>
        </p:nvSpPr>
        <p:spPr>
          <a:xfrm rot="5400000">
            <a:off x="4972342" y="1616248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FBED9BD1-E58A-4581-A7E8-C8B6AC9186C3}"/>
              </a:ext>
            </a:extLst>
          </p:cNvPr>
          <p:cNvSpPr/>
          <p:nvPr/>
        </p:nvSpPr>
        <p:spPr>
          <a:xfrm rot="5400000">
            <a:off x="10204805" y="1579844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C5C1B5D7-2FD2-4377-9EB2-D7BFBD9E4E01}"/>
              </a:ext>
            </a:extLst>
          </p:cNvPr>
          <p:cNvSpPr/>
          <p:nvPr/>
        </p:nvSpPr>
        <p:spPr>
          <a:xfrm rot="5400000">
            <a:off x="9323246" y="1616249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웃는 얼굴 55">
            <a:extLst>
              <a:ext uri="{FF2B5EF4-FFF2-40B4-BE49-F238E27FC236}">
                <a16:creationId xmlns:a16="http://schemas.microsoft.com/office/drawing/2014/main" id="{4AFF62EE-A3F6-450A-AA65-84F105197528}"/>
              </a:ext>
            </a:extLst>
          </p:cNvPr>
          <p:cNvSpPr/>
          <p:nvPr/>
        </p:nvSpPr>
        <p:spPr>
          <a:xfrm>
            <a:off x="5608644" y="4105631"/>
            <a:ext cx="620706" cy="61490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5E0FBA-4415-476D-BC6B-1AF4E34C2551}"/>
              </a:ext>
            </a:extLst>
          </p:cNvPr>
          <p:cNvSpPr txBox="1"/>
          <p:nvPr/>
        </p:nvSpPr>
        <p:spPr>
          <a:xfrm>
            <a:off x="5142709" y="466037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covercounter</a:t>
            </a:r>
            <a:endParaRPr lang="ko-KR" altLang="en-US" dirty="0"/>
          </a:p>
        </p:txBody>
      </p:sp>
      <p:sp>
        <p:nvSpPr>
          <p:cNvPr id="59" name="화살표: 갈매기형 수장 58">
            <a:extLst>
              <a:ext uri="{FF2B5EF4-FFF2-40B4-BE49-F238E27FC236}">
                <a16:creationId xmlns:a16="http://schemas.microsoft.com/office/drawing/2014/main" id="{AEEC33CE-B609-4110-8B2E-42F0EFD1371A}"/>
              </a:ext>
            </a:extLst>
          </p:cNvPr>
          <p:cNvSpPr/>
          <p:nvPr/>
        </p:nvSpPr>
        <p:spPr>
          <a:xfrm rot="5400000">
            <a:off x="2976550" y="3907876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7DE7318F-BDA1-455D-BB2B-B8C9828FF877}"/>
              </a:ext>
            </a:extLst>
          </p:cNvPr>
          <p:cNvSpPr/>
          <p:nvPr/>
        </p:nvSpPr>
        <p:spPr>
          <a:xfrm rot="5400000">
            <a:off x="2976550" y="4415371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288D62EE-483E-4E86-97EB-074CABB8920C}"/>
              </a:ext>
            </a:extLst>
          </p:cNvPr>
          <p:cNvSpPr/>
          <p:nvPr/>
        </p:nvSpPr>
        <p:spPr>
          <a:xfrm rot="5400000">
            <a:off x="7984489" y="1578932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화살표: 갈매기형 수장 61">
            <a:extLst>
              <a:ext uri="{FF2B5EF4-FFF2-40B4-BE49-F238E27FC236}">
                <a16:creationId xmlns:a16="http://schemas.microsoft.com/office/drawing/2014/main" id="{6107974A-FFDD-47DE-B4E8-979C4170149D}"/>
              </a:ext>
            </a:extLst>
          </p:cNvPr>
          <p:cNvSpPr/>
          <p:nvPr/>
        </p:nvSpPr>
        <p:spPr>
          <a:xfrm rot="5400000">
            <a:off x="6478415" y="1561038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B53E3E1F-27B5-40F8-ACE2-EA14A2BAAF31}"/>
              </a:ext>
            </a:extLst>
          </p:cNvPr>
          <p:cNvSpPr/>
          <p:nvPr/>
        </p:nvSpPr>
        <p:spPr>
          <a:xfrm rot="5400000">
            <a:off x="2987786" y="3485484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별: 꼭짓점 5개 63">
            <a:extLst>
              <a:ext uri="{FF2B5EF4-FFF2-40B4-BE49-F238E27FC236}">
                <a16:creationId xmlns:a16="http://schemas.microsoft.com/office/drawing/2014/main" id="{3E31478E-6EDB-41B2-89E0-185813DBB026}"/>
              </a:ext>
            </a:extLst>
          </p:cNvPr>
          <p:cNvSpPr/>
          <p:nvPr/>
        </p:nvSpPr>
        <p:spPr>
          <a:xfrm>
            <a:off x="800193" y="3744939"/>
            <a:ext cx="270877" cy="2538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0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19128 -0.0178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4069-A95E-4E47-997E-EBFA4EE5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</a:t>
            </a:r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Cost</a:t>
            </a:r>
            <a:r>
              <a:rPr lang="ko-KR" altLang="en-US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어떻게 계산할 것인가</a:t>
            </a:r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8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C881F2-91A4-4EE9-A450-7D13E5726F9B}"/>
              </a:ext>
            </a:extLst>
          </p:cNvPr>
          <p:cNvSpPr/>
          <p:nvPr/>
        </p:nvSpPr>
        <p:spPr>
          <a:xfrm>
            <a:off x="2375709" y="2457332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1010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65F51B-C6C0-450E-889F-AAF1A48DC506}"/>
              </a:ext>
            </a:extLst>
          </p:cNvPr>
          <p:cNvSpPr/>
          <p:nvPr/>
        </p:nvSpPr>
        <p:spPr>
          <a:xfrm>
            <a:off x="4536658" y="2457332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1-01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5C2322E-4EF5-46C9-BC46-437772F3C9AA}"/>
              </a:ext>
            </a:extLst>
          </p:cNvPr>
          <p:cNvSpPr/>
          <p:nvPr/>
        </p:nvSpPr>
        <p:spPr>
          <a:xfrm>
            <a:off x="3851601" y="2780657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A305857-0B60-42FB-BA8F-B0EE54B65575}"/>
              </a:ext>
            </a:extLst>
          </p:cNvPr>
          <p:cNvSpPr/>
          <p:nvPr/>
        </p:nvSpPr>
        <p:spPr>
          <a:xfrm>
            <a:off x="6029362" y="2780657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C3392D-3B9B-4176-8AB2-4D758A6D624D}"/>
              </a:ext>
            </a:extLst>
          </p:cNvPr>
          <p:cNvSpPr/>
          <p:nvPr/>
        </p:nvSpPr>
        <p:spPr>
          <a:xfrm>
            <a:off x="6697607" y="2457332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01--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8241834-B778-44CF-B12C-1A0A89247DA7}"/>
              </a:ext>
            </a:extLst>
          </p:cNvPr>
          <p:cNvSpPr/>
          <p:nvPr/>
        </p:nvSpPr>
        <p:spPr>
          <a:xfrm>
            <a:off x="2992287" y="1845411"/>
            <a:ext cx="232096" cy="611921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8BD96-08CF-4A1C-8F43-FDBF6A72F801}"/>
              </a:ext>
            </a:extLst>
          </p:cNvPr>
          <p:cNvSpPr txBox="1"/>
          <p:nvPr/>
        </p:nvSpPr>
        <p:spPr>
          <a:xfrm>
            <a:off x="2375709" y="1519471"/>
            <a:ext cx="16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essentialhead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4F89BB9-ABFC-4674-A2B1-1EF9324EE81F}"/>
              </a:ext>
            </a:extLst>
          </p:cNvPr>
          <p:cNvGraphicFramePr>
            <a:graphicFrameLocks noGrp="1"/>
          </p:cNvGraphicFramePr>
          <p:nvPr/>
        </p:nvGraphicFramePr>
        <p:xfrm>
          <a:off x="1322130" y="4151529"/>
          <a:ext cx="178700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51">
                  <a:extLst>
                    <a:ext uri="{9D8B030D-6E8A-4147-A177-3AD203B41FA5}">
                      <a16:colId xmlns:a16="http://schemas.microsoft.com/office/drawing/2014/main" val="996447588"/>
                    </a:ext>
                  </a:extLst>
                </a:gridCol>
                <a:gridCol w="446751">
                  <a:extLst>
                    <a:ext uri="{9D8B030D-6E8A-4147-A177-3AD203B41FA5}">
                      <a16:colId xmlns:a16="http://schemas.microsoft.com/office/drawing/2014/main" val="3241257464"/>
                    </a:ext>
                  </a:extLst>
                </a:gridCol>
                <a:gridCol w="446751">
                  <a:extLst>
                    <a:ext uri="{9D8B030D-6E8A-4147-A177-3AD203B41FA5}">
                      <a16:colId xmlns:a16="http://schemas.microsoft.com/office/drawing/2014/main" val="1265665019"/>
                    </a:ext>
                  </a:extLst>
                </a:gridCol>
                <a:gridCol w="446751">
                  <a:extLst>
                    <a:ext uri="{9D8B030D-6E8A-4147-A177-3AD203B41FA5}">
                      <a16:colId xmlns:a16="http://schemas.microsoft.com/office/drawing/2014/main" val="31695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5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-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2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-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-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6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744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4F7D96-EEB9-4865-9204-9F40F8F33D83}"/>
              </a:ext>
            </a:extLst>
          </p:cNvPr>
          <p:cNvSpPr txBox="1"/>
          <p:nvPr/>
        </p:nvSpPr>
        <p:spPr>
          <a:xfrm>
            <a:off x="588705" y="5265557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4EEA9-620E-4C92-8114-6D23DE31E436}"/>
              </a:ext>
            </a:extLst>
          </p:cNvPr>
          <p:cNvSpPr/>
          <p:nvPr/>
        </p:nvSpPr>
        <p:spPr>
          <a:xfrm>
            <a:off x="1322130" y="5256032"/>
            <a:ext cx="41396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81105D-0F86-43FC-93C4-3F0917EA9BA3}"/>
              </a:ext>
            </a:extLst>
          </p:cNvPr>
          <p:cNvSpPr/>
          <p:nvPr/>
        </p:nvSpPr>
        <p:spPr>
          <a:xfrm>
            <a:off x="1782616" y="5256032"/>
            <a:ext cx="41396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251F51-3EE4-4AEB-9DE0-7FA9030CF2D7}"/>
              </a:ext>
            </a:extLst>
          </p:cNvPr>
          <p:cNvSpPr/>
          <p:nvPr/>
        </p:nvSpPr>
        <p:spPr>
          <a:xfrm>
            <a:off x="2231010" y="5256032"/>
            <a:ext cx="41396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8D3173-2396-49D8-86CC-7836E8C795D0}"/>
              </a:ext>
            </a:extLst>
          </p:cNvPr>
          <p:cNvSpPr/>
          <p:nvPr/>
        </p:nvSpPr>
        <p:spPr>
          <a:xfrm>
            <a:off x="2679404" y="5255092"/>
            <a:ext cx="41396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1CA12-6CA9-422B-B3C2-D05C78556161}"/>
              </a:ext>
            </a:extLst>
          </p:cNvPr>
          <p:cNvSpPr txBox="1"/>
          <p:nvPr/>
        </p:nvSpPr>
        <p:spPr>
          <a:xfrm>
            <a:off x="1529113" y="3698563"/>
            <a:ext cx="135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not gate</a:t>
            </a:r>
            <a:endParaRPr lang="ko-KR" altLang="en-US" dirty="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577834F0-BE7C-4823-ACEE-5980C7407A81}"/>
              </a:ext>
            </a:extLst>
          </p:cNvPr>
          <p:cNvCxnSpPr>
            <a:stCxn id="4" idx="5"/>
            <a:endCxn id="5" idx="3"/>
          </p:cNvCxnSpPr>
          <p:nvPr/>
        </p:nvCxnSpPr>
        <p:spPr>
          <a:xfrm rot="16200000" flipH="1">
            <a:off x="4188809" y="2724273"/>
            <a:ext cx="12700" cy="1124859"/>
          </a:xfrm>
          <a:prstGeom prst="curvedConnector3">
            <a:avLst>
              <a:gd name="adj1" fmla="val 292044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46EA4C-835E-4D3F-9E58-7AAE9CA3DA03}"/>
              </a:ext>
            </a:extLst>
          </p:cNvPr>
          <p:cNvSpPr txBox="1"/>
          <p:nvPr/>
        </p:nvSpPr>
        <p:spPr>
          <a:xfrm>
            <a:off x="3524967" y="3727451"/>
            <a:ext cx="135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countor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7C891F3E-86D3-4E31-A089-9369AAB250CC}"/>
              </a:ext>
            </a:extLst>
          </p:cNvPr>
          <p:cNvCxnSpPr>
            <a:cxnSpLocks/>
            <a:stCxn id="5" idx="5"/>
            <a:endCxn id="8" idx="3"/>
          </p:cNvCxnSpPr>
          <p:nvPr/>
        </p:nvCxnSpPr>
        <p:spPr>
          <a:xfrm rot="16200000" flipH="1">
            <a:off x="6349758" y="2724273"/>
            <a:ext cx="12700" cy="1124859"/>
          </a:xfrm>
          <a:prstGeom prst="curvedConnector3">
            <a:avLst>
              <a:gd name="adj1" fmla="val 292044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FB0149-A241-4171-9F73-8D4A2E0B057D}"/>
              </a:ext>
            </a:extLst>
          </p:cNvPr>
          <p:cNvSpPr txBox="1"/>
          <p:nvPr/>
        </p:nvSpPr>
        <p:spPr>
          <a:xfrm>
            <a:off x="5732916" y="3727451"/>
            <a:ext cx="135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countor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A94B196-F3F4-4ED8-BE76-CB385EF9E407}"/>
              </a:ext>
            </a:extLst>
          </p:cNvPr>
          <p:cNvSpPr/>
          <p:nvPr/>
        </p:nvSpPr>
        <p:spPr>
          <a:xfrm>
            <a:off x="8831104" y="2457332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4965B23-4C8E-48F8-B963-8A6B8B0AC96A}"/>
              </a:ext>
            </a:extLst>
          </p:cNvPr>
          <p:cNvSpPr/>
          <p:nvPr/>
        </p:nvSpPr>
        <p:spPr>
          <a:xfrm>
            <a:off x="8173499" y="2780657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A2C079A-FF68-47A6-9E98-EA6D5F177A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5951" y="2736974"/>
            <a:ext cx="12700" cy="1124859"/>
          </a:xfrm>
          <a:prstGeom prst="curvedConnector3">
            <a:avLst>
              <a:gd name="adj1" fmla="val 292044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05912E-FD40-4763-9E0F-71D6DC5F1445}"/>
              </a:ext>
            </a:extLst>
          </p:cNvPr>
          <p:cNvSpPr txBox="1"/>
          <p:nvPr/>
        </p:nvSpPr>
        <p:spPr>
          <a:xfrm>
            <a:off x="7822547" y="3727451"/>
            <a:ext cx="135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countor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F2648-2CA6-4325-AED4-A4A4E66CC3A3}"/>
              </a:ext>
            </a:extLst>
          </p:cNvPr>
          <p:cNvSpPr txBox="1"/>
          <p:nvPr/>
        </p:nvSpPr>
        <p:spPr>
          <a:xfrm>
            <a:off x="3865576" y="3244334"/>
            <a:ext cx="5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484DB5-D10F-4F6E-94F1-D29798F888B4}"/>
              </a:ext>
            </a:extLst>
          </p:cNvPr>
          <p:cNvSpPr txBox="1"/>
          <p:nvPr/>
        </p:nvSpPr>
        <p:spPr>
          <a:xfrm>
            <a:off x="6031921" y="3244334"/>
            <a:ext cx="5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BF392F-3486-446E-A35E-3646E2454B5D}"/>
              </a:ext>
            </a:extLst>
          </p:cNvPr>
          <p:cNvSpPr txBox="1"/>
          <p:nvPr/>
        </p:nvSpPr>
        <p:spPr>
          <a:xfrm>
            <a:off x="8206181" y="3244334"/>
            <a:ext cx="5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4352F7-55D4-4B98-AF9B-DF4D3D004061}"/>
              </a:ext>
            </a:extLst>
          </p:cNvPr>
          <p:cNvSpPr txBox="1"/>
          <p:nvPr/>
        </p:nvSpPr>
        <p:spPr>
          <a:xfrm>
            <a:off x="1322130" y="5927413"/>
            <a:ext cx="17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X 4 = 8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496A9-C728-46DF-BEC6-9CFA75EA5D95}"/>
              </a:ext>
            </a:extLst>
          </p:cNvPr>
          <p:cNvSpPr txBox="1"/>
          <p:nvPr/>
        </p:nvSpPr>
        <p:spPr>
          <a:xfrm>
            <a:off x="5439201" y="4116073"/>
            <a:ext cx="17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2 + 2 = 8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811F2E-67DC-4807-A74B-EA48DBF0BDFA}"/>
              </a:ext>
            </a:extLst>
          </p:cNvPr>
          <p:cNvSpPr txBox="1"/>
          <p:nvPr/>
        </p:nvSpPr>
        <p:spPr>
          <a:xfrm>
            <a:off x="8979337" y="5171663"/>
            <a:ext cx="2229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if(1 or 0) </a:t>
            </a:r>
            <a:r>
              <a:rPr lang="en-US" altLang="ko-KR" sz="1600" dirty="0" err="1"/>
              <a:t>countand</a:t>
            </a:r>
            <a:r>
              <a:rPr lang="en-US" altLang="ko-KR" sz="1600" dirty="0"/>
              <a:t>++</a:t>
            </a:r>
          </a:p>
          <a:p>
            <a:pPr algn="ctr"/>
            <a:r>
              <a:rPr lang="en-US" altLang="ko-KR" sz="1600" dirty="0"/>
              <a:t>4 X 2 + 2 = 10</a:t>
            </a:r>
          </a:p>
          <a:p>
            <a:pPr algn="ctr"/>
            <a:r>
              <a:rPr lang="en-US" altLang="ko-KR" sz="1600" dirty="0"/>
              <a:t>3 X 2 + 2 = 8</a:t>
            </a:r>
          </a:p>
          <a:p>
            <a:pPr algn="ctr"/>
            <a:r>
              <a:rPr lang="en-US" altLang="ko-KR" sz="1600" dirty="0"/>
              <a:t>2 X 2 + 2 = 6</a:t>
            </a:r>
          </a:p>
          <a:p>
            <a:pPr algn="ctr"/>
            <a:r>
              <a:rPr lang="en-US" altLang="ko-KR" sz="1600" dirty="0"/>
              <a:t>sum = 24</a:t>
            </a:r>
          </a:p>
        </p:txBody>
      </p:sp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id="{9617C6BE-3A9E-4326-81C8-1CF35546BE37}"/>
              </a:ext>
            </a:extLst>
          </p:cNvPr>
          <p:cNvGraphicFramePr>
            <a:graphicFrameLocks noGrp="1"/>
          </p:cNvGraphicFramePr>
          <p:nvPr/>
        </p:nvGraphicFramePr>
        <p:xfrm>
          <a:off x="9200557" y="4013376"/>
          <a:ext cx="178700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51">
                  <a:extLst>
                    <a:ext uri="{9D8B030D-6E8A-4147-A177-3AD203B41FA5}">
                      <a16:colId xmlns:a16="http://schemas.microsoft.com/office/drawing/2014/main" val="996447588"/>
                    </a:ext>
                  </a:extLst>
                </a:gridCol>
                <a:gridCol w="446751">
                  <a:extLst>
                    <a:ext uri="{9D8B030D-6E8A-4147-A177-3AD203B41FA5}">
                      <a16:colId xmlns:a16="http://schemas.microsoft.com/office/drawing/2014/main" val="3241257464"/>
                    </a:ext>
                  </a:extLst>
                </a:gridCol>
                <a:gridCol w="446751">
                  <a:extLst>
                    <a:ext uri="{9D8B030D-6E8A-4147-A177-3AD203B41FA5}">
                      <a16:colId xmlns:a16="http://schemas.microsoft.com/office/drawing/2014/main" val="1265665019"/>
                    </a:ext>
                  </a:extLst>
                </a:gridCol>
                <a:gridCol w="446751">
                  <a:extLst>
                    <a:ext uri="{9D8B030D-6E8A-4147-A177-3AD203B41FA5}">
                      <a16:colId xmlns:a16="http://schemas.microsoft.com/office/drawing/2014/main" val="31695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5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2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65667"/>
                  </a:ext>
                </a:extLst>
              </a:tr>
            </a:tbl>
          </a:graphicData>
        </a:graphic>
      </p:graphicFrame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23AB6C60-D303-493B-9187-CA3FCBD3EBDE}"/>
              </a:ext>
            </a:extLst>
          </p:cNvPr>
          <p:cNvSpPr/>
          <p:nvPr/>
        </p:nvSpPr>
        <p:spPr>
          <a:xfrm>
            <a:off x="9315450" y="3613666"/>
            <a:ext cx="238125" cy="353943"/>
          </a:xfrm>
          <a:prstGeom prst="downArrow">
            <a:avLst>
              <a:gd name="adj1" fmla="val 26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294B1335-1188-4EEB-B080-62674F0AFA21}"/>
              </a:ext>
            </a:extLst>
          </p:cNvPr>
          <p:cNvSpPr/>
          <p:nvPr/>
        </p:nvSpPr>
        <p:spPr>
          <a:xfrm>
            <a:off x="3762375" y="4608503"/>
            <a:ext cx="4974024" cy="1323439"/>
          </a:xfrm>
          <a:prstGeom prst="flowChartProcess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Cost = 8 + 8 + 24 = 40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68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1082 0.0016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22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42" grpId="0" animBg="1"/>
      <p:bldP spid="42" grpId="1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6CAD7-8C8A-4480-895D-C99AAB87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끝</a:t>
            </a:r>
            <a:endParaRPr lang="ko-KR" altLang="en-US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0DB4DA7-187F-46B6-8EB0-4AFFE0B1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7" y="3024189"/>
            <a:ext cx="4013502" cy="210978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4C030F1-9554-49B9-9A59-B17E9E6A3097}"/>
              </a:ext>
            </a:extLst>
          </p:cNvPr>
          <p:cNvSpPr/>
          <p:nvPr/>
        </p:nvSpPr>
        <p:spPr>
          <a:xfrm>
            <a:off x="5109384" y="2417411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1010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C925948-2DF0-4D86-AEAC-B63B3254D300}"/>
              </a:ext>
            </a:extLst>
          </p:cNvPr>
          <p:cNvSpPr/>
          <p:nvPr/>
        </p:nvSpPr>
        <p:spPr>
          <a:xfrm>
            <a:off x="7270333" y="2417411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1-01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44CF5A6-0DD6-45F4-8AB7-F1048E7AE88B}"/>
              </a:ext>
            </a:extLst>
          </p:cNvPr>
          <p:cNvSpPr/>
          <p:nvPr/>
        </p:nvSpPr>
        <p:spPr>
          <a:xfrm>
            <a:off x="6585276" y="2740736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A2530B-2BF3-4F89-84AF-EB8657D41A88}"/>
              </a:ext>
            </a:extLst>
          </p:cNvPr>
          <p:cNvSpPr/>
          <p:nvPr/>
        </p:nvSpPr>
        <p:spPr>
          <a:xfrm>
            <a:off x="8763037" y="2740736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9FD121-1B5A-4475-9327-6AE281437EA1}"/>
              </a:ext>
            </a:extLst>
          </p:cNvPr>
          <p:cNvSpPr/>
          <p:nvPr/>
        </p:nvSpPr>
        <p:spPr>
          <a:xfrm>
            <a:off x="9431282" y="2417411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01--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AC2795A-57A3-41C2-B13B-CB1B01197545}"/>
              </a:ext>
            </a:extLst>
          </p:cNvPr>
          <p:cNvSpPr/>
          <p:nvPr/>
        </p:nvSpPr>
        <p:spPr>
          <a:xfrm>
            <a:off x="5725962" y="1805490"/>
            <a:ext cx="232096" cy="611921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23463-A825-4569-A03D-47E0F5A3406A}"/>
              </a:ext>
            </a:extLst>
          </p:cNvPr>
          <p:cNvSpPr txBox="1"/>
          <p:nvPr/>
        </p:nvSpPr>
        <p:spPr>
          <a:xfrm>
            <a:off x="5109384" y="1479550"/>
            <a:ext cx="16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essentialhead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21932D-D4EF-47A8-8035-52583FE61B6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95466" y="2903245"/>
            <a:ext cx="3813918" cy="110046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4129B390-3252-4373-8366-50A3667BDD4D}"/>
              </a:ext>
            </a:extLst>
          </p:cNvPr>
          <p:cNvSpPr/>
          <p:nvPr/>
        </p:nvSpPr>
        <p:spPr>
          <a:xfrm>
            <a:off x="5515947" y="3881705"/>
            <a:ext cx="4974024" cy="1323439"/>
          </a:xfrm>
          <a:prstGeom prst="flowChartProcess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Cost = 8 + 8 + 24 = 40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0ACE4E7-5065-419F-B37B-DC16F590C6DB}"/>
              </a:ext>
            </a:extLst>
          </p:cNvPr>
          <p:cNvCxnSpPr>
            <a:cxnSpLocks/>
          </p:cNvCxnSpPr>
          <p:nvPr/>
        </p:nvCxnSpPr>
        <p:spPr>
          <a:xfrm flipH="1">
            <a:off x="2771358" y="4514850"/>
            <a:ext cx="2744589" cy="17915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6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u="sng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TestBench</a:t>
            </a:r>
            <a:endParaRPr lang="en-US" altLang="ko-KR" sz="2800" b="1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40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176" y="4178369"/>
            <a:ext cx="2971800" cy="1876425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29320" y="4229720"/>
            <a:ext cx="5562600" cy="1628775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58679" y="1736449"/>
            <a:ext cx="5838825" cy="3990975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63140" y="775873"/>
            <a:ext cx="4733925" cy="29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u="sng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TestBench</a:t>
            </a:r>
            <a:endParaRPr lang="en-US" altLang="ko-KR" sz="2800" b="1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40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2" name="그림 131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25485" y="1375833"/>
            <a:ext cx="3577590" cy="4404360"/>
          </a:xfrm>
          <a:prstGeom prst="rect">
            <a:avLst/>
          </a:prstGeom>
          <a:noFill/>
          <a:ln>
            <a:noFill/>
            <a:miter/>
          </a:ln>
        </p:spPr>
      </p:pic>
      <p:pic>
        <p:nvPicPr>
          <p:cNvPr id="133" name="그림 132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82569" y="1957916"/>
            <a:ext cx="5312410" cy="3190240"/>
          </a:xfrm>
          <a:prstGeom prst="rect">
            <a:avLst/>
          </a:prstGeom>
          <a:noFill/>
          <a:ln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D316C-9BA4-4D65-A090-D5502949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EFA02-8B41-4CD7-B698-4C698CE0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Problem statements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Verification strategy &amp; </a:t>
            </a:r>
            <a:r>
              <a:rPr lang="en-US" altLang="ko-KR" dirty="0" err="1"/>
              <a:t>correspoing</a:t>
            </a:r>
            <a:r>
              <a:rPr lang="en-US" altLang="ko-KR" dirty="0"/>
              <a:t> examples</a:t>
            </a:r>
          </a:p>
          <a:p>
            <a:pPr marL="0" indent="0">
              <a:buNone/>
            </a:pPr>
            <a:r>
              <a:rPr lang="en-US" altLang="ko-KR" dirty="0"/>
              <a:t>    with explanation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Testbench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0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0"/>
    </mc:Choice>
    <mc:Fallback xmlns="">
      <p:transition spd="slow" advTm="66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99831-DE31-4724-93DE-841FF393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b="1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</a:t>
            </a:r>
            <a:r>
              <a:rPr lang="ko-KR" altLang="en-US" sz="3200" b="1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statements</a:t>
            </a:r>
            <a:endParaRPr lang="ko-KR" altLang="en-US" sz="3200" b="1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F032F-A78D-4CBE-93F0-56DC316C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9507071" cy="9265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Quine-McCluskey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입력값의</a:t>
            </a:r>
            <a:r>
              <a:rPr lang="ko-KR" altLang="en-US" sz="2800" dirty="0"/>
              <a:t> 수에 관계없이 </a:t>
            </a:r>
            <a:r>
              <a:rPr lang="en-US" altLang="ko-KR" sz="2800" dirty="0"/>
              <a:t>Bool </a:t>
            </a:r>
            <a:r>
              <a:rPr lang="ko-KR" altLang="en-US" sz="2800" dirty="0"/>
              <a:t>표현식을 최소화하는 알고리즘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EB1E932-F22E-4124-B59D-90BE4A561DA7}"/>
              </a:ext>
            </a:extLst>
          </p:cNvPr>
          <p:cNvSpPr/>
          <p:nvPr/>
        </p:nvSpPr>
        <p:spPr>
          <a:xfrm>
            <a:off x="4557433" y="3541060"/>
            <a:ext cx="1595717" cy="5378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23ADD-AC84-4453-A862-643E71A424B5}"/>
              </a:ext>
            </a:extLst>
          </p:cNvPr>
          <p:cNvSpPr txBox="1"/>
          <p:nvPr/>
        </p:nvSpPr>
        <p:spPr>
          <a:xfrm>
            <a:off x="1044389" y="3373018"/>
            <a:ext cx="3545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알고리즘을 </a:t>
            </a:r>
            <a:r>
              <a:rPr lang="en-US" altLang="ko-KR" sz="2800" dirty="0"/>
              <a:t>C++</a:t>
            </a:r>
            <a:r>
              <a:rPr lang="ko-KR" altLang="en-US" sz="2800" dirty="0"/>
              <a:t>을 통한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719A4-B497-46E4-BEB9-10BF3C05C487}"/>
              </a:ext>
            </a:extLst>
          </p:cNvPr>
          <p:cNvSpPr txBox="1"/>
          <p:nvPr/>
        </p:nvSpPr>
        <p:spPr>
          <a:xfrm>
            <a:off x="6566646" y="3395430"/>
            <a:ext cx="3993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최종 결과의 </a:t>
            </a:r>
            <a:r>
              <a:rPr lang="en-US" altLang="ko-KR" sz="2400" dirty="0"/>
              <a:t>Bool</a:t>
            </a:r>
            <a:r>
              <a:rPr lang="ko-KR" altLang="en-US" sz="2400" dirty="0"/>
              <a:t>표현식</a:t>
            </a:r>
            <a:endParaRPr lang="en-US" altLang="ko-KR" sz="2400" dirty="0"/>
          </a:p>
          <a:p>
            <a:r>
              <a:rPr lang="ko-KR" altLang="en-US" sz="2400" dirty="0"/>
              <a:t>사용된 </a:t>
            </a:r>
            <a:r>
              <a:rPr lang="en-US" altLang="ko-KR" sz="2400" dirty="0"/>
              <a:t>transistor</a:t>
            </a:r>
            <a:r>
              <a:rPr lang="ko-KR" altLang="en-US" sz="2400" dirty="0"/>
              <a:t>의 수 출력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33"/>
    </mc:Choice>
    <mc:Fallback xmlns="">
      <p:transition spd="slow" advTm="31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C27E0A-D386-41D1-B7A3-7CF685DB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84" y="1357090"/>
            <a:ext cx="4238709" cy="3179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A06D7-99F5-4F28-B844-C8794F133C80}"/>
              </a:ext>
            </a:extLst>
          </p:cNvPr>
          <p:cNvSpPr txBox="1"/>
          <p:nvPr/>
        </p:nvSpPr>
        <p:spPr>
          <a:xfrm>
            <a:off x="3885437" y="458364"/>
            <a:ext cx="449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Quine-</a:t>
            </a:r>
            <a:r>
              <a:rPr lang="en-US" altLang="ko-KR" sz="2800" u="sng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McClusukey</a:t>
            </a:r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18327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A64FDB1-852E-4091-9929-A575877F7983}"/>
              </a:ext>
            </a:extLst>
          </p:cNvPr>
          <p:cNvSpPr txBox="1"/>
          <p:nvPr/>
        </p:nvSpPr>
        <p:spPr>
          <a:xfrm>
            <a:off x="514352" y="1620137"/>
            <a:ext cx="1152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Column1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0000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0100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0101</a:t>
            </a:r>
          </a:p>
          <a:p>
            <a:pPr algn="ctr"/>
            <a:r>
              <a:rPr lang="en-US" altLang="ko-KR" dirty="0"/>
              <a:t>0110</a:t>
            </a:r>
          </a:p>
          <a:p>
            <a:pPr algn="ctr"/>
            <a:r>
              <a:rPr lang="en-US" altLang="ko-KR" dirty="0"/>
              <a:t>1001</a:t>
            </a:r>
          </a:p>
          <a:p>
            <a:pPr algn="ctr"/>
            <a:r>
              <a:rPr lang="en-US" altLang="ko-KR" dirty="0"/>
              <a:t>1010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0111</a:t>
            </a:r>
          </a:p>
          <a:p>
            <a:pPr algn="ctr"/>
            <a:r>
              <a:rPr lang="en-US" altLang="ko-KR" dirty="0"/>
              <a:t>1101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1111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96D61-928C-4901-A2D7-25960E223A99}"/>
              </a:ext>
            </a:extLst>
          </p:cNvPr>
          <p:cNvSpPr txBox="1"/>
          <p:nvPr/>
        </p:nvSpPr>
        <p:spPr>
          <a:xfrm>
            <a:off x="3579022" y="1620137"/>
            <a:ext cx="1343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Column3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01__ *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_1_1 *</a:t>
            </a:r>
          </a:p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5BD32-4EEA-462B-B4FF-23939EFF8966}"/>
              </a:ext>
            </a:extLst>
          </p:cNvPr>
          <p:cNvSpPr txBox="1"/>
          <p:nvPr/>
        </p:nvSpPr>
        <p:spPr>
          <a:xfrm>
            <a:off x="2145256" y="2144151"/>
            <a:ext cx="1343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      V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010_ V</a:t>
            </a:r>
          </a:p>
          <a:p>
            <a:pPr algn="ctr"/>
            <a:r>
              <a:rPr lang="en-US" altLang="ko-KR" dirty="0"/>
              <a:t>01_0 V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01_1 V</a:t>
            </a:r>
          </a:p>
          <a:p>
            <a:pPr algn="ctr"/>
            <a:r>
              <a:rPr lang="en-US" altLang="ko-KR" dirty="0"/>
              <a:t>_101 V</a:t>
            </a:r>
          </a:p>
          <a:p>
            <a:pPr algn="ctr"/>
            <a:r>
              <a:rPr lang="en-US" altLang="ko-KR" dirty="0"/>
              <a:t>011_ V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1_01 *</a:t>
            </a:r>
          </a:p>
          <a:p>
            <a:pPr algn="ctr"/>
            <a:r>
              <a:rPr lang="en-US" altLang="ko-KR" dirty="0"/>
              <a:t>_111 V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11_1 V</a:t>
            </a:r>
          </a:p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0C988-BE8B-4171-B0A4-219867B2EB49}"/>
              </a:ext>
            </a:extLst>
          </p:cNvPr>
          <p:cNvSpPr txBox="1"/>
          <p:nvPr/>
        </p:nvSpPr>
        <p:spPr>
          <a:xfrm>
            <a:off x="6096000" y="1513613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0100   0101   0110   1001   1010</a:t>
            </a:r>
          </a:p>
          <a:p>
            <a:r>
              <a:rPr lang="en-US" altLang="ko-KR" dirty="0"/>
              <a:t>1010				     X</a:t>
            </a:r>
          </a:p>
          <a:p>
            <a:r>
              <a:rPr lang="en-US" altLang="ko-KR" dirty="0"/>
              <a:t>0_00        X</a:t>
            </a:r>
          </a:p>
          <a:p>
            <a:r>
              <a:rPr lang="en-US" altLang="ko-KR" dirty="0"/>
              <a:t>1_01			       X</a:t>
            </a:r>
          </a:p>
          <a:p>
            <a:r>
              <a:rPr lang="en-US" altLang="ko-KR" dirty="0"/>
              <a:t>01__	   X	 X       X</a:t>
            </a:r>
          </a:p>
          <a:p>
            <a:r>
              <a:rPr lang="en-US" altLang="ko-KR" dirty="0"/>
              <a:t>_1_1  		 X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E0E8DC-B01B-4FFE-85EB-6798ACE65387}"/>
              </a:ext>
            </a:extLst>
          </p:cNvPr>
          <p:cNvSpPr/>
          <p:nvPr/>
        </p:nvSpPr>
        <p:spPr>
          <a:xfrm>
            <a:off x="8805865" y="1424849"/>
            <a:ext cx="173830" cy="192405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5E970-8937-40A5-B1C4-8C9A486B5366}"/>
              </a:ext>
            </a:extLst>
          </p:cNvPr>
          <p:cNvSpPr/>
          <p:nvPr/>
        </p:nvSpPr>
        <p:spPr>
          <a:xfrm>
            <a:off x="9510715" y="1424849"/>
            <a:ext cx="176211" cy="192405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0520D8-220F-4BBD-87DD-B809A9D33213}"/>
              </a:ext>
            </a:extLst>
          </p:cNvPr>
          <p:cNvSpPr/>
          <p:nvPr/>
        </p:nvSpPr>
        <p:spPr>
          <a:xfrm>
            <a:off x="10236997" y="1424849"/>
            <a:ext cx="173830" cy="192405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D714CEB-5469-4403-A999-FC00D9FA2649}"/>
              </a:ext>
            </a:extLst>
          </p:cNvPr>
          <p:cNvCxnSpPr/>
          <p:nvPr/>
        </p:nvCxnSpPr>
        <p:spPr>
          <a:xfrm>
            <a:off x="6196012" y="1811475"/>
            <a:ext cx="4676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482108-7C83-474E-BA38-5C1E90E71588}"/>
              </a:ext>
            </a:extLst>
          </p:cNvPr>
          <p:cNvCxnSpPr>
            <a:cxnSpLocks/>
          </p:cNvCxnSpPr>
          <p:nvPr/>
        </p:nvCxnSpPr>
        <p:spPr>
          <a:xfrm>
            <a:off x="6881812" y="1592400"/>
            <a:ext cx="0" cy="1659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69C0D9-66E3-4A5C-9DA3-3E228DED16DE}"/>
              </a:ext>
            </a:extLst>
          </p:cNvPr>
          <p:cNvSpPr/>
          <p:nvPr/>
        </p:nvSpPr>
        <p:spPr>
          <a:xfrm>
            <a:off x="6196013" y="2972662"/>
            <a:ext cx="4719637" cy="18963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2AAC82-651A-4BF4-9B31-0A3EAA11E393}"/>
              </a:ext>
            </a:extLst>
          </p:cNvPr>
          <p:cNvSpPr/>
          <p:nvPr/>
        </p:nvSpPr>
        <p:spPr>
          <a:xfrm>
            <a:off x="6196012" y="2721112"/>
            <a:ext cx="4719639" cy="180114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F16C2A-B702-4FEF-B61B-833D8C2BBD1C}"/>
              </a:ext>
            </a:extLst>
          </p:cNvPr>
          <p:cNvSpPr/>
          <p:nvPr/>
        </p:nvSpPr>
        <p:spPr>
          <a:xfrm>
            <a:off x="6196012" y="1900240"/>
            <a:ext cx="4719638" cy="17145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994C6C-A4C5-43E1-B613-0A7C43BACAB4}"/>
              </a:ext>
            </a:extLst>
          </p:cNvPr>
          <p:cNvSpPr txBox="1"/>
          <p:nvPr/>
        </p:nvSpPr>
        <p:spPr>
          <a:xfrm>
            <a:off x="3387536" y="510596"/>
            <a:ext cx="47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Quine-</a:t>
            </a:r>
            <a:r>
              <a:rPr lang="en-US" altLang="ko-KR" sz="2800" u="sng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McClusukey</a:t>
            </a:r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A2A6328-988E-4E80-9141-2B31B95D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4358549"/>
            <a:ext cx="2552700" cy="19716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879482-A9B5-4001-AB21-774FB6490648}"/>
              </a:ext>
            </a:extLst>
          </p:cNvPr>
          <p:cNvSpPr txBox="1"/>
          <p:nvPr/>
        </p:nvSpPr>
        <p:spPr>
          <a:xfrm flipH="1">
            <a:off x="1323438" y="2144151"/>
            <a:ext cx="35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</a:p>
          <a:p>
            <a:endParaRPr lang="en-US" altLang="ko-KR" dirty="0"/>
          </a:p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BBA105-B8B7-4C45-A30F-B8131B5F8133}"/>
              </a:ext>
            </a:extLst>
          </p:cNvPr>
          <p:cNvSpPr txBox="1"/>
          <p:nvPr/>
        </p:nvSpPr>
        <p:spPr>
          <a:xfrm>
            <a:off x="1323438" y="3282131"/>
            <a:ext cx="290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</a:p>
          <a:p>
            <a:r>
              <a:rPr lang="en-US" altLang="ko-KR" dirty="0"/>
              <a:t>V</a:t>
            </a:r>
          </a:p>
          <a:p>
            <a:r>
              <a:rPr lang="en-US" altLang="ko-KR" dirty="0"/>
              <a:t>V</a:t>
            </a:r>
          </a:p>
          <a:p>
            <a:r>
              <a:rPr lang="en-US" altLang="ko-KR" dirty="0"/>
              <a:t>*</a:t>
            </a:r>
          </a:p>
          <a:p>
            <a:endParaRPr lang="en-US" altLang="ko-KR" dirty="0"/>
          </a:p>
          <a:p>
            <a:r>
              <a:rPr lang="en-US" altLang="ko-KR" dirty="0"/>
              <a:t>V</a:t>
            </a:r>
          </a:p>
          <a:p>
            <a:r>
              <a:rPr lang="en-US" altLang="ko-KR" dirty="0"/>
              <a:t>V</a:t>
            </a:r>
          </a:p>
          <a:p>
            <a:endParaRPr lang="en-US" altLang="ko-KR" dirty="0"/>
          </a:p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E1B7C0-60BA-47E0-9FD5-59D85F8459F2}"/>
              </a:ext>
            </a:extLst>
          </p:cNvPr>
          <p:cNvSpPr txBox="1"/>
          <p:nvPr/>
        </p:nvSpPr>
        <p:spPr>
          <a:xfrm>
            <a:off x="2151461" y="1621786"/>
            <a:ext cx="115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Column2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0_00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51"/>
    </mc:Choice>
    <mc:Fallback xmlns="">
      <p:transition spd="slow" advTm="54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 animBg="1"/>
      <p:bldP spid="17" grpId="0" animBg="1"/>
      <p:bldP spid="18" grpId="0" animBg="1"/>
      <p:bldP spid="25" grpId="0" animBg="1"/>
      <p:bldP spid="26" grpId="0" animBg="1"/>
      <p:bldP spid="27" grpId="0" animBg="1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740B-C653-42C7-9D9D-D980D7F1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해결해야하는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22006-8BFC-4126-96DC-70C3E030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837"/>
            <a:ext cx="10515600" cy="36445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300" dirty="0"/>
              <a:t>Column</a:t>
            </a:r>
            <a:r>
              <a:rPr lang="ko-KR" altLang="en-US" sz="2300" dirty="0"/>
              <a:t>을 넘어가는 부분을 어떻게 계산하고 저장할 것인가</a:t>
            </a:r>
            <a:r>
              <a:rPr lang="en-US" altLang="ko-KR" sz="2300" dirty="0"/>
              <a:t>?</a:t>
            </a:r>
          </a:p>
          <a:p>
            <a:pPr marL="514350" indent="-514350">
              <a:buAutoNum type="arabicPeriod"/>
            </a:pPr>
            <a:endParaRPr lang="en-US" altLang="ko-KR" sz="2300" dirty="0"/>
          </a:p>
          <a:p>
            <a:pPr marL="514350" indent="-514350">
              <a:buAutoNum type="arabicPeriod"/>
            </a:pPr>
            <a:r>
              <a:rPr lang="ko-KR" altLang="en-US" sz="2300" dirty="0"/>
              <a:t>최종 </a:t>
            </a:r>
            <a:r>
              <a:rPr lang="en-US" altLang="ko-KR" sz="2300" dirty="0"/>
              <a:t>Column</a:t>
            </a:r>
            <a:r>
              <a:rPr lang="ko-KR" altLang="en-US" sz="2300" dirty="0"/>
              <a:t>까지 연산이 끝났을 때 </a:t>
            </a:r>
            <a:r>
              <a:rPr lang="en-US" altLang="ko-KR" sz="2300" dirty="0"/>
              <a:t>essential pl</a:t>
            </a:r>
            <a:r>
              <a:rPr lang="ko-KR" altLang="en-US" sz="2300" dirty="0"/>
              <a:t>을 어떻게 선정할 것인가</a:t>
            </a:r>
            <a:r>
              <a:rPr lang="en-US" altLang="ko-KR" sz="2300" dirty="0"/>
              <a:t>?</a:t>
            </a:r>
          </a:p>
          <a:p>
            <a:pPr marL="514350" indent="-514350">
              <a:buAutoNum type="arabicPeriod"/>
            </a:pPr>
            <a:endParaRPr lang="en-US" altLang="ko-KR" sz="2300" dirty="0"/>
          </a:p>
          <a:p>
            <a:pPr marL="514350" indent="-514350">
              <a:buAutoNum type="arabicPeriod"/>
            </a:pPr>
            <a:r>
              <a:rPr lang="en-US" altLang="ko-KR" sz="2300" dirty="0"/>
              <a:t>Essential pls</a:t>
            </a:r>
            <a:r>
              <a:rPr lang="ko-KR" altLang="en-US" sz="2300" dirty="0"/>
              <a:t>로 </a:t>
            </a:r>
            <a:r>
              <a:rPr lang="en-US" altLang="ko-KR" sz="2300" dirty="0"/>
              <a:t>true </a:t>
            </a:r>
            <a:r>
              <a:rPr lang="en-US" altLang="ko-KR" sz="2300" dirty="0" err="1"/>
              <a:t>minterm</a:t>
            </a:r>
            <a:r>
              <a:rPr lang="ko-KR" altLang="en-US" sz="2300" dirty="0"/>
              <a:t>들이 커버되지 않는다면 어떻게 할 것인가</a:t>
            </a:r>
            <a:r>
              <a:rPr lang="en-US" altLang="ko-KR" sz="2300" dirty="0"/>
              <a:t>?</a:t>
            </a:r>
          </a:p>
          <a:p>
            <a:pPr marL="514350" indent="-514350">
              <a:buAutoNum type="arabicPeriod"/>
            </a:pPr>
            <a:endParaRPr lang="en-US" altLang="ko-KR" sz="2300" dirty="0"/>
          </a:p>
          <a:p>
            <a:pPr marL="514350" indent="-514350">
              <a:buAutoNum type="arabicPeriod"/>
            </a:pPr>
            <a:r>
              <a:rPr lang="ko-KR" altLang="en-US" sz="2300" dirty="0"/>
              <a:t>마지막 </a:t>
            </a:r>
            <a:r>
              <a:rPr lang="en-US" altLang="ko-KR" sz="2300" dirty="0"/>
              <a:t>Cost</a:t>
            </a:r>
            <a:r>
              <a:rPr lang="ko-KR" altLang="en-US" sz="2300" dirty="0"/>
              <a:t>를 어떻게 계산할 것인가</a:t>
            </a:r>
            <a:r>
              <a:rPr lang="en-US" altLang="ko-KR" sz="2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435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A372C-6B54-41B3-95CC-184176D4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endParaRPr lang="ko-KR" altLang="en-US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B78150-4F10-41B4-B7ED-5006CB89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5574"/>
            <a:ext cx="3764606" cy="347502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DE55C9-B765-4959-ACFB-AD6299C2C57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099226" y="2071832"/>
            <a:ext cx="4464995" cy="487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57F71-2005-44BC-AD06-096B430082A5}"/>
              </a:ext>
            </a:extLst>
          </p:cNvPr>
          <p:cNvSpPr txBox="1"/>
          <p:nvPr/>
        </p:nvSpPr>
        <p:spPr>
          <a:xfrm>
            <a:off x="5564221" y="1887166"/>
            <a:ext cx="331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getline</a:t>
            </a:r>
            <a:r>
              <a:rPr lang="en-US" altLang="ko-KR" dirty="0"/>
              <a:t> </a:t>
            </a:r>
            <a:r>
              <a:rPr lang="ko-KR" altLang="en-US" dirty="0"/>
              <a:t>을 통해 한 줄 씩 받기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FB4BF6-1CB6-46F9-A0A9-037789481784}"/>
              </a:ext>
            </a:extLst>
          </p:cNvPr>
          <p:cNvSpPr/>
          <p:nvPr/>
        </p:nvSpPr>
        <p:spPr>
          <a:xfrm>
            <a:off x="7276289" y="3429000"/>
            <a:ext cx="1731524" cy="1006813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5AD34-544C-4514-B243-78131D47778F}"/>
              </a:ext>
            </a:extLst>
          </p:cNvPr>
          <p:cNvSpPr txBox="1"/>
          <p:nvPr/>
        </p:nvSpPr>
        <p:spPr>
          <a:xfrm>
            <a:off x="7599686" y="3032774"/>
            <a:ext cx="10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Minterm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CB7508-1453-4B33-BF29-C18B436341FD}"/>
              </a:ext>
            </a:extLst>
          </p:cNvPr>
          <p:cNvCxnSpPr>
            <a:stCxn id="8" idx="2"/>
          </p:cNvCxnSpPr>
          <p:nvPr/>
        </p:nvCxnSpPr>
        <p:spPr>
          <a:xfrm>
            <a:off x="7222787" y="2256498"/>
            <a:ext cx="603401" cy="77627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B79AAA6-182C-4612-9ABF-A407225C72D3}"/>
              </a:ext>
            </a:extLst>
          </p:cNvPr>
          <p:cNvSpPr/>
          <p:nvPr/>
        </p:nvSpPr>
        <p:spPr>
          <a:xfrm>
            <a:off x="4784101" y="5020595"/>
            <a:ext cx="1731524" cy="1006813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0000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60D22F-B138-48B5-8C0E-A962AD00ED18}"/>
              </a:ext>
            </a:extLst>
          </p:cNvPr>
          <p:cNvSpPr/>
          <p:nvPr/>
        </p:nvSpPr>
        <p:spPr>
          <a:xfrm>
            <a:off x="6952892" y="5020594"/>
            <a:ext cx="1731524" cy="1006813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0100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03C466-C7D8-4268-A3C9-CD7DEE03FF99}"/>
              </a:ext>
            </a:extLst>
          </p:cNvPr>
          <p:cNvSpPr/>
          <p:nvPr/>
        </p:nvSpPr>
        <p:spPr>
          <a:xfrm>
            <a:off x="9121683" y="5020593"/>
            <a:ext cx="1731524" cy="1006813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0101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DD1171-226B-4D24-A8F4-7DD19EA6E553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6515625" y="5524001"/>
            <a:ext cx="437267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5E0B6F-CED5-4A59-B747-44033EFF2CC4}"/>
              </a:ext>
            </a:extLst>
          </p:cNvPr>
          <p:cNvCxnSpPr/>
          <p:nvPr/>
        </p:nvCxnSpPr>
        <p:spPr>
          <a:xfrm flipV="1">
            <a:off x="8693665" y="5523999"/>
            <a:ext cx="437267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A71904-5F67-4F81-93F6-1FF2B91CC1F6}"/>
              </a:ext>
            </a:extLst>
          </p:cNvPr>
          <p:cNvCxnSpPr>
            <a:stCxn id="10" idx="6"/>
          </p:cNvCxnSpPr>
          <p:nvPr/>
        </p:nvCxnSpPr>
        <p:spPr>
          <a:xfrm flipV="1">
            <a:off x="9007813" y="3756212"/>
            <a:ext cx="611316" cy="17619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4BAFC7-E0B5-4527-BAB5-D4D7E45CD986}"/>
              </a:ext>
            </a:extLst>
          </p:cNvPr>
          <p:cNvSpPr txBox="1"/>
          <p:nvPr/>
        </p:nvSpPr>
        <p:spPr>
          <a:xfrm>
            <a:off x="9619129" y="3571546"/>
            <a:ext cx="10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bitnum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199A7-E350-4CFA-B803-F605C69F4F08}"/>
              </a:ext>
            </a:extLst>
          </p:cNvPr>
          <p:cNvSpPr txBox="1"/>
          <p:nvPr/>
        </p:nvSpPr>
        <p:spPr>
          <a:xfrm>
            <a:off x="5014561" y="6123543"/>
            <a:ext cx="127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dorm = 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F1C7-F45D-4B6F-A48B-F007511B0CC0}"/>
              </a:ext>
            </a:extLst>
          </p:cNvPr>
          <p:cNvSpPr txBox="1"/>
          <p:nvPr/>
        </p:nvSpPr>
        <p:spPr>
          <a:xfrm>
            <a:off x="7183352" y="6123543"/>
            <a:ext cx="127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dorm = 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3FB7CC-6A3A-4327-A0B4-2E816192C143}"/>
              </a:ext>
            </a:extLst>
          </p:cNvPr>
          <p:cNvSpPr txBox="1"/>
          <p:nvPr/>
        </p:nvSpPr>
        <p:spPr>
          <a:xfrm>
            <a:off x="9352143" y="6123543"/>
            <a:ext cx="127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dorm = 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120B19-785D-47F4-96A5-FC09B92C5D19}"/>
              </a:ext>
            </a:extLst>
          </p:cNvPr>
          <p:cNvSpPr/>
          <p:nvPr/>
        </p:nvSpPr>
        <p:spPr>
          <a:xfrm>
            <a:off x="11143414" y="5450469"/>
            <a:ext cx="147060" cy="147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5492C12-6EC0-46AC-9F1F-CC776EEC7DFE}"/>
              </a:ext>
            </a:extLst>
          </p:cNvPr>
          <p:cNvSpPr/>
          <p:nvPr/>
        </p:nvSpPr>
        <p:spPr>
          <a:xfrm>
            <a:off x="11373158" y="5450469"/>
            <a:ext cx="147060" cy="147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9E66C57-B838-4EEB-B3B4-9A1A929A26A6}"/>
              </a:ext>
            </a:extLst>
          </p:cNvPr>
          <p:cNvSpPr/>
          <p:nvPr/>
        </p:nvSpPr>
        <p:spPr>
          <a:xfrm>
            <a:off x="11602902" y="5450469"/>
            <a:ext cx="147060" cy="147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4" grpId="0" animBg="1"/>
      <p:bldP spid="15" grpId="0" animBg="1"/>
      <p:bldP spid="16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D9C54-F909-491C-8748-684D5411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Column</a:t>
            </a:r>
            <a:r>
              <a:rPr lang="ko-KR" altLang="en-US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넘어가는 부분을 어떻게 계산하고 저장할 것인가</a:t>
            </a:r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8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23D26F-6FA8-4EB4-B7F4-955838D29EE9}"/>
              </a:ext>
            </a:extLst>
          </p:cNvPr>
          <p:cNvSpPr/>
          <p:nvPr/>
        </p:nvSpPr>
        <p:spPr>
          <a:xfrm>
            <a:off x="1783588" y="3482569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0000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A99862-2929-4198-9898-E595182C8A87}"/>
              </a:ext>
            </a:extLst>
          </p:cNvPr>
          <p:cNvSpPr/>
          <p:nvPr/>
        </p:nvSpPr>
        <p:spPr>
          <a:xfrm>
            <a:off x="3944537" y="3482569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015E4E-BD20-4812-9F24-EADC1D32CE8E}"/>
              </a:ext>
            </a:extLst>
          </p:cNvPr>
          <p:cNvSpPr/>
          <p:nvPr/>
        </p:nvSpPr>
        <p:spPr>
          <a:xfrm>
            <a:off x="8933373" y="3469122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000-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64F2094-E28D-48F4-A7ED-6F7EF505DC6A}"/>
              </a:ext>
            </a:extLst>
          </p:cNvPr>
          <p:cNvSpPr/>
          <p:nvPr/>
        </p:nvSpPr>
        <p:spPr>
          <a:xfrm>
            <a:off x="3259480" y="3805894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9A0A9BF-AE1C-481B-88BD-5FF9B3CA30DD}"/>
              </a:ext>
            </a:extLst>
          </p:cNvPr>
          <p:cNvSpPr/>
          <p:nvPr/>
        </p:nvSpPr>
        <p:spPr>
          <a:xfrm>
            <a:off x="5417774" y="3805894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C3D30E-15B3-44BE-8CC4-9E51F5A13712}"/>
              </a:ext>
            </a:extLst>
          </p:cNvPr>
          <p:cNvSpPr/>
          <p:nvPr/>
        </p:nvSpPr>
        <p:spPr>
          <a:xfrm>
            <a:off x="6157095" y="3895467"/>
            <a:ext cx="141835" cy="134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DBEBBC-4477-4D82-8663-C1C5FE900E30}"/>
              </a:ext>
            </a:extLst>
          </p:cNvPr>
          <p:cNvSpPr/>
          <p:nvPr/>
        </p:nvSpPr>
        <p:spPr>
          <a:xfrm>
            <a:off x="6354320" y="3895467"/>
            <a:ext cx="141835" cy="134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BCCB09-81F8-4A6C-BD43-C43E0B4CD010}"/>
              </a:ext>
            </a:extLst>
          </p:cNvPr>
          <p:cNvSpPr/>
          <p:nvPr/>
        </p:nvSpPr>
        <p:spPr>
          <a:xfrm>
            <a:off x="6542578" y="3895466"/>
            <a:ext cx="141835" cy="134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A5201A-5283-4838-AC14-D51CD8623D40}"/>
              </a:ext>
            </a:extLst>
          </p:cNvPr>
          <p:cNvSpPr/>
          <p:nvPr/>
        </p:nvSpPr>
        <p:spPr>
          <a:xfrm>
            <a:off x="6766129" y="3482569"/>
            <a:ext cx="1465252" cy="9716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1111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89FB2C1-36A6-436C-BA0B-3A498D69E0BE}"/>
              </a:ext>
            </a:extLst>
          </p:cNvPr>
          <p:cNvSpPr/>
          <p:nvPr/>
        </p:nvSpPr>
        <p:spPr>
          <a:xfrm>
            <a:off x="8248359" y="3805894"/>
            <a:ext cx="657605" cy="32501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68C7C72-3789-467C-8ED9-62F41246899D}"/>
              </a:ext>
            </a:extLst>
          </p:cNvPr>
          <p:cNvSpPr/>
          <p:nvPr/>
        </p:nvSpPr>
        <p:spPr>
          <a:xfrm>
            <a:off x="7382707" y="2886113"/>
            <a:ext cx="232096" cy="50213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AB5D5-80F4-42A5-9211-FD595EA160E8}"/>
              </a:ext>
            </a:extLst>
          </p:cNvPr>
          <p:cNvSpPr txBox="1"/>
          <p:nvPr/>
        </p:nvSpPr>
        <p:spPr>
          <a:xfrm>
            <a:off x="7075579" y="2540797"/>
            <a:ext cx="13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Cutline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B0079-2D3F-4D75-9BA3-9E288452858A}"/>
              </a:ext>
            </a:extLst>
          </p:cNvPr>
          <p:cNvSpPr txBox="1"/>
          <p:nvPr/>
        </p:nvSpPr>
        <p:spPr>
          <a:xfrm>
            <a:off x="9090255" y="3048189"/>
            <a:ext cx="115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column2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1752C50-AF46-4B6D-9180-BCE9AFD32448}"/>
              </a:ext>
            </a:extLst>
          </p:cNvPr>
          <p:cNvSpPr/>
          <p:nvPr/>
        </p:nvSpPr>
        <p:spPr>
          <a:xfrm>
            <a:off x="2400166" y="2934425"/>
            <a:ext cx="232096" cy="50213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28166-43DF-43A8-B0A2-483F41371D97}"/>
              </a:ext>
            </a:extLst>
          </p:cNvPr>
          <p:cNvSpPr txBox="1"/>
          <p:nvPr/>
        </p:nvSpPr>
        <p:spPr>
          <a:xfrm>
            <a:off x="1700542" y="2612041"/>
            <a:ext cx="16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standard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09B815D-851D-4772-B101-E1A45D3583A2}"/>
              </a:ext>
            </a:extLst>
          </p:cNvPr>
          <p:cNvSpPr/>
          <p:nvPr/>
        </p:nvSpPr>
        <p:spPr>
          <a:xfrm>
            <a:off x="4561115" y="2934425"/>
            <a:ext cx="232096" cy="50213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01F02-A8B5-4BB3-B0A5-FE7C7A5B1F4A}"/>
              </a:ext>
            </a:extLst>
          </p:cNvPr>
          <p:cNvSpPr txBox="1"/>
          <p:nvPr/>
        </p:nvSpPr>
        <p:spPr>
          <a:xfrm>
            <a:off x="4425177" y="2569353"/>
            <a:ext cx="8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9F96617-7866-4B1A-B3F6-B1BF9928837E}"/>
              </a:ext>
            </a:extLst>
          </p:cNvPr>
          <p:cNvSpPr/>
          <p:nvPr/>
        </p:nvSpPr>
        <p:spPr>
          <a:xfrm>
            <a:off x="9507791" y="2635045"/>
            <a:ext cx="232096" cy="50213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9982-927C-457E-8BBC-F7BB7530EBB0}"/>
              </a:ext>
            </a:extLst>
          </p:cNvPr>
          <p:cNvSpPr txBox="1"/>
          <p:nvPr/>
        </p:nvSpPr>
        <p:spPr>
          <a:xfrm>
            <a:off x="8942790" y="2274990"/>
            <a:ext cx="13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39357A-C859-4786-AB6B-631990FF6D04}"/>
              </a:ext>
            </a:extLst>
          </p:cNvPr>
          <p:cNvSpPr txBox="1"/>
          <p:nvPr/>
        </p:nvSpPr>
        <p:spPr>
          <a:xfrm>
            <a:off x="1889328" y="4586101"/>
            <a:ext cx="12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 = 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68E74-5F1B-471A-8F57-CAA5B2F29011}"/>
              </a:ext>
            </a:extLst>
          </p:cNvPr>
          <p:cNvSpPr txBox="1"/>
          <p:nvPr/>
        </p:nvSpPr>
        <p:spPr>
          <a:xfrm>
            <a:off x="4050277" y="4586101"/>
            <a:ext cx="12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 = 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4A735F-6D9B-4CB3-89AF-F216C1047AA5}"/>
              </a:ext>
            </a:extLst>
          </p:cNvPr>
          <p:cNvSpPr/>
          <p:nvPr/>
        </p:nvSpPr>
        <p:spPr>
          <a:xfrm>
            <a:off x="10567004" y="3895467"/>
            <a:ext cx="141835" cy="134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6392D8E-E331-4E73-9366-45DFE8B0E842}"/>
              </a:ext>
            </a:extLst>
          </p:cNvPr>
          <p:cNvSpPr/>
          <p:nvPr/>
        </p:nvSpPr>
        <p:spPr>
          <a:xfrm>
            <a:off x="10764229" y="3895467"/>
            <a:ext cx="141835" cy="134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DEA69C-DA20-4877-8E30-149E5DEC8DC8}"/>
              </a:ext>
            </a:extLst>
          </p:cNvPr>
          <p:cNvSpPr/>
          <p:nvPr/>
        </p:nvSpPr>
        <p:spPr>
          <a:xfrm>
            <a:off x="10952487" y="3895466"/>
            <a:ext cx="141835" cy="134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4375 -0.006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3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14271 -0.003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17721 2.59259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-34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18854 -0.0062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34202E57-0C12-4BF6-85F8-26C3F4F9B070}"/>
              </a:ext>
            </a:extLst>
          </p:cNvPr>
          <p:cNvSpPr/>
          <p:nvPr/>
        </p:nvSpPr>
        <p:spPr>
          <a:xfrm>
            <a:off x="4589928" y="1857527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0100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09D49B-7E61-47BD-8373-21BD55309EA6}"/>
              </a:ext>
            </a:extLst>
          </p:cNvPr>
          <p:cNvSpPr/>
          <p:nvPr/>
        </p:nvSpPr>
        <p:spPr>
          <a:xfrm>
            <a:off x="6096000" y="1857525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0110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5319D4-0F86-421C-ACF6-1723E3086AD6}"/>
              </a:ext>
            </a:extLst>
          </p:cNvPr>
          <p:cNvSpPr/>
          <p:nvPr/>
        </p:nvSpPr>
        <p:spPr>
          <a:xfrm>
            <a:off x="5608644" y="2084087"/>
            <a:ext cx="457200" cy="2355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83E5AD7-4C09-4E4D-A01F-204A505EAB3F}"/>
              </a:ext>
            </a:extLst>
          </p:cNvPr>
          <p:cNvSpPr/>
          <p:nvPr/>
        </p:nvSpPr>
        <p:spPr>
          <a:xfrm>
            <a:off x="7114716" y="2084087"/>
            <a:ext cx="457200" cy="2355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A58E7E-EFC6-438C-B35C-0820A437F64F}"/>
              </a:ext>
            </a:extLst>
          </p:cNvPr>
          <p:cNvSpPr/>
          <p:nvPr/>
        </p:nvSpPr>
        <p:spPr>
          <a:xfrm>
            <a:off x="9203824" y="2148731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70C42F-09A7-46AD-A571-7CF1DAB940ED}"/>
              </a:ext>
            </a:extLst>
          </p:cNvPr>
          <p:cNvSpPr/>
          <p:nvPr/>
        </p:nvSpPr>
        <p:spPr>
          <a:xfrm>
            <a:off x="9401049" y="2148731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854BD5-7524-47FE-9C98-074FA8C59641}"/>
              </a:ext>
            </a:extLst>
          </p:cNvPr>
          <p:cNvSpPr/>
          <p:nvPr/>
        </p:nvSpPr>
        <p:spPr>
          <a:xfrm>
            <a:off x="9589307" y="2148730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4F41A6-F338-4794-9812-184FF362F23D}"/>
              </a:ext>
            </a:extLst>
          </p:cNvPr>
          <p:cNvSpPr/>
          <p:nvPr/>
        </p:nvSpPr>
        <p:spPr>
          <a:xfrm>
            <a:off x="9822390" y="1840261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1111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9935716-FEFD-4AA5-A04D-76FDC3228EFA}"/>
              </a:ext>
            </a:extLst>
          </p:cNvPr>
          <p:cNvSpPr/>
          <p:nvPr/>
        </p:nvSpPr>
        <p:spPr>
          <a:xfrm>
            <a:off x="841536" y="2768685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01--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66FE21-F6DE-4EF4-A0FE-1339764485B3}"/>
              </a:ext>
            </a:extLst>
          </p:cNvPr>
          <p:cNvSpPr/>
          <p:nvPr/>
        </p:nvSpPr>
        <p:spPr>
          <a:xfrm>
            <a:off x="841536" y="3753563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0-00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DFBD79-5329-46E2-8FDB-D8B89C10BA56}"/>
              </a:ext>
            </a:extLst>
          </p:cNvPr>
          <p:cNvSpPr/>
          <p:nvPr/>
        </p:nvSpPr>
        <p:spPr>
          <a:xfrm>
            <a:off x="841536" y="4738441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-1-1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86DF4-AD2A-49D1-BD78-9939612A1E63}"/>
              </a:ext>
            </a:extLst>
          </p:cNvPr>
          <p:cNvSpPr txBox="1"/>
          <p:nvPr/>
        </p:nvSpPr>
        <p:spPr>
          <a:xfrm>
            <a:off x="1112566" y="2192330"/>
            <a:ext cx="4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F1948-2DEE-446B-8666-241E3CE1B519}"/>
              </a:ext>
            </a:extLst>
          </p:cNvPr>
          <p:cNvSpPr txBox="1"/>
          <p:nvPr/>
        </p:nvSpPr>
        <p:spPr>
          <a:xfrm>
            <a:off x="4747469" y="1381691"/>
            <a:ext cx="17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 </a:t>
            </a:r>
            <a:r>
              <a:rPr lang="en-US" altLang="ko-KR" dirty="0" err="1"/>
              <a:t>minterms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C1B5363-0C51-4F37-9BD7-1B29F8A6241D}"/>
              </a:ext>
            </a:extLst>
          </p:cNvPr>
          <p:cNvCxnSpPr>
            <a:cxnSpLocks/>
            <a:stCxn id="6" idx="3"/>
            <a:endCxn id="40" idx="6"/>
          </p:cNvCxnSpPr>
          <p:nvPr/>
        </p:nvCxnSpPr>
        <p:spPr>
          <a:xfrm flipH="1">
            <a:off x="2912167" y="2458544"/>
            <a:ext cx="3333021" cy="3101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EE5C681-EF0F-4EDA-92F2-8EF0DE6E6C30}"/>
              </a:ext>
            </a:extLst>
          </p:cNvPr>
          <p:cNvSpPr/>
          <p:nvPr/>
        </p:nvSpPr>
        <p:spPr>
          <a:xfrm>
            <a:off x="7602074" y="1857525"/>
            <a:ext cx="1018716" cy="7041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D173B80-077D-47F8-91B0-9921BF15E961}"/>
              </a:ext>
            </a:extLst>
          </p:cNvPr>
          <p:cNvSpPr/>
          <p:nvPr/>
        </p:nvSpPr>
        <p:spPr>
          <a:xfrm>
            <a:off x="8620790" y="2084087"/>
            <a:ext cx="457200" cy="2355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F21C33-077D-4507-9B98-41395EEBE804}"/>
              </a:ext>
            </a:extLst>
          </p:cNvPr>
          <p:cNvSpPr/>
          <p:nvPr/>
        </p:nvSpPr>
        <p:spPr>
          <a:xfrm>
            <a:off x="1298374" y="5625932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C54E38-CC0B-48C7-8675-63B61D3C20CE}"/>
              </a:ext>
            </a:extLst>
          </p:cNvPr>
          <p:cNvSpPr/>
          <p:nvPr/>
        </p:nvSpPr>
        <p:spPr>
          <a:xfrm>
            <a:off x="1298374" y="5906673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988265F-58EC-4E4D-A5BE-74BB0D1E1453}"/>
              </a:ext>
            </a:extLst>
          </p:cNvPr>
          <p:cNvSpPr/>
          <p:nvPr/>
        </p:nvSpPr>
        <p:spPr>
          <a:xfrm>
            <a:off x="1298373" y="6187414"/>
            <a:ext cx="98611" cy="97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46676B7-E56D-4D15-977A-24339E100DDF}"/>
              </a:ext>
            </a:extLst>
          </p:cNvPr>
          <p:cNvSpPr/>
          <p:nvPr/>
        </p:nvSpPr>
        <p:spPr>
          <a:xfrm>
            <a:off x="1211317" y="3472822"/>
            <a:ext cx="290848" cy="279623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94070AA-5D03-4BBD-828A-7A79D0E2A742}"/>
              </a:ext>
            </a:extLst>
          </p:cNvPr>
          <p:cNvSpPr/>
          <p:nvPr/>
        </p:nvSpPr>
        <p:spPr>
          <a:xfrm>
            <a:off x="1211317" y="4475265"/>
            <a:ext cx="290848" cy="279623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DEDED8-5893-465A-872B-CF9E22577706}"/>
              </a:ext>
            </a:extLst>
          </p:cNvPr>
          <p:cNvCxnSpPr>
            <a:cxnSpLocks/>
            <a:stCxn id="42" idx="6"/>
            <a:endCxn id="22" idx="3"/>
          </p:cNvCxnSpPr>
          <p:nvPr/>
        </p:nvCxnSpPr>
        <p:spPr>
          <a:xfrm flipV="1">
            <a:off x="2929780" y="2458544"/>
            <a:ext cx="4821482" cy="114718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369766B-D846-415D-8A2F-15206ED22820}"/>
              </a:ext>
            </a:extLst>
          </p:cNvPr>
          <p:cNvSpPr/>
          <p:nvPr/>
        </p:nvSpPr>
        <p:spPr>
          <a:xfrm>
            <a:off x="2181020" y="2584019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0110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0C70948-9E91-4EBA-9040-4A3A32B23560}"/>
              </a:ext>
            </a:extLst>
          </p:cNvPr>
          <p:cNvSpPr/>
          <p:nvPr/>
        </p:nvSpPr>
        <p:spPr>
          <a:xfrm>
            <a:off x="2198633" y="3002540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0100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8417482-966D-4538-A183-E885536EC53B}"/>
              </a:ext>
            </a:extLst>
          </p:cNvPr>
          <p:cNvSpPr/>
          <p:nvPr/>
        </p:nvSpPr>
        <p:spPr>
          <a:xfrm>
            <a:off x="2198633" y="3421061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892FEC-AD8C-46E7-84F3-EAF730591919}"/>
              </a:ext>
            </a:extLst>
          </p:cNvPr>
          <p:cNvCxnSpPr>
            <a:cxnSpLocks/>
            <a:stCxn id="40" idx="2"/>
            <a:endCxn id="13" idx="6"/>
          </p:cNvCxnSpPr>
          <p:nvPr/>
        </p:nvCxnSpPr>
        <p:spPr>
          <a:xfrm flipH="1">
            <a:off x="1860252" y="2768685"/>
            <a:ext cx="320768" cy="3520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AF70D85-65D3-4D0E-9CB6-BB6E3787DF40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860252" y="3120754"/>
            <a:ext cx="315208" cy="560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D370D80-5C3C-4D4E-9758-96643A9796E0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860252" y="3120754"/>
            <a:ext cx="326794" cy="4833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566AFF-96FB-4C71-8C63-330B895B5B96}"/>
              </a:ext>
            </a:extLst>
          </p:cNvPr>
          <p:cNvSpPr txBox="1"/>
          <p:nvPr/>
        </p:nvSpPr>
        <p:spPr>
          <a:xfrm rot="21329095">
            <a:off x="3307965" y="2323726"/>
            <a:ext cx="128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Just one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8CCEFEB-6E45-4BD7-8078-0F6757230696}"/>
              </a:ext>
            </a:extLst>
          </p:cNvPr>
          <p:cNvSpPr/>
          <p:nvPr/>
        </p:nvSpPr>
        <p:spPr>
          <a:xfrm>
            <a:off x="2181018" y="4971981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0101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041CEB-0412-46D4-A493-FC4333C7297F}"/>
              </a:ext>
            </a:extLst>
          </p:cNvPr>
          <p:cNvCxnSpPr>
            <a:cxnSpLocks/>
            <a:stCxn id="22" idx="4"/>
            <a:endCxn id="54" idx="6"/>
          </p:cNvCxnSpPr>
          <p:nvPr/>
        </p:nvCxnSpPr>
        <p:spPr>
          <a:xfrm flipH="1">
            <a:off x="2912165" y="2561662"/>
            <a:ext cx="5199267" cy="2594985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01796F9-0485-4528-999B-BBA59C0386E0}"/>
              </a:ext>
            </a:extLst>
          </p:cNvPr>
          <p:cNvCxnSpPr>
            <a:cxnSpLocks/>
            <a:stCxn id="54" idx="2"/>
            <a:endCxn id="15" idx="6"/>
          </p:cNvCxnSpPr>
          <p:nvPr/>
        </p:nvCxnSpPr>
        <p:spPr>
          <a:xfrm flipH="1" flipV="1">
            <a:off x="1860252" y="5090510"/>
            <a:ext cx="320766" cy="661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830F02B5-DEC6-4D3D-8E3C-F4E669D0BE1C}"/>
              </a:ext>
            </a:extLst>
          </p:cNvPr>
          <p:cNvSpPr/>
          <p:nvPr/>
        </p:nvSpPr>
        <p:spPr>
          <a:xfrm rot="5400000">
            <a:off x="6376758" y="1444259"/>
            <a:ext cx="457200" cy="369332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F91EBC40-FEAC-45BF-A25D-4AB5FA2542DC}"/>
              </a:ext>
            </a:extLst>
          </p:cNvPr>
          <p:cNvSpPr/>
          <p:nvPr/>
        </p:nvSpPr>
        <p:spPr>
          <a:xfrm rot="5400000">
            <a:off x="2449545" y="2355270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화살표: 갈매기형 수장 61">
            <a:extLst>
              <a:ext uri="{FF2B5EF4-FFF2-40B4-BE49-F238E27FC236}">
                <a16:creationId xmlns:a16="http://schemas.microsoft.com/office/drawing/2014/main" id="{46055C14-D6E6-4522-BF10-18F9467ACDB5}"/>
              </a:ext>
            </a:extLst>
          </p:cNvPr>
          <p:cNvSpPr/>
          <p:nvPr/>
        </p:nvSpPr>
        <p:spPr>
          <a:xfrm rot="5400000">
            <a:off x="2419649" y="2790845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0D7FCABF-CBD2-4C3F-9C70-9226305B1BBC}"/>
              </a:ext>
            </a:extLst>
          </p:cNvPr>
          <p:cNvSpPr/>
          <p:nvPr/>
        </p:nvSpPr>
        <p:spPr>
          <a:xfrm rot="5400000">
            <a:off x="2419649" y="3306549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B998B54F-EF6F-4C7F-8848-DA5B1B22D1A2}"/>
              </a:ext>
            </a:extLst>
          </p:cNvPr>
          <p:cNvSpPr/>
          <p:nvPr/>
        </p:nvSpPr>
        <p:spPr>
          <a:xfrm>
            <a:off x="2918298" y="2361389"/>
            <a:ext cx="6449438" cy="1040860"/>
          </a:xfrm>
          <a:custGeom>
            <a:avLst/>
            <a:gdLst>
              <a:gd name="connsiteX0" fmla="*/ 0 w 6449438"/>
              <a:gd name="connsiteY0" fmla="*/ 856034 h 1040860"/>
              <a:gd name="connsiteX1" fmla="*/ 700391 w 6449438"/>
              <a:gd name="connsiteY1" fmla="*/ 865762 h 1040860"/>
              <a:gd name="connsiteX2" fmla="*/ 856034 w 6449438"/>
              <a:gd name="connsiteY2" fmla="*/ 894945 h 1040860"/>
              <a:gd name="connsiteX3" fmla="*/ 1031132 w 6449438"/>
              <a:gd name="connsiteY3" fmla="*/ 914400 h 1040860"/>
              <a:gd name="connsiteX4" fmla="*/ 1371600 w 6449438"/>
              <a:gd name="connsiteY4" fmla="*/ 972766 h 1040860"/>
              <a:gd name="connsiteX5" fmla="*/ 1643974 w 6449438"/>
              <a:gd name="connsiteY5" fmla="*/ 992222 h 1040860"/>
              <a:gd name="connsiteX6" fmla="*/ 1731523 w 6449438"/>
              <a:gd name="connsiteY6" fmla="*/ 1011677 h 1040860"/>
              <a:gd name="connsiteX7" fmla="*/ 2140085 w 6449438"/>
              <a:gd name="connsiteY7" fmla="*/ 1040860 h 1040860"/>
              <a:gd name="connsiteX8" fmla="*/ 4270442 w 6449438"/>
              <a:gd name="connsiteY8" fmla="*/ 1021405 h 1040860"/>
              <a:gd name="connsiteX9" fmla="*/ 4484451 w 6449438"/>
              <a:gd name="connsiteY9" fmla="*/ 982494 h 1040860"/>
              <a:gd name="connsiteX10" fmla="*/ 4610911 w 6449438"/>
              <a:gd name="connsiteY10" fmla="*/ 943583 h 1040860"/>
              <a:gd name="connsiteX11" fmla="*/ 4961106 w 6449438"/>
              <a:gd name="connsiteY11" fmla="*/ 846307 h 1040860"/>
              <a:gd name="connsiteX12" fmla="*/ 5029200 w 6449438"/>
              <a:gd name="connsiteY12" fmla="*/ 817124 h 1040860"/>
              <a:gd name="connsiteX13" fmla="*/ 5097293 w 6449438"/>
              <a:gd name="connsiteY13" fmla="*/ 778213 h 1040860"/>
              <a:gd name="connsiteX14" fmla="*/ 5175115 w 6449438"/>
              <a:gd name="connsiteY14" fmla="*/ 758758 h 1040860"/>
              <a:gd name="connsiteX15" fmla="*/ 5330757 w 6449438"/>
              <a:gd name="connsiteY15" fmla="*/ 651754 h 1040860"/>
              <a:gd name="connsiteX16" fmla="*/ 5379396 w 6449438"/>
              <a:gd name="connsiteY16" fmla="*/ 632298 h 1040860"/>
              <a:gd name="connsiteX17" fmla="*/ 5583676 w 6449438"/>
              <a:gd name="connsiteY17" fmla="*/ 496111 h 1040860"/>
              <a:gd name="connsiteX18" fmla="*/ 5700408 w 6449438"/>
              <a:gd name="connsiteY18" fmla="*/ 437745 h 1040860"/>
              <a:gd name="connsiteX19" fmla="*/ 5749047 w 6449438"/>
              <a:gd name="connsiteY19" fmla="*/ 389107 h 1040860"/>
              <a:gd name="connsiteX20" fmla="*/ 5807413 w 6449438"/>
              <a:gd name="connsiteY20" fmla="*/ 359924 h 1040860"/>
              <a:gd name="connsiteX21" fmla="*/ 5856051 w 6449438"/>
              <a:gd name="connsiteY21" fmla="*/ 321013 h 1040860"/>
              <a:gd name="connsiteX22" fmla="*/ 5904689 w 6449438"/>
              <a:gd name="connsiteY22" fmla="*/ 291830 h 1040860"/>
              <a:gd name="connsiteX23" fmla="*/ 5963055 w 6449438"/>
              <a:gd name="connsiteY23" fmla="*/ 252920 h 1040860"/>
              <a:gd name="connsiteX24" fmla="*/ 6070059 w 6449438"/>
              <a:gd name="connsiteY24" fmla="*/ 204281 h 1040860"/>
              <a:gd name="connsiteX25" fmla="*/ 6118698 w 6449438"/>
              <a:gd name="connsiteY25" fmla="*/ 175098 h 1040860"/>
              <a:gd name="connsiteX26" fmla="*/ 6157608 w 6449438"/>
              <a:gd name="connsiteY26" fmla="*/ 155643 h 1040860"/>
              <a:gd name="connsiteX27" fmla="*/ 6206247 w 6449438"/>
              <a:gd name="connsiteY27" fmla="*/ 126460 h 1040860"/>
              <a:gd name="connsiteX28" fmla="*/ 6264613 w 6449438"/>
              <a:gd name="connsiteY28" fmla="*/ 107005 h 1040860"/>
              <a:gd name="connsiteX29" fmla="*/ 6352162 w 6449438"/>
              <a:gd name="connsiteY29" fmla="*/ 58366 h 1040860"/>
              <a:gd name="connsiteX30" fmla="*/ 6381345 w 6449438"/>
              <a:gd name="connsiteY30" fmla="*/ 29183 h 1040860"/>
              <a:gd name="connsiteX31" fmla="*/ 6449438 w 6449438"/>
              <a:gd name="connsiteY31" fmla="*/ 0 h 104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49438" h="1040860">
                <a:moveTo>
                  <a:pt x="0" y="856034"/>
                </a:moveTo>
                <a:cubicBezTo>
                  <a:pt x="233464" y="859277"/>
                  <a:pt x="467146" y="855160"/>
                  <a:pt x="700391" y="865762"/>
                </a:cubicBezTo>
                <a:cubicBezTo>
                  <a:pt x="753122" y="868159"/>
                  <a:pt x="803819" y="887209"/>
                  <a:pt x="856034" y="894945"/>
                </a:cubicBezTo>
                <a:cubicBezTo>
                  <a:pt x="1040222" y="922232"/>
                  <a:pt x="892788" y="889696"/>
                  <a:pt x="1031132" y="914400"/>
                </a:cubicBezTo>
                <a:cubicBezTo>
                  <a:pt x="1210343" y="946402"/>
                  <a:pt x="1213177" y="953755"/>
                  <a:pt x="1371600" y="972766"/>
                </a:cubicBezTo>
                <a:cubicBezTo>
                  <a:pt x="1456569" y="982962"/>
                  <a:pt x="1561609" y="987377"/>
                  <a:pt x="1643974" y="992222"/>
                </a:cubicBezTo>
                <a:cubicBezTo>
                  <a:pt x="1673157" y="998707"/>
                  <a:pt x="1701833" y="1008184"/>
                  <a:pt x="1731523" y="1011677"/>
                </a:cubicBezTo>
                <a:cubicBezTo>
                  <a:pt x="1838877" y="1024307"/>
                  <a:pt x="2023141" y="1033981"/>
                  <a:pt x="2140085" y="1040860"/>
                </a:cubicBezTo>
                <a:lnTo>
                  <a:pt x="4270442" y="1021405"/>
                </a:lnTo>
                <a:cubicBezTo>
                  <a:pt x="4349412" y="1020370"/>
                  <a:pt x="4407756" y="1003969"/>
                  <a:pt x="4484451" y="982494"/>
                </a:cubicBezTo>
                <a:cubicBezTo>
                  <a:pt x="4526921" y="970602"/>
                  <a:pt x="4568259" y="954807"/>
                  <a:pt x="4610911" y="943583"/>
                </a:cubicBezTo>
                <a:cubicBezTo>
                  <a:pt x="4860822" y="877817"/>
                  <a:pt x="4789498" y="913043"/>
                  <a:pt x="4961106" y="846307"/>
                </a:cubicBezTo>
                <a:cubicBezTo>
                  <a:pt x="4984122" y="837357"/>
                  <a:pt x="5007112" y="828168"/>
                  <a:pt x="5029200" y="817124"/>
                </a:cubicBezTo>
                <a:cubicBezTo>
                  <a:pt x="5052582" y="805433"/>
                  <a:pt x="5073021" y="787922"/>
                  <a:pt x="5097293" y="778213"/>
                </a:cubicBezTo>
                <a:cubicBezTo>
                  <a:pt x="5122120" y="768282"/>
                  <a:pt x="5149174" y="765243"/>
                  <a:pt x="5175115" y="758758"/>
                </a:cubicBezTo>
                <a:cubicBezTo>
                  <a:pt x="5231740" y="716289"/>
                  <a:pt x="5268522" y="685265"/>
                  <a:pt x="5330757" y="651754"/>
                </a:cubicBezTo>
                <a:cubicBezTo>
                  <a:pt x="5346132" y="643475"/>
                  <a:pt x="5364313" y="641097"/>
                  <a:pt x="5379396" y="632298"/>
                </a:cubicBezTo>
                <a:cubicBezTo>
                  <a:pt x="5471923" y="578324"/>
                  <a:pt x="5461716" y="548380"/>
                  <a:pt x="5583676" y="496111"/>
                </a:cubicBezTo>
                <a:cubicBezTo>
                  <a:pt x="5620051" y="480522"/>
                  <a:pt x="5668185" y="463523"/>
                  <a:pt x="5700408" y="437745"/>
                </a:cubicBezTo>
                <a:cubicBezTo>
                  <a:pt x="5718312" y="423422"/>
                  <a:pt x="5730504" y="402593"/>
                  <a:pt x="5749047" y="389107"/>
                </a:cubicBezTo>
                <a:cubicBezTo>
                  <a:pt x="5766638" y="376313"/>
                  <a:pt x="5789062" y="371602"/>
                  <a:pt x="5807413" y="359924"/>
                </a:cubicBezTo>
                <a:cubicBezTo>
                  <a:pt x="5824929" y="348777"/>
                  <a:pt x="5839042" y="332920"/>
                  <a:pt x="5856051" y="321013"/>
                </a:cubicBezTo>
                <a:cubicBezTo>
                  <a:pt x="5871540" y="310170"/>
                  <a:pt x="5888738" y="301981"/>
                  <a:pt x="5904689" y="291830"/>
                </a:cubicBezTo>
                <a:cubicBezTo>
                  <a:pt x="5924416" y="279277"/>
                  <a:pt x="5942858" y="264702"/>
                  <a:pt x="5963055" y="252920"/>
                </a:cubicBezTo>
                <a:cubicBezTo>
                  <a:pt x="6065946" y="192901"/>
                  <a:pt x="5978019" y="250301"/>
                  <a:pt x="6070059" y="204281"/>
                </a:cubicBezTo>
                <a:cubicBezTo>
                  <a:pt x="6086970" y="195825"/>
                  <a:pt x="6102170" y="184280"/>
                  <a:pt x="6118698" y="175098"/>
                </a:cubicBezTo>
                <a:cubicBezTo>
                  <a:pt x="6131374" y="168056"/>
                  <a:pt x="6144932" y="162685"/>
                  <a:pt x="6157608" y="155643"/>
                </a:cubicBezTo>
                <a:cubicBezTo>
                  <a:pt x="6174136" y="146461"/>
                  <a:pt x="6189034" y="134284"/>
                  <a:pt x="6206247" y="126460"/>
                </a:cubicBezTo>
                <a:cubicBezTo>
                  <a:pt x="6224917" y="117974"/>
                  <a:pt x="6245158" y="113490"/>
                  <a:pt x="6264613" y="107005"/>
                </a:cubicBezTo>
                <a:cubicBezTo>
                  <a:pt x="6332251" y="39367"/>
                  <a:pt x="6245037" y="117881"/>
                  <a:pt x="6352162" y="58366"/>
                </a:cubicBezTo>
                <a:cubicBezTo>
                  <a:pt x="6364188" y="51685"/>
                  <a:pt x="6370777" y="37990"/>
                  <a:pt x="6381345" y="29183"/>
                </a:cubicBezTo>
                <a:cubicBezTo>
                  <a:pt x="6410135" y="5192"/>
                  <a:pt x="6412356" y="9271"/>
                  <a:pt x="6449438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6A7851E3-3BBC-458F-AA3A-A9CF140770E4}"/>
              </a:ext>
            </a:extLst>
          </p:cNvPr>
          <p:cNvSpPr/>
          <p:nvPr/>
        </p:nvSpPr>
        <p:spPr>
          <a:xfrm rot="2798589">
            <a:off x="9340050" y="2271847"/>
            <a:ext cx="79801" cy="1178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갈매기형 수장 72">
            <a:extLst>
              <a:ext uri="{FF2B5EF4-FFF2-40B4-BE49-F238E27FC236}">
                <a16:creationId xmlns:a16="http://schemas.microsoft.com/office/drawing/2014/main" id="{23299CE4-FC6C-4AB2-B203-7BB9C58A1D4C}"/>
              </a:ext>
            </a:extLst>
          </p:cNvPr>
          <p:cNvSpPr/>
          <p:nvPr/>
        </p:nvSpPr>
        <p:spPr>
          <a:xfrm rot="5400000">
            <a:off x="2437262" y="4748417"/>
            <a:ext cx="253887" cy="209568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8E924AC-CB8B-494A-A307-89231C6976F5}"/>
              </a:ext>
            </a:extLst>
          </p:cNvPr>
          <p:cNvSpPr/>
          <p:nvPr/>
        </p:nvSpPr>
        <p:spPr>
          <a:xfrm>
            <a:off x="2187046" y="3920965"/>
            <a:ext cx="731147" cy="3693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0100</a:t>
            </a:r>
            <a:endParaRPr lang="ko-KR" altLang="en-US" sz="1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8F09559-D22C-4739-AE5B-58638F246D50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860252" y="4105631"/>
            <a:ext cx="315210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화살표: 갈매기형 수장 77">
            <a:extLst>
              <a:ext uri="{FF2B5EF4-FFF2-40B4-BE49-F238E27FC236}">
                <a16:creationId xmlns:a16="http://schemas.microsoft.com/office/drawing/2014/main" id="{A157CC15-AC41-4BD0-9BB9-87C4EF159FB9}"/>
              </a:ext>
            </a:extLst>
          </p:cNvPr>
          <p:cNvSpPr/>
          <p:nvPr/>
        </p:nvSpPr>
        <p:spPr>
          <a:xfrm rot="5400000">
            <a:off x="7882832" y="1420927"/>
            <a:ext cx="457200" cy="369332"/>
          </a:xfrm>
          <a:prstGeom prst="chevron">
            <a:avLst>
              <a:gd name="adj" fmla="val 895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별: 꼭짓점 5개 82">
            <a:extLst>
              <a:ext uri="{FF2B5EF4-FFF2-40B4-BE49-F238E27FC236}">
                <a16:creationId xmlns:a16="http://schemas.microsoft.com/office/drawing/2014/main" id="{954893E4-5FDE-40EF-8F44-180EC78D5704}"/>
              </a:ext>
            </a:extLst>
          </p:cNvPr>
          <p:cNvSpPr/>
          <p:nvPr/>
        </p:nvSpPr>
        <p:spPr>
          <a:xfrm>
            <a:off x="719847" y="2561662"/>
            <a:ext cx="270877" cy="2538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5EE58E-0666-4525-B23D-12B156C9BC6F}"/>
              </a:ext>
            </a:extLst>
          </p:cNvPr>
          <p:cNvSpPr txBox="1"/>
          <p:nvPr/>
        </p:nvSpPr>
        <p:spPr>
          <a:xfrm>
            <a:off x="59408" y="2544398"/>
            <a:ext cx="6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Essential pl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A91511-37ED-4A02-9BE5-2343B74EEDB6}"/>
              </a:ext>
            </a:extLst>
          </p:cNvPr>
          <p:cNvSpPr txBox="1"/>
          <p:nvPr/>
        </p:nvSpPr>
        <p:spPr>
          <a:xfrm>
            <a:off x="4593296" y="2546480"/>
            <a:ext cx="115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covered = 2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5E86B3-7FF6-43E8-BC6D-5D147E44AC0C}"/>
              </a:ext>
            </a:extLst>
          </p:cNvPr>
          <p:cNvSpPr txBox="1"/>
          <p:nvPr/>
        </p:nvSpPr>
        <p:spPr>
          <a:xfrm>
            <a:off x="6039126" y="2538433"/>
            <a:ext cx="115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covered = 1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321F8A-8E82-4E6A-9EC4-7A3C772C4E03}"/>
              </a:ext>
            </a:extLst>
          </p:cNvPr>
          <p:cNvSpPr txBox="1"/>
          <p:nvPr/>
        </p:nvSpPr>
        <p:spPr>
          <a:xfrm>
            <a:off x="7518222" y="2546480"/>
            <a:ext cx="115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covered = 2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8CEFF5-5192-4B7F-80F2-6605ED25C9D5}"/>
              </a:ext>
            </a:extLst>
          </p:cNvPr>
          <p:cNvSpPr txBox="1"/>
          <p:nvPr/>
        </p:nvSpPr>
        <p:spPr>
          <a:xfrm>
            <a:off x="9717438" y="2551574"/>
            <a:ext cx="115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covered = 1</a:t>
            </a:r>
            <a:endParaRPr lang="ko-KR" altLang="en-US" sz="1200" dirty="0"/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id="{F9252622-1620-434A-8E75-32A171D6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17" y="278251"/>
            <a:ext cx="10859108" cy="1325563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</a:t>
            </a:r>
            <a:r>
              <a:rPr lang="en-US" altLang="ko-KR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Column</a:t>
            </a:r>
            <a:r>
              <a:rPr lang="ko-KR" altLang="en-US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연산이 끝났을 때 </a:t>
            </a:r>
            <a:r>
              <a:rPr lang="en-US" altLang="ko-KR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essential pl</a:t>
            </a:r>
            <a:r>
              <a:rPr lang="ko-KR" altLang="en-US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어떻게 선정할 것인가</a:t>
            </a:r>
            <a:r>
              <a:rPr lang="en-US" altLang="ko-KR" sz="2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en-US" altLang="ko-KR" sz="28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1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51" grpId="0"/>
      <p:bldP spid="54" grpId="0" animBg="1"/>
      <p:bldP spid="60" grpId="0" animBg="1"/>
      <p:bldP spid="61" grpId="0" animBg="1"/>
      <p:bldP spid="62" grpId="0" animBg="1"/>
      <p:bldP spid="63" grpId="0" animBg="1"/>
      <p:bldP spid="71" grpId="0" animBg="1"/>
      <p:bldP spid="72" grpId="0" animBg="1"/>
      <p:bldP spid="73" grpId="0" animBg="1"/>
      <p:bldP spid="75" grpId="0" animBg="1"/>
      <p:bldP spid="78" grpId="0" animBg="1"/>
      <p:bldP spid="83" grpId="0" animBg="1"/>
      <p:bldP spid="84" grpId="0"/>
      <p:bldP spid="85" grpId="0"/>
      <p:bldP spid="88" grpId="0"/>
      <p:bldP spid="89" grpId="0"/>
      <p:bldP spid="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6.3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6.6|2.3|15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438</Words>
  <Application>Microsoft Office PowerPoint</Application>
  <PresentationFormat>와이드스크린</PresentationFormat>
  <Paragraphs>202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HY헤드라인M</vt:lpstr>
      <vt:lpstr>나눔바른고딕</vt:lpstr>
      <vt:lpstr>맑은 고딕</vt:lpstr>
      <vt:lpstr>Arial</vt:lpstr>
      <vt:lpstr>Office 테마</vt:lpstr>
      <vt:lpstr>디지털 논리회로 Quine-McCluskey</vt:lpstr>
      <vt:lpstr>Contents</vt:lpstr>
      <vt:lpstr>Problem statements</vt:lpstr>
      <vt:lpstr>PowerPoint 프레젠테이션</vt:lpstr>
      <vt:lpstr>PowerPoint 프레젠테이션</vt:lpstr>
      <vt:lpstr>해결해야하는 부분</vt:lpstr>
      <vt:lpstr>시작</vt:lpstr>
      <vt:lpstr>1. Column을 넘어가는 부분을 어떻게 계산하고 저장할 것인가?</vt:lpstr>
      <vt:lpstr>2. 최종 Column까지 연산이 끝났을 때 essential pl을 어떻게 선정할 것인가?</vt:lpstr>
      <vt:lpstr>3. Essential pls로 true minterm들이 커버되지 않는다면 어떻게 할 것인가?</vt:lpstr>
      <vt:lpstr>4. 마지막 Cost를 어떻게 계산할 것인가?</vt:lpstr>
      <vt:lpstr>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논리회로 Quine-McCluskey</dc:title>
  <dc:creator>syw2045@naver.com</dc:creator>
  <cp:lastModifiedBy>syw2045@naver.com</cp:lastModifiedBy>
  <cp:revision>21</cp:revision>
  <dcterms:created xsi:type="dcterms:W3CDTF">2021-05-24T03:51:30Z</dcterms:created>
  <dcterms:modified xsi:type="dcterms:W3CDTF">2021-05-24T09:41:28Z</dcterms:modified>
</cp:coreProperties>
</file>