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9" r:id="rId5"/>
    <p:sldId id="258" r:id="rId6"/>
    <p:sldId id="260" r:id="rId7"/>
    <p:sldId id="261" r:id="rId8"/>
    <p:sldId id="262" r:id="rId9"/>
    <p:sldId id="268"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29AE74-1EF5-4D09-B93D-773A7DBD42A0}">
          <p14:sldIdLst>
            <p14:sldId id="256"/>
            <p14:sldId id="267"/>
          </p14:sldIdLst>
        </p14:section>
        <p14:section name="Untitled Section" id="{18412909-DBDD-4295-8CD4-19916BD7DC3D}">
          <p14:sldIdLst>
            <p14:sldId id="257"/>
            <p14:sldId id="259"/>
            <p14:sldId id="258"/>
            <p14:sldId id="260"/>
            <p14:sldId id="261"/>
            <p14:sldId id="262"/>
            <p14:sldId id="268"/>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9EB7F0-7D09-4131-8134-1B8FADAA90E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22026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EB7F0-7D09-4131-8134-1B8FADAA90E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11833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EB7F0-7D09-4131-8134-1B8FADAA90E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76207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EB7F0-7D09-4131-8134-1B8FADAA90E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337342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9EB7F0-7D09-4131-8134-1B8FADAA90E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122224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9EB7F0-7D09-4131-8134-1B8FADAA90E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280445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9EB7F0-7D09-4131-8134-1B8FADAA90E8}"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248306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9EB7F0-7D09-4131-8134-1B8FADAA90E8}"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179614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EB7F0-7D09-4131-8134-1B8FADAA90E8}"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87485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EB7F0-7D09-4131-8134-1B8FADAA90E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291228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EB7F0-7D09-4131-8134-1B8FADAA90E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72054-EA5B-4C59-B9DF-529EE320D567}" type="slidenum">
              <a:rPr lang="en-US" smtClean="0"/>
              <a:t>‹#›</a:t>
            </a:fld>
            <a:endParaRPr lang="en-US"/>
          </a:p>
        </p:txBody>
      </p:sp>
    </p:spTree>
    <p:extLst>
      <p:ext uri="{BB962C8B-B14F-4D97-AF65-F5344CB8AC3E}">
        <p14:creationId xmlns:p14="http://schemas.microsoft.com/office/powerpoint/2010/main" val="232942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EB7F0-7D09-4131-8134-1B8FADAA90E8}"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72054-EA5B-4C59-B9DF-529EE320D567}" type="slidenum">
              <a:rPr lang="en-US" smtClean="0"/>
              <a:t>‹#›</a:t>
            </a:fld>
            <a:endParaRPr lang="en-US"/>
          </a:p>
        </p:txBody>
      </p:sp>
    </p:spTree>
    <p:extLst>
      <p:ext uri="{BB962C8B-B14F-4D97-AF65-F5344CB8AC3E}">
        <p14:creationId xmlns:p14="http://schemas.microsoft.com/office/powerpoint/2010/main" val="1937266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Real PCMASS automated tutorial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01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processing</a:t>
            </a:r>
            <a:endParaRPr lang="en-US" dirty="0"/>
          </a:p>
        </p:txBody>
      </p:sp>
      <p:sp>
        <p:nvSpPr>
          <p:cNvPr id="3" name="Content Placeholder 2"/>
          <p:cNvSpPr>
            <a:spLocks noGrp="1"/>
          </p:cNvSpPr>
          <p:nvPr>
            <p:ph idx="1"/>
          </p:nvPr>
        </p:nvSpPr>
        <p:spPr>
          <a:xfrm>
            <a:off x="838200" y="1872482"/>
            <a:ext cx="7276070" cy="4351338"/>
          </a:xfrm>
        </p:spPr>
        <p:txBody>
          <a:bodyPr>
            <a:normAutofit/>
          </a:bodyPr>
          <a:lstStyle/>
          <a:p>
            <a:r>
              <a:rPr lang="en-US" dirty="0" err="1" smtClean="0"/>
              <a:t>Alteratively</a:t>
            </a:r>
            <a:r>
              <a:rPr lang="en-US" dirty="0" smtClean="0"/>
              <a:t>, make a python script (on the right) in that folder. Modify the following:</a:t>
            </a:r>
          </a:p>
          <a:p>
            <a:r>
              <a:rPr lang="en-US" dirty="0" smtClean="0"/>
              <a:t>r = </a:t>
            </a:r>
            <a:r>
              <a:rPr lang="en-US" dirty="0" err="1" smtClean="0"/>
              <a:t>parsem</a:t>
            </a:r>
            <a:r>
              <a:rPr lang="en-US" dirty="0" smtClean="0"/>
              <a:t>('nk9814', 10, 16, 'RRR', '63'): nk9814 is your project </a:t>
            </a:r>
            <a:r>
              <a:rPr lang="en-US" dirty="0" err="1" smtClean="0"/>
              <a:t>iD</a:t>
            </a:r>
            <a:r>
              <a:rPr lang="en-US" dirty="0" smtClean="0"/>
              <a:t>, </a:t>
            </a:r>
            <a:r>
              <a:rPr lang="en-US" dirty="0" err="1" smtClean="0"/>
              <a:t>usualy</a:t>
            </a:r>
            <a:r>
              <a:rPr lang="en-US" dirty="0" smtClean="0"/>
              <a:t> something nk98xx. 10 is the starting file you did, 16 is the end file you did. Doesn’t have to be continuous, just need the full range. 63 is your model ID. For ex TMV is model 21.</a:t>
            </a:r>
          </a:p>
          <a:p>
            <a:endParaRPr lang="en-US" dirty="0" smtClean="0"/>
          </a:p>
          <a:p>
            <a:endParaRPr lang="en-US" dirty="0"/>
          </a:p>
        </p:txBody>
      </p:sp>
      <p:sp>
        <p:nvSpPr>
          <p:cNvPr id="4" name="Rectangle 3"/>
          <p:cNvSpPr/>
          <p:nvPr/>
        </p:nvSpPr>
        <p:spPr>
          <a:xfrm>
            <a:off x="8305800" y="450138"/>
            <a:ext cx="6096000" cy="5955476"/>
          </a:xfrm>
          <a:prstGeom prst="rect">
            <a:avLst/>
          </a:prstGeom>
        </p:spPr>
        <p:txBody>
          <a:bodyPr>
            <a:spAutoFit/>
          </a:bodyPr>
          <a:lstStyle/>
          <a:p>
            <a:r>
              <a:rPr lang="en-US" sz="1200" dirty="0" smtClean="0"/>
              <a:t>import re</a:t>
            </a:r>
          </a:p>
          <a:p>
            <a:endParaRPr lang="en-US" sz="1200" dirty="0" smtClean="0"/>
          </a:p>
          <a:p>
            <a:r>
              <a:rPr lang="en-US" sz="1200" dirty="0" err="1" smtClean="0"/>
              <a:t>def</a:t>
            </a:r>
            <a:r>
              <a:rPr lang="en-US" sz="1200" dirty="0" smtClean="0"/>
              <a:t> parse(file, r, typed = 'RRR', model = '63'):</a:t>
            </a:r>
          </a:p>
          <a:p>
            <a:r>
              <a:rPr lang="en-US" sz="1200" dirty="0" smtClean="0"/>
              <a:t>    try:</a:t>
            </a:r>
          </a:p>
          <a:p>
            <a:r>
              <a:rPr lang="en-US" sz="1200" dirty="0" smtClean="0"/>
              <a:t>        f = open(file, 'r')</a:t>
            </a:r>
          </a:p>
          <a:p>
            <a:r>
              <a:rPr lang="en-US" sz="1200" dirty="0" smtClean="0"/>
              <a:t>        k = </a:t>
            </a:r>
            <a:r>
              <a:rPr lang="en-US" sz="1200" dirty="0" err="1" smtClean="0"/>
              <a:t>f.readline</a:t>
            </a:r>
            <a:r>
              <a:rPr lang="en-US" sz="1200" dirty="0" smtClean="0"/>
              <a:t>()</a:t>
            </a:r>
          </a:p>
          <a:p>
            <a:r>
              <a:rPr lang="en-US" sz="1200" dirty="0" smtClean="0"/>
              <a:t>        while k != '':</a:t>
            </a:r>
          </a:p>
          <a:p>
            <a:r>
              <a:rPr lang="en-US" sz="1200" dirty="0" smtClean="0"/>
              <a:t>            </a:t>
            </a:r>
            <a:r>
              <a:rPr lang="en-US" sz="1200" dirty="0" err="1" smtClean="0"/>
              <a:t>i</a:t>
            </a:r>
            <a:r>
              <a:rPr lang="en-US" sz="1200" dirty="0" smtClean="0"/>
              <a:t> = </a:t>
            </a:r>
            <a:r>
              <a:rPr lang="en-US" sz="1200" dirty="0" err="1" smtClean="0"/>
              <a:t>re.split</a:t>
            </a:r>
            <a:r>
              <a:rPr lang="en-US" sz="1200" dirty="0" smtClean="0"/>
              <a:t>(' +', k)</a:t>
            </a:r>
          </a:p>
          <a:p>
            <a:r>
              <a:rPr lang="en-US" sz="1200" dirty="0" smtClean="0"/>
              <a:t>            if </a:t>
            </a:r>
            <a:r>
              <a:rPr lang="en-US" sz="1200" dirty="0" err="1" smtClean="0"/>
              <a:t>i</a:t>
            </a:r>
            <a:r>
              <a:rPr lang="en-US" sz="1200" dirty="0" smtClean="0"/>
              <a:t>[0] == typed and </a:t>
            </a:r>
            <a:r>
              <a:rPr lang="en-US" sz="1200" dirty="0" err="1" smtClean="0"/>
              <a:t>i</a:t>
            </a:r>
            <a:r>
              <a:rPr lang="en-US" sz="1200" dirty="0" smtClean="0"/>
              <a:t>[2] == model:</a:t>
            </a:r>
          </a:p>
          <a:p>
            <a:r>
              <a:rPr lang="en-US" sz="1200" dirty="0" smtClean="0"/>
              <a:t>                </a:t>
            </a:r>
            <a:r>
              <a:rPr lang="en-US" sz="1200" dirty="0" err="1" smtClean="0"/>
              <a:t>r.append</a:t>
            </a:r>
            <a:r>
              <a:rPr lang="en-US" sz="1200" dirty="0" smtClean="0"/>
              <a:t>(k)</a:t>
            </a:r>
          </a:p>
          <a:p>
            <a:r>
              <a:rPr lang="en-US" sz="1200" dirty="0" smtClean="0"/>
              <a:t>            k = </a:t>
            </a:r>
            <a:r>
              <a:rPr lang="en-US" sz="1200" dirty="0" err="1" smtClean="0"/>
              <a:t>f.readline</a:t>
            </a:r>
            <a:r>
              <a:rPr lang="en-US" sz="1200" dirty="0" smtClean="0"/>
              <a:t>()</a:t>
            </a:r>
          </a:p>
          <a:p>
            <a:r>
              <a:rPr lang="en-US" sz="1200" dirty="0" smtClean="0"/>
              <a:t>    except:</a:t>
            </a:r>
          </a:p>
          <a:p>
            <a:r>
              <a:rPr lang="en-US" sz="1200" dirty="0" smtClean="0"/>
              <a:t>        'k'</a:t>
            </a:r>
          </a:p>
          <a:p>
            <a:r>
              <a:rPr lang="en-US" sz="1200" dirty="0" smtClean="0"/>
              <a:t>    return r</a:t>
            </a:r>
          </a:p>
          <a:p>
            <a:endParaRPr lang="en-US" sz="1200" dirty="0" smtClean="0"/>
          </a:p>
          <a:p>
            <a:r>
              <a:rPr lang="en-US" sz="1200" dirty="0" err="1" smtClean="0"/>
              <a:t>def</a:t>
            </a:r>
            <a:r>
              <a:rPr lang="en-US" sz="1200" dirty="0" smtClean="0"/>
              <a:t> </a:t>
            </a:r>
            <a:r>
              <a:rPr lang="en-US" sz="1200" dirty="0" err="1" smtClean="0"/>
              <a:t>parsem</a:t>
            </a:r>
            <a:r>
              <a:rPr lang="en-US" sz="1200" dirty="0" smtClean="0"/>
              <a:t>(</a:t>
            </a:r>
            <a:r>
              <a:rPr lang="en-US" sz="1200" dirty="0" err="1" smtClean="0"/>
              <a:t>pref</a:t>
            </a:r>
            <a:r>
              <a:rPr lang="en-US" sz="1200" dirty="0" smtClean="0"/>
              <a:t>, n1, n2 = 0, typed = 'RRR', model = '63'):</a:t>
            </a:r>
          </a:p>
          <a:p>
            <a:r>
              <a:rPr lang="en-US" sz="1200" dirty="0" smtClean="0"/>
              <a:t>    r = []</a:t>
            </a:r>
          </a:p>
          <a:p>
            <a:r>
              <a:rPr lang="en-US" sz="1200" dirty="0" smtClean="0"/>
              <a:t>    if n2 &lt; n1:</a:t>
            </a:r>
          </a:p>
          <a:p>
            <a:r>
              <a:rPr lang="en-US" sz="1200" dirty="0" smtClean="0"/>
              <a:t>        n2 = n1</a:t>
            </a:r>
          </a:p>
          <a:p>
            <a:r>
              <a:rPr lang="en-US" sz="1200" dirty="0" smtClean="0"/>
              <a:t>    for </a:t>
            </a:r>
            <a:r>
              <a:rPr lang="en-US" sz="1200" dirty="0" err="1" smtClean="0"/>
              <a:t>i</a:t>
            </a:r>
            <a:r>
              <a:rPr lang="en-US" sz="1200" dirty="0" smtClean="0"/>
              <a:t> in range(n1, n2 + 1):</a:t>
            </a:r>
          </a:p>
          <a:p>
            <a:r>
              <a:rPr lang="en-US" sz="1200" dirty="0" smtClean="0"/>
              <a:t>        j = </a:t>
            </a:r>
            <a:r>
              <a:rPr lang="en-US" sz="1200" dirty="0" err="1" smtClean="0"/>
              <a:t>str</a:t>
            </a:r>
            <a:r>
              <a:rPr lang="en-US" sz="1200" dirty="0" smtClean="0"/>
              <a:t>(</a:t>
            </a:r>
            <a:r>
              <a:rPr lang="en-US" sz="1200" dirty="0" err="1" smtClean="0"/>
              <a:t>i</a:t>
            </a:r>
            <a:r>
              <a:rPr lang="en-US" sz="1200" dirty="0" smtClean="0"/>
              <a:t>)</a:t>
            </a:r>
          </a:p>
          <a:p>
            <a:r>
              <a:rPr lang="en-US" sz="1200" dirty="0" smtClean="0"/>
              <a:t>        if </a:t>
            </a:r>
            <a:r>
              <a:rPr lang="en-US" sz="1200" dirty="0" err="1" smtClean="0"/>
              <a:t>i</a:t>
            </a:r>
            <a:r>
              <a:rPr lang="en-US" sz="1200" dirty="0" smtClean="0"/>
              <a:t> &lt; 10:</a:t>
            </a:r>
          </a:p>
          <a:p>
            <a:r>
              <a:rPr lang="en-US" sz="1200" dirty="0" smtClean="0"/>
              <a:t>            j = '0' + j</a:t>
            </a:r>
          </a:p>
          <a:p>
            <a:r>
              <a:rPr lang="en-US" sz="1200" dirty="0" smtClean="0"/>
              <a:t>        r = parse(</a:t>
            </a:r>
            <a:r>
              <a:rPr lang="en-US" sz="1200" dirty="0" err="1" smtClean="0"/>
              <a:t>pref</a:t>
            </a:r>
            <a:r>
              <a:rPr lang="en-US" sz="1200" dirty="0" smtClean="0"/>
              <a:t> + j + '.</a:t>
            </a:r>
            <a:r>
              <a:rPr lang="en-US" sz="1200" dirty="0" err="1" smtClean="0"/>
              <a:t>smm</a:t>
            </a:r>
            <a:r>
              <a:rPr lang="en-US" sz="1200" dirty="0" smtClean="0"/>
              <a:t>', r, typed, model)</a:t>
            </a:r>
          </a:p>
          <a:p>
            <a:r>
              <a:rPr lang="en-US" sz="1200" dirty="0" smtClean="0"/>
              <a:t>    return r</a:t>
            </a:r>
          </a:p>
          <a:p>
            <a:r>
              <a:rPr lang="en-US" sz="1200" dirty="0" smtClean="0"/>
              <a:t>    </a:t>
            </a:r>
          </a:p>
          <a:p>
            <a:r>
              <a:rPr lang="en-US" sz="1200" dirty="0" smtClean="0"/>
              <a:t>r = </a:t>
            </a:r>
            <a:r>
              <a:rPr lang="en-US" sz="1200" dirty="0" err="1" smtClean="0"/>
              <a:t>parsem</a:t>
            </a:r>
            <a:r>
              <a:rPr lang="en-US" sz="1200" dirty="0" smtClean="0"/>
              <a:t>('nk9814', 10, 16, 'RRR', '63')</a:t>
            </a:r>
          </a:p>
          <a:p>
            <a:r>
              <a:rPr lang="en-US" sz="1200" dirty="0" smtClean="0"/>
              <a:t>f = open('result.txt', 'w')</a:t>
            </a:r>
          </a:p>
          <a:p>
            <a:r>
              <a:rPr lang="en-US" sz="1200" dirty="0" smtClean="0"/>
              <a:t>for </a:t>
            </a:r>
            <a:r>
              <a:rPr lang="en-US" sz="1200" dirty="0" err="1" smtClean="0"/>
              <a:t>i</a:t>
            </a:r>
            <a:r>
              <a:rPr lang="en-US" sz="1200" dirty="0" smtClean="0"/>
              <a:t> in r:</a:t>
            </a:r>
          </a:p>
          <a:p>
            <a:r>
              <a:rPr lang="en-US" sz="1200" dirty="0" smtClean="0"/>
              <a:t>    </a:t>
            </a:r>
            <a:r>
              <a:rPr lang="en-US" sz="1200" dirty="0" err="1" smtClean="0"/>
              <a:t>f.write</a:t>
            </a:r>
            <a:r>
              <a:rPr lang="en-US" sz="1200" dirty="0" smtClean="0"/>
              <a:t>(</a:t>
            </a:r>
            <a:r>
              <a:rPr lang="en-US" sz="1200" dirty="0" err="1" smtClean="0"/>
              <a:t>i</a:t>
            </a:r>
            <a:r>
              <a:rPr lang="en-US" sz="1200" dirty="0" smtClean="0"/>
              <a:t>)</a:t>
            </a:r>
          </a:p>
          <a:p>
            <a:r>
              <a:rPr lang="en-US" sz="1200" dirty="0" err="1" smtClean="0"/>
              <a:t>f.close</a:t>
            </a:r>
            <a:r>
              <a:rPr lang="en-US" sz="1200" dirty="0" smtClean="0"/>
              <a:t>()</a:t>
            </a:r>
          </a:p>
          <a:p>
            <a:endParaRPr lang="en-US" sz="1200" dirty="0" smtClean="0"/>
          </a:p>
        </p:txBody>
      </p:sp>
    </p:spTree>
    <p:extLst>
      <p:ext uri="{BB962C8B-B14F-4D97-AF65-F5344CB8AC3E}">
        <p14:creationId xmlns:p14="http://schemas.microsoft.com/office/powerpoint/2010/main" val="384706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a:t>
            </a:r>
            <a:endParaRPr lang="en-US" dirty="0"/>
          </a:p>
        </p:txBody>
      </p:sp>
      <p:sp>
        <p:nvSpPr>
          <p:cNvPr id="3" name="Content Placeholder 2"/>
          <p:cNvSpPr>
            <a:spLocks noGrp="1"/>
          </p:cNvSpPr>
          <p:nvPr>
            <p:ph idx="1"/>
          </p:nvPr>
        </p:nvSpPr>
        <p:spPr/>
        <p:txBody>
          <a:bodyPr/>
          <a:lstStyle/>
          <a:p>
            <a:r>
              <a:rPr lang="en-US" dirty="0" smtClean="0"/>
              <a:t>Open results.txt. Copy results.txt contents. Open </a:t>
            </a:r>
            <a:r>
              <a:rPr lang="en-US" dirty="0" err="1" smtClean="0"/>
              <a:t>PCMASS_buddy</a:t>
            </a:r>
            <a:r>
              <a:rPr lang="en-US" dirty="0" smtClean="0"/>
              <a:t>. Go to A2. paste -&gt; text import -&gt; delimit -&gt; space -&gt; finish.</a:t>
            </a:r>
          </a:p>
          <a:p>
            <a:r>
              <a:rPr lang="en-US" dirty="0" smtClean="0"/>
              <a:t>Select W2 </a:t>
            </a:r>
            <a:r>
              <a:rPr lang="en-US" dirty="0" err="1" smtClean="0"/>
              <a:t>trhough</a:t>
            </a:r>
            <a:r>
              <a:rPr lang="en-US" dirty="0" smtClean="0"/>
              <a:t> AA2 and autofill. </a:t>
            </a:r>
          </a:p>
          <a:p>
            <a:r>
              <a:rPr lang="en-US" dirty="0" smtClean="0"/>
              <a:t>To explain, W2 through Y2 are filters; only Y2 is the real filter set as </a:t>
            </a:r>
            <a:r>
              <a:rPr lang="en-US" dirty="0" err="1" smtClean="0"/>
              <a:t>backgroundRMS</a:t>
            </a:r>
            <a:r>
              <a:rPr lang="en-US" dirty="0" smtClean="0"/>
              <a:t> &gt; 0.5. others are up to you.</a:t>
            </a:r>
          </a:p>
          <a:p>
            <a:r>
              <a:rPr lang="en-US" dirty="0" smtClean="0"/>
              <a:t>Filtered results = AA; filtered OUT results = AB; average = AC9, </a:t>
            </a:r>
            <a:r>
              <a:rPr lang="en-US" dirty="0" err="1" smtClean="0"/>
              <a:t>stdev</a:t>
            </a:r>
            <a:r>
              <a:rPr lang="en-US" dirty="0" smtClean="0"/>
              <a:t> = AC10; </a:t>
            </a:r>
            <a:r>
              <a:rPr lang="en-US" dirty="0" err="1" smtClean="0"/>
              <a:t>stdev</a:t>
            </a:r>
            <a:r>
              <a:rPr lang="en-US" dirty="0" smtClean="0"/>
              <a:t>/</a:t>
            </a:r>
            <a:r>
              <a:rPr lang="en-US" dirty="0" err="1" smtClean="0"/>
              <a:t>avg</a:t>
            </a:r>
            <a:r>
              <a:rPr lang="en-US" dirty="0" smtClean="0"/>
              <a:t> = AC11. </a:t>
            </a:r>
            <a:endParaRPr lang="en-US" dirty="0"/>
          </a:p>
        </p:txBody>
      </p:sp>
    </p:spTree>
    <p:extLst>
      <p:ext uri="{BB962C8B-B14F-4D97-AF65-F5344CB8AC3E}">
        <p14:creationId xmlns:p14="http://schemas.microsoft.com/office/powerpoint/2010/main" val="231981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3" name="Content Placeholder 2"/>
          <p:cNvSpPr>
            <a:spLocks noGrp="1"/>
          </p:cNvSpPr>
          <p:nvPr>
            <p:ph idx="1"/>
          </p:nvPr>
        </p:nvSpPr>
        <p:spPr/>
        <p:txBody>
          <a:bodyPr/>
          <a:lstStyle/>
          <a:p>
            <a:r>
              <a:rPr lang="en-US" dirty="0" smtClean="0"/>
              <a:t>Process in </a:t>
            </a:r>
            <a:r>
              <a:rPr lang="en-US" dirty="0" err="1" smtClean="0"/>
              <a:t>igor</a:t>
            </a:r>
            <a:r>
              <a:rPr lang="en-US" dirty="0" smtClean="0"/>
              <a:t> OR excel OR open </a:t>
            </a:r>
            <a:r>
              <a:rPr lang="en-US" dirty="0" err="1" smtClean="0"/>
              <a:t>histogram_buddy</a:t>
            </a:r>
            <a:r>
              <a:rPr lang="en-US" dirty="0" smtClean="0"/>
              <a:t> and copy-paste AA</a:t>
            </a:r>
            <a:endParaRPr lang="en-US" dirty="0"/>
          </a:p>
        </p:txBody>
      </p:sp>
    </p:spTree>
    <p:extLst>
      <p:ext uri="{BB962C8B-B14F-4D97-AF65-F5344CB8AC3E}">
        <p14:creationId xmlns:p14="http://schemas.microsoft.com/office/powerpoint/2010/main" val="82739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good is this? hear from me the only person did this </a:t>
            </a:r>
            <a:endParaRPr lang="en-US" dirty="0"/>
          </a:p>
        </p:txBody>
      </p:sp>
      <p:sp>
        <p:nvSpPr>
          <p:cNvPr id="3" name="Content Placeholder 2"/>
          <p:cNvSpPr>
            <a:spLocks noGrp="1"/>
          </p:cNvSpPr>
          <p:nvPr>
            <p:ph idx="1"/>
          </p:nvPr>
        </p:nvSpPr>
        <p:spPr/>
        <p:txBody>
          <a:bodyPr/>
          <a:lstStyle/>
          <a:p>
            <a:r>
              <a:rPr lang="en-US" dirty="0" smtClean="0"/>
              <a:t>I used to do STEM for an hour, now I just spend 5 hours to automate it instead. Its truly a lifesaver to waste the extra 4 hours. –Sheng</a:t>
            </a:r>
          </a:p>
          <a:p>
            <a:endParaRPr lang="en-US" dirty="0"/>
          </a:p>
        </p:txBody>
      </p:sp>
      <p:sp>
        <p:nvSpPr>
          <p:cNvPr id="4" name="Rectangle 3"/>
          <p:cNvSpPr/>
          <p:nvPr/>
        </p:nvSpPr>
        <p:spPr>
          <a:xfrm>
            <a:off x="3474485" y="2967335"/>
            <a:ext cx="5243038"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TRY </a:t>
            </a: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IT YOURSELF!</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01744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pCMASS32</a:t>
            </a:r>
            <a:endParaRPr lang="en-US" dirty="0"/>
          </a:p>
        </p:txBody>
      </p:sp>
      <p:sp>
        <p:nvSpPr>
          <p:cNvPr id="3" name="Content Placeholder 2"/>
          <p:cNvSpPr>
            <a:spLocks noGrp="1"/>
          </p:cNvSpPr>
          <p:nvPr>
            <p:ph idx="1"/>
          </p:nvPr>
        </p:nvSpPr>
        <p:spPr/>
        <p:txBody>
          <a:bodyPr/>
          <a:lstStyle/>
          <a:p>
            <a:r>
              <a:rPr lang="en-US" dirty="0" smtClean="0"/>
              <a:t>Its on </a:t>
            </a:r>
            <a:r>
              <a:rPr lang="en-US" dirty="0" err="1" smtClean="0"/>
              <a:t>brookhaven</a:t>
            </a:r>
            <a:r>
              <a:rPr lang="en-US" dirty="0" smtClean="0"/>
              <a:t> national lab’s ftp server. Windows only.</a:t>
            </a:r>
          </a:p>
          <a:p>
            <a:r>
              <a:rPr lang="en-US" dirty="0"/>
              <a:t>ftp://ftp.stem.bnl.gov/pub/PCMass32</a:t>
            </a:r>
            <a:endParaRPr lang="en-US" dirty="0" smtClean="0"/>
          </a:p>
          <a:p>
            <a:r>
              <a:rPr lang="en-US" dirty="0" smtClean="0"/>
              <a:t>You also need a computer with &gt; 720p screen resolution.</a:t>
            </a:r>
          </a:p>
          <a:p>
            <a:r>
              <a:rPr lang="en-US" dirty="0" smtClean="0"/>
              <a:t>Open PCMASS32, file-&gt; open STEM images -&gt; select the images downloaded from </a:t>
            </a:r>
            <a:r>
              <a:rPr lang="en-US" dirty="0" err="1" smtClean="0"/>
              <a:t>brookhaven</a:t>
            </a:r>
            <a:r>
              <a:rPr lang="en-US" dirty="0" smtClean="0"/>
              <a:t> ftp server. Typically they came with 64 images with a naming scheme nkxxxx01-nkxxxx64, open up the first one will load all 64.</a:t>
            </a:r>
          </a:p>
          <a:p>
            <a:r>
              <a:rPr lang="en-US" dirty="0" smtClean="0"/>
              <a:t>Open files will initiate a background scan (blue dots and what not), can be slow.</a:t>
            </a:r>
          </a:p>
        </p:txBody>
      </p:sp>
    </p:spTree>
    <p:extLst>
      <p:ext uri="{BB962C8B-B14F-4D97-AF65-F5344CB8AC3E}">
        <p14:creationId xmlns:p14="http://schemas.microsoft.com/office/powerpoint/2010/main" val="11576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TMV </a:t>
            </a:r>
            <a:r>
              <a:rPr lang="en-US" dirty="0" err="1" smtClean="0"/>
              <a:t>calib</a:t>
            </a:r>
            <a:endParaRPr lang="en-US" dirty="0"/>
          </a:p>
        </p:txBody>
      </p:sp>
      <p:sp>
        <p:nvSpPr>
          <p:cNvPr id="3" name="Content Placeholder 2"/>
          <p:cNvSpPr>
            <a:spLocks noGrp="1"/>
          </p:cNvSpPr>
          <p:nvPr>
            <p:ph idx="1"/>
          </p:nvPr>
        </p:nvSpPr>
        <p:spPr>
          <a:xfrm>
            <a:off x="838200" y="1825625"/>
            <a:ext cx="4681151" cy="4351338"/>
          </a:xfrm>
        </p:spPr>
        <p:txBody>
          <a:bodyPr>
            <a:normAutofit lnSpcReduction="10000"/>
          </a:bodyPr>
          <a:lstStyle/>
          <a:p>
            <a:r>
              <a:rPr lang="en-US" dirty="0" smtClean="0"/>
              <a:t>Everything needs calibration and STEM uses TMV (13.1kda/</a:t>
            </a:r>
            <a:r>
              <a:rPr lang="en-US" dirty="0" err="1" smtClean="0"/>
              <a:t>ans</a:t>
            </a:r>
            <a:r>
              <a:rPr lang="en-US" dirty="0" smtClean="0"/>
              <a:t>). It’s the bright rod thingy. </a:t>
            </a:r>
          </a:p>
          <a:p>
            <a:r>
              <a:rPr lang="en-US" dirty="0" smtClean="0"/>
              <a:t>The way to do it is you use TMV model, click on it, then press O, go to the TMV column, press [, and it should read 13.1kda/ans. </a:t>
            </a:r>
          </a:p>
          <a:p>
            <a:r>
              <a:rPr lang="en-US" dirty="0" smtClean="0"/>
              <a:t>It </a:t>
            </a:r>
            <a:r>
              <a:rPr lang="en-US" dirty="0" err="1" smtClean="0"/>
              <a:t>probabaly</a:t>
            </a:r>
            <a:r>
              <a:rPr lang="en-US" dirty="0" smtClean="0"/>
              <a:t> has to be done for each image.</a:t>
            </a:r>
            <a:endParaRPr lang="en-US" dirty="0"/>
          </a:p>
        </p:txBody>
      </p:sp>
      <p:pic>
        <p:nvPicPr>
          <p:cNvPr id="9" name="Picture 8"/>
          <p:cNvPicPr>
            <a:picLocks noChangeAspect="1"/>
          </p:cNvPicPr>
          <p:nvPr/>
        </p:nvPicPr>
        <p:blipFill>
          <a:blip r:embed="rId2"/>
          <a:stretch>
            <a:fillRect/>
          </a:stretch>
        </p:blipFill>
        <p:spPr>
          <a:xfrm>
            <a:off x="7758549" y="107092"/>
            <a:ext cx="3775917" cy="6858000"/>
          </a:xfrm>
          <a:prstGeom prst="rect">
            <a:avLst/>
          </a:prstGeom>
        </p:spPr>
      </p:pic>
      <p:cxnSp>
        <p:nvCxnSpPr>
          <p:cNvPr id="5" name="Straight Arrow Connector 4"/>
          <p:cNvCxnSpPr/>
          <p:nvPr/>
        </p:nvCxnSpPr>
        <p:spPr>
          <a:xfrm flipV="1">
            <a:off x="5321643" y="1027906"/>
            <a:ext cx="5255741" cy="18223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96000" y="5912966"/>
            <a:ext cx="2834562" cy="5702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66486" y="4950941"/>
            <a:ext cx="3069341" cy="795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TMV…</a:t>
            </a:r>
            <a:endParaRPr lang="en-US" dirty="0"/>
          </a:p>
        </p:txBody>
      </p:sp>
      <p:sp>
        <p:nvSpPr>
          <p:cNvPr id="3" name="Content Placeholder 2"/>
          <p:cNvSpPr>
            <a:spLocks noGrp="1"/>
          </p:cNvSpPr>
          <p:nvPr>
            <p:ph idx="1"/>
          </p:nvPr>
        </p:nvSpPr>
        <p:spPr>
          <a:xfrm>
            <a:off x="838200" y="1825625"/>
            <a:ext cx="5455508" cy="4351338"/>
          </a:xfrm>
        </p:spPr>
        <p:txBody>
          <a:bodyPr/>
          <a:lstStyle/>
          <a:p>
            <a:r>
              <a:rPr lang="en-US" dirty="0" smtClean="0"/>
              <a:t>PCMASS-model-model21 </a:t>
            </a:r>
            <a:r>
              <a:rPr lang="en-US" dirty="0" err="1" smtClean="0"/>
              <a:t>TMVrod</a:t>
            </a:r>
            <a:r>
              <a:rPr lang="en-US" dirty="0" smtClean="0"/>
              <a:t>. Click on TMV a couple of times. Press O. press down arrow to a TMV column (all or </a:t>
            </a:r>
            <a:r>
              <a:rPr lang="en-US" dirty="0" err="1" smtClean="0"/>
              <a:t>passb</a:t>
            </a:r>
            <a:r>
              <a:rPr lang="en-US" dirty="0" smtClean="0"/>
              <a:t> or pass, I typically use all since its MY HARD WORK), press “[”. Press down and up again, you should see 13.1k</a:t>
            </a:r>
            <a:endParaRPr lang="en-US" dirty="0"/>
          </a:p>
        </p:txBody>
      </p:sp>
      <p:pic>
        <p:nvPicPr>
          <p:cNvPr id="4" name="Picture 3"/>
          <p:cNvPicPr>
            <a:picLocks noChangeAspect="1"/>
          </p:cNvPicPr>
          <p:nvPr/>
        </p:nvPicPr>
        <p:blipFill>
          <a:blip r:embed="rId2"/>
          <a:stretch>
            <a:fillRect/>
          </a:stretch>
        </p:blipFill>
        <p:spPr>
          <a:xfrm>
            <a:off x="7472724" y="578579"/>
            <a:ext cx="2933725" cy="4969604"/>
          </a:xfrm>
          <a:prstGeom prst="rect">
            <a:avLst/>
          </a:prstGeom>
        </p:spPr>
      </p:pic>
      <p:cxnSp>
        <p:nvCxnSpPr>
          <p:cNvPr id="6" name="Straight Arrow Connector 5"/>
          <p:cNvCxnSpPr/>
          <p:nvPr/>
        </p:nvCxnSpPr>
        <p:spPr>
          <a:xfrm flipV="1">
            <a:off x="5288692" y="5181600"/>
            <a:ext cx="2957384" cy="2059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91695" y="5478162"/>
            <a:ext cx="2902013" cy="923330"/>
          </a:xfrm>
          <a:prstGeom prst="rect">
            <a:avLst/>
          </a:prstGeom>
          <a:noFill/>
        </p:spPr>
        <p:txBody>
          <a:bodyPr wrap="none" lIns="91440" tIns="45720" rIns="91440" bIns="45720">
            <a:prstTxWarp prst="textInflateTop">
              <a:avLst/>
            </a:prstTxWarp>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Press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22700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sp>
        <p:nvSpPr>
          <p:cNvPr id="3" name="Content Placeholder 2"/>
          <p:cNvSpPr>
            <a:spLocks noGrp="1"/>
          </p:cNvSpPr>
          <p:nvPr>
            <p:ph idx="1"/>
          </p:nvPr>
        </p:nvSpPr>
        <p:spPr>
          <a:xfrm>
            <a:off x="838200" y="1825625"/>
            <a:ext cx="4977714" cy="4351338"/>
          </a:xfrm>
        </p:spPr>
        <p:txBody>
          <a:bodyPr/>
          <a:lstStyle/>
          <a:p>
            <a:r>
              <a:rPr lang="en-US" dirty="0" smtClean="0"/>
              <a:t>Once TMV </a:t>
            </a:r>
            <a:r>
              <a:rPr lang="en-US" dirty="0" err="1" smtClean="0"/>
              <a:t>calib</a:t>
            </a:r>
            <a:r>
              <a:rPr lang="en-US" dirty="0" smtClean="0"/>
              <a:t> is done, select </a:t>
            </a:r>
            <a:r>
              <a:rPr lang="en-US" dirty="0" smtClean="0"/>
              <a:t>an appropriate model and make 1 or several boxing. Remember the </a:t>
            </a:r>
            <a:r>
              <a:rPr lang="en-US" dirty="0" smtClean="0"/>
              <a:t>M/L </a:t>
            </a:r>
            <a:r>
              <a:rPr lang="en-US" dirty="0" smtClean="0"/>
              <a:t>value for your </a:t>
            </a:r>
            <a:r>
              <a:rPr lang="en-US" dirty="0" err="1" smtClean="0"/>
              <a:t>refference</a:t>
            </a:r>
            <a:r>
              <a:rPr lang="en-US" dirty="0" smtClean="0"/>
              <a:t>. </a:t>
            </a:r>
            <a:r>
              <a:rPr lang="en-US" dirty="0" smtClean="0"/>
              <a:t>Press F11, press F12. press O, and check the values.</a:t>
            </a:r>
            <a:endParaRPr lang="en-US" dirty="0"/>
          </a:p>
        </p:txBody>
      </p:sp>
      <p:pic>
        <p:nvPicPr>
          <p:cNvPr id="4" name="Picture 3"/>
          <p:cNvPicPr>
            <a:picLocks noChangeAspect="1"/>
          </p:cNvPicPr>
          <p:nvPr/>
        </p:nvPicPr>
        <p:blipFill>
          <a:blip r:embed="rId2"/>
          <a:stretch>
            <a:fillRect/>
          </a:stretch>
        </p:blipFill>
        <p:spPr>
          <a:xfrm>
            <a:off x="5941182" y="840260"/>
            <a:ext cx="5412618" cy="5531708"/>
          </a:xfrm>
          <a:prstGeom prst="rect">
            <a:avLst/>
          </a:prstGeom>
        </p:spPr>
      </p:pic>
      <p:sp>
        <p:nvSpPr>
          <p:cNvPr id="5" name="Rectangle 4"/>
          <p:cNvSpPr/>
          <p:nvPr/>
        </p:nvSpPr>
        <p:spPr>
          <a:xfrm>
            <a:off x="1273911" y="4001294"/>
            <a:ext cx="5060987" cy="2585323"/>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glow rad="139700">
                    <a:schemeClr val="accent4">
                      <a:satMod val="175000"/>
                      <a:alpha val="40000"/>
                    </a:schemeClr>
                  </a:glow>
                  <a:outerShdw blurRad="38100" dist="19050" dir="2700000" algn="tl" rotWithShape="0">
                    <a:schemeClr val="dk1">
                      <a:alpha val="40000"/>
                    </a:schemeClr>
                  </a:outerShdw>
                </a:effectLst>
              </a:rPr>
              <a:t>WOW! </a:t>
            </a:r>
          </a:p>
          <a:p>
            <a:pPr algn="ctr"/>
            <a:r>
              <a:rPr lang="en-US" sz="5400" dirty="0" smtClean="0">
                <a:ln w="0"/>
                <a:effectLst>
                  <a:glow rad="139700">
                    <a:schemeClr val="accent4">
                      <a:satMod val="175000"/>
                      <a:alpha val="40000"/>
                    </a:schemeClr>
                  </a:glow>
                  <a:outerShdw blurRad="38100" dist="19050" dir="2700000" algn="tl" rotWithShape="0">
                    <a:schemeClr val="dk1">
                      <a:alpha val="40000"/>
                    </a:schemeClr>
                  </a:outerShdw>
                </a:effectLst>
              </a:rPr>
              <a:t>SUCH </a:t>
            </a:r>
            <a:r>
              <a:rPr lang="en-US" sz="5400" b="0" cap="none" spc="0" dirty="0" smtClean="0">
                <a:ln w="0"/>
                <a:solidFill>
                  <a:schemeClr val="tx1"/>
                </a:solidFill>
                <a:effectLst>
                  <a:glow rad="139700">
                    <a:schemeClr val="accent4">
                      <a:satMod val="175000"/>
                      <a:alpha val="40000"/>
                    </a:schemeClr>
                  </a:glow>
                  <a:outerShdw blurRad="38100" dist="19050" dir="2700000" algn="tl" rotWithShape="0">
                    <a:schemeClr val="dk1">
                      <a:alpha val="40000"/>
                    </a:schemeClr>
                  </a:outerShdw>
                </a:effectLst>
              </a:rPr>
              <a:t>AUTOMATION!</a:t>
            </a:r>
            <a:endParaRPr lang="en-US" sz="5400" b="0" cap="none" spc="0" dirty="0">
              <a:ln w="0"/>
              <a:solidFill>
                <a:schemeClr val="tx1"/>
              </a:solidFill>
              <a:effectLst>
                <a:glow rad="139700">
                  <a:schemeClr val="accent4">
                    <a:satMod val="175000"/>
                    <a:alpha val="40000"/>
                  </a:schemeClr>
                </a:glow>
                <a:outerShdw blurRad="38100" dist="19050" dir="2700000" algn="tl" rotWithShape="0">
                  <a:schemeClr val="dk1">
                    <a:alpha val="40000"/>
                  </a:schemeClr>
                </a:outerShdw>
              </a:effectLst>
            </a:endParaRPr>
          </a:p>
        </p:txBody>
      </p:sp>
      <p:cxnSp>
        <p:nvCxnSpPr>
          <p:cNvPr id="6" name="Straight Arrow Connector 5"/>
          <p:cNvCxnSpPr/>
          <p:nvPr/>
        </p:nvCxnSpPr>
        <p:spPr>
          <a:xfrm>
            <a:off x="5232728" y="5427943"/>
            <a:ext cx="2669060" cy="6358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00368" y="1690688"/>
            <a:ext cx="2133600" cy="29673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2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a:t>
            </a:r>
            <a:endParaRPr lang="en-US" dirty="0"/>
          </a:p>
        </p:txBody>
      </p:sp>
      <p:sp>
        <p:nvSpPr>
          <p:cNvPr id="3" name="Content Placeholder 2"/>
          <p:cNvSpPr>
            <a:spLocks noGrp="1"/>
          </p:cNvSpPr>
          <p:nvPr>
            <p:ph idx="1"/>
          </p:nvPr>
        </p:nvSpPr>
        <p:spPr>
          <a:xfrm>
            <a:off x="838200" y="1825625"/>
            <a:ext cx="6089822" cy="4351338"/>
          </a:xfrm>
        </p:spPr>
        <p:txBody>
          <a:bodyPr/>
          <a:lstStyle/>
          <a:p>
            <a:r>
              <a:rPr lang="en-US" dirty="0" smtClean="0"/>
              <a:t>Sheng, why is your number so bad? Because I used a box that’s </a:t>
            </a:r>
            <a:r>
              <a:rPr lang="en-US" dirty="0" smtClean="0"/>
              <a:t>larger </a:t>
            </a:r>
            <a:r>
              <a:rPr lang="en-US" dirty="0" smtClean="0"/>
              <a:t>than </a:t>
            </a:r>
            <a:r>
              <a:rPr lang="en-US" dirty="0" err="1" smtClean="0"/>
              <a:t>tmv</a:t>
            </a:r>
            <a:r>
              <a:rPr lang="en-US" dirty="0" smtClean="0"/>
              <a:t> so it boxed TMV as well. </a:t>
            </a:r>
          </a:p>
        </p:txBody>
      </p:sp>
      <p:pic>
        <p:nvPicPr>
          <p:cNvPr id="4" name="Picture 3"/>
          <p:cNvPicPr>
            <a:picLocks noChangeAspect="1"/>
          </p:cNvPicPr>
          <p:nvPr/>
        </p:nvPicPr>
        <p:blipFill rotWithShape="1">
          <a:blip r:embed="rId2"/>
          <a:srcRect l="55977" t="-745" b="42666"/>
          <a:stretch/>
        </p:blipFill>
        <p:spPr>
          <a:xfrm>
            <a:off x="8847437" y="2642051"/>
            <a:ext cx="2382795" cy="3212756"/>
          </a:xfrm>
          <a:prstGeom prst="rect">
            <a:avLst/>
          </a:prstGeom>
        </p:spPr>
      </p:pic>
      <p:cxnSp>
        <p:nvCxnSpPr>
          <p:cNvPr id="5" name="Straight Arrow Connector 4"/>
          <p:cNvCxnSpPr/>
          <p:nvPr/>
        </p:nvCxnSpPr>
        <p:spPr>
          <a:xfrm>
            <a:off x="7147352" y="4572000"/>
            <a:ext cx="2669060" cy="8912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41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process</a:t>
            </a:r>
            <a:endParaRPr lang="en-US" dirty="0"/>
          </a:p>
        </p:txBody>
      </p:sp>
      <p:sp>
        <p:nvSpPr>
          <p:cNvPr id="3" name="Content Placeholder 2"/>
          <p:cNvSpPr>
            <a:spLocks noGrp="1"/>
          </p:cNvSpPr>
          <p:nvPr>
            <p:ph idx="1"/>
          </p:nvPr>
        </p:nvSpPr>
        <p:spPr/>
        <p:txBody>
          <a:bodyPr/>
          <a:lstStyle/>
          <a:p>
            <a:r>
              <a:rPr lang="en-US" dirty="0" smtClean="0"/>
              <a:t>File-write .</a:t>
            </a:r>
            <a:r>
              <a:rPr lang="en-US" dirty="0" err="1" smtClean="0"/>
              <a:t>smm</a:t>
            </a:r>
            <a:r>
              <a:rPr lang="en-US" dirty="0" smtClean="0"/>
              <a:t> to </a:t>
            </a:r>
            <a:r>
              <a:rPr lang="en-US" dirty="0" smtClean="0"/>
              <a:t>save all the measured points</a:t>
            </a:r>
            <a:endParaRPr lang="en-US" dirty="0" smtClean="0"/>
          </a:p>
          <a:p>
            <a:r>
              <a:rPr lang="en-US" dirty="0" smtClean="0"/>
              <a:t>Rinse and repeat for all images to be </a:t>
            </a:r>
            <a:r>
              <a:rPr lang="en-US" dirty="0" smtClean="0"/>
              <a:t>processed</a:t>
            </a:r>
          </a:p>
          <a:p>
            <a:r>
              <a:rPr lang="en-US" dirty="0" smtClean="0"/>
              <a:t>Save files can be found in PCMASS-</a:t>
            </a:r>
            <a:r>
              <a:rPr lang="en-US" dirty="0" err="1" smtClean="0"/>
              <a:t>massmeas</a:t>
            </a:r>
            <a:r>
              <a:rPr lang="en-US" dirty="0" smtClean="0"/>
              <a:t>-&gt;</a:t>
            </a:r>
            <a:r>
              <a:rPr lang="en-US" dirty="0" err="1" smtClean="0"/>
              <a:t>nkxxxxxx.smm</a:t>
            </a:r>
            <a:endParaRPr lang="en-US" dirty="0"/>
          </a:p>
        </p:txBody>
      </p:sp>
    </p:spTree>
    <p:extLst>
      <p:ext uri="{BB962C8B-B14F-4D97-AF65-F5344CB8AC3E}">
        <p14:creationId xmlns:p14="http://schemas.microsoft.com/office/powerpoint/2010/main" val="44343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Break! </a:t>
            </a:r>
            <a:endParaRPr lang="en-US" dirty="0"/>
          </a:p>
        </p:txBody>
      </p:sp>
      <p:sp>
        <p:nvSpPr>
          <p:cNvPr id="3" name="Content Placeholder 2"/>
          <p:cNvSpPr>
            <a:spLocks noGrp="1"/>
          </p:cNvSpPr>
          <p:nvPr>
            <p:ph idx="1"/>
          </p:nvPr>
        </p:nvSpPr>
        <p:spPr/>
        <p:txBody>
          <a:bodyPr/>
          <a:lstStyle/>
          <a:p>
            <a:r>
              <a:rPr lang="en-US" dirty="0" smtClean="0"/>
              <a:t>Is </a:t>
            </a:r>
            <a:r>
              <a:rPr lang="en-US" dirty="0" smtClean="0"/>
              <a:t>automated picker </a:t>
            </a:r>
            <a:r>
              <a:rPr lang="en-US" dirty="0" smtClean="0"/>
              <a:t>accurate</a:t>
            </a:r>
            <a:r>
              <a:rPr lang="en-US" dirty="0" smtClean="0"/>
              <a:t>?</a:t>
            </a:r>
          </a:p>
          <a:p>
            <a:pPr lvl="1"/>
            <a:r>
              <a:rPr lang="en-US" dirty="0" smtClean="0"/>
              <a:t>Yes.</a:t>
            </a:r>
          </a:p>
          <a:p>
            <a:r>
              <a:rPr lang="en-US" dirty="0" smtClean="0"/>
              <a:t>Why shouldn’t I do it by hand?</a:t>
            </a:r>
          </a:p>
          <a:p>
            <a:pPr lvl="1"/>
            <a:r>
              <a:rPr lang="en-US" dirty="0" smtClean="0"/>
              <a:t>Yes.</a:t>
            </a:r>
            <a:endParaRPr lang="en-US" dirty="0" smtClean="0"/>
          </a:p>
          <a:p>
            <a:endParaRPr lang="en-US" dirty="0"/>
          </a:p>
        </p:txBody>
      </p:sp>
    </p:spTree>
    <p:extLst>
      <p:ext uri="{BB962C8B-B14F-4D97-AF65-F5344CB8AC3E}">
        <p14:creationId xmlns:p14="http://schemas.microsoft.com/office/powerpoint/2010/main" val="173634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t>
            </a:r>
            <a:r>
              <a:rPr lang="en-US" dirty="0" err="1" smtClean="0"/>
              <a:t>smm</a:t>
            </a:r>
            <a:r>
              <a:rPr lang="en-US" dirty="0" smtClean="0"/>
              <a:t> processing</a:t>
            </a:r>
            <a:endParaRPr lang="en-US" dirty="0"/>
          </a:p>
        </p:txBody>
      </p:sp>
      <p:sp>
        <p:nvSpPr>
          <p:cNvPr id="3" name="Content Placeholder 2"/>
          <p:cNvSpPr>
            <a:spLocks noGrp="1"/>
          </p:cNvSpPr>
          <p:nvPr>
            <p:ph idx="1"/>
          </p:nvPr>
        </p:nvSpPr>
        <p:spPr/>
        <p:txBody>
          <a:bodyPr/>
          <a:lstStyle/>
          <a:p>
            <a:r>
              <a:rPr lang="en-US" dirty="0" smtClean="0"/>
              <a:t>You care about this portion:</a:t>
            </a:r>
            <a:endParaRPr lang="en-US" dirty="0"/>
          </a:p>
        </p:txBody>
      </p:sp>
      <p:sp>
        <p:nvSpPr>
          <p:cNvPr id="4" name="Rectangle 3"/>
          <p:cNvSpPr/>
          <p:nvPr/>
        </p:nvSpPr>
        <p:spPr>
          <a:xfrm>
            <a:off x="1138880" y="2142049"/>
            <a:ext cx="9232557" cy="1600438"/>
          </a:xfrm>
          <a:prstGeom prst="rect">
            <a:avLst/>
          </a:prstGeom>
        </p:spPr>
        <p:txBody>
          <a:bodyPr wrap="square">
            <a:spAutoFit/>
          </a:bodyPr>
          <a:lstStyle/>
          <a:p>
            <a:endParaRPr lang="en-US" sz="1400" dirty="0" smtClean="0"/>
          </a:p>
          <a:p>
            <a:r>
              <a:rPr lang="en-US" sz="1400" dirty="0" smtClean="0"/>
              <a:t>Type  #  M S  R   L KE  M/L </a:t>
            </a:r>
            <a:r>
              <a:rPr lang="en-US" sz="1400" dirty="0" err="1" smtClean="0"/>
              <a:t>l</a:t>
            </a:r>
            <a:r>
              <a:rPr lang="en-US" sz="1400" dirty="0" smtClean="0"/>
              <a:t>    M/L p    M/L m    x     y       t     </a:t>
            </a:r>
            <a:r>
              <a:rPr lang="en-US" sz="1400" dirty="0" err="1" smtClean="0"/>
              <a:t>xt</a:t>
            </a:r>
            <a:r>
              <a:rPr lang="en-US" sz="1400" dirty="0" smtClean="0"/>
              <a:t>      </a:t>
            </a:r>
            <a:r>
              <a:rPr lang="en-US" sz="1400" dirty="0" err="1" smtClean="0"/>
              <a:t>yt</a:t>
            </a:r>
            <a:r>
              <a:rPr lang="en-US" sz="1400" dirty="0" smtClean="0"/>
              <a:t>  size   </a:t>
            </a:r>
            <a:r>
              <a:rPr lang="en-US" sz="1400" dirty="0" err="1" smtClean="0"/>
              <a:t>ht</a:t>
            </a:r>
            <a:r>
              <a:rPr lang="en-US" sz="1400" dirty="0" smtClean="0"/>
              <a:t>   </a:t>
            </a:r>
            <a:r>
              <a:rPr lang="en-US" sz="1400" dirty="0" err="1" smtClean="0"/>
              <a:t>str</a:t>
            </a:r>
            <a:r>
              <a:rPr lang="en-US" sz="1400" dirty="0" smtClean="0"/>
              <a:t>   </a:t>
            </a:r>
            <a:r>
              <a:rPr lang="en-US" sz="1400" dirty="0" err="1" smtClean="0"/>
              <a:t>bkp</a:t>
            </a:r>
            <a:r>
              <a:rPr lang="en-US" sz="1400" dirty="0" smtClean="0"/>
              <a:t>  </a:t>
            </a:r>
            <a:r>
              <a:rPr lang="en-US" sz="1400" dirty="0" err="1" smtClean="0"/>
              <a:t>bkRMS</a:t>
            </a:r>
            <a:r>
              <a:rPr lang="en-US" sz="1400" dirty="0" smtClean="0"/>
              <a:t>  RMS  </a:t>
            </a:r>
            <a:r>
              <a:rPr lang="en-US" sz="1400" dirty="0" err="1" smtClean="0"/>
              <a:t>sRMS</a:t>
            </a:r>
            <a:r>
              <a:rPr lang="en-US" sz="1400" dirty="0" smtClean="0"/>
              <a:t>       </a:t>
            </a:r>
          </a:p>
          <a:p>
            <a:r>
              <a:rPr lang="en-US" sz="1400" dirty="0" smtClean="0"/>
              <a:t>MMM   1 21 10  3   9 3  12452.7  12949.4  11392.7 395.0 427.60  70.84  22.07     0 0.980 1.014 1.000  0.00 0.672 0.816 0.730</a:t>
            </a:r>
          </a:p>
          <a:p>
            <a:r>
              <a:rPr lang="en-US" sz="1400" dirty="0" smtClean="0"/>
              <a:t>Type  #  M S  R   L KE  M/L </a:t>
            </a:r>
            <a:r>
              <a:rPr lang="en-US" sz="1400" dirty="0" err="1" smtClean="0"/>
              <a:t>l</a:t>
            </a:r>
            <a:r>
              <a:rPr lang="en-US" sz="1400" dirty="0" smtClean="0"/>
              <a:t>    M/L p    M/L m    x     y       t     </a:t>
            </a:r>
            <a:r>
              <a:rPr lang="en-US" sz="1400" dirty="0" err="1" smtClean="0"/>
              <a:t>xt</a:t>
            </a:r>
            <a:r>
              <a:rPr lang="en-US" sz="1400" dirty="0" smtClean="0"/>
              <a:t>      </a:t>
            </a:r>
            <a:r>
              <a:rPr lang="en-US" sz="1400" dirty="0" err="1" smtClean="0"/>
              <a:t>yt</a:t>
            </a:r>
            <a:r>
              <a:rPr lang="en-US" sz="1400" dirty="0" smtClean="0"/>
              <a:t>  size   </a:t>
            </a:r>
            <a:r>
              <a:rPr lang="en-US" sz="1400" dirty="0" err="1" smtClean="0"/>
              <a:t>ht</a:t>
            </a:r>
            <a:r>
              <a:rPr lang="en-US" sz="1400" dirty="0" smtClean="0"/>
              <a:t>   </a:t>
            </a:r>
            <a:r>
              <a:rPr lang="en-US" sz="1400" dirty="0" err="1" smtClean="0"/>
              <a:t>str</a:t>
            </a:r>
            <a:r>
              <a:rPr lang="en-US" sz="1400" dirty="0" smtClean="0"/>
              <a:t>   </a:t>
            </a:r>
            <a:r>
              <a:rPr lang="en-US" sz="1400" dirty="0" err="1" smtClean="0"/>
              <a:t>bkp</a:t>
            </a:r>
            <a:r>
              <a:rPr lang="en-US" sz="1400" dirty="0" smtClean="0"/>
              <a:t>  </a:t>
            </a:r>
            <a:r>
              <a:rPr lang="en-US" sz="1400" dirty="0" err="1" smtClean="0"/>
              <a:t>bkRMS</a:t>
            </a:r>
            <a:r>
              <a:rPr lang="en-US" sz="1400" dirty="0" smtClean="0"/>
              <a:t>  RMS  </a:t>
            </a:r>
            <a:r>
              <a:rPr lang="en-US" sz="1400" dirty="0" err="1" smtClean="0"/>
              <a:t>sRMS</a:t>
            </a:r>
            <a:r>
              <a:rPr lang="en-US" sz="1400" dirty="0" smtClean="0"/>
              <a:t>       </a:t>
            </a:r>
          </a:p>
          <a:p>
            <a:r>
              <a:rPr lang="en-US" sz="1400" dirty="0" smtClean="0"/>
              <a:t>TTT   2 21 1  2   9 3   5374.7   5113.4      0.0  28.9 495.3  51.50   0.00   0.00 1.000 1.000 1.000 42.36 0.097 0.330 0.000</a:t>
            </a:r>
          </a:p>
          <a:p>
            <a:r>
              <a:rPr lang="en-US" sz="1400" dirty="0" smtClean="0"/>
              <a:t>TTT   3 21 1  2   9 3   6586.6   6586.6      0.0  23.1 485.2  61.20   0.00   0.00 1.000 1.000 0.000 42.34 0.079 0.346 0.000</a:t>
            </a:r>
          </a:p>
          <a:p>
            <a:r>
              <a:rPr lang="en-US" sz="1400" dirty="0" smtClean="0"/>
              <a:t>TTT   4 21 2  2   9 3   6150.4   6068.0      0.0  16.3 481.6 168.65   0.00   0.00 1.000 1.000 0.000 42.34 0.103 0.339 0.000</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3606982084"/>
              </p:ext>
            </p:extLst>
          </p:nvPr>
        </p:nvGraphicFramePr>
        <p:xfrm>
          <a:off x="1463589" y="3815874"/>
          <a:ext cx="8127996"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gridCol w="677333"/>
                <a:gridCol w="677333"/>
                <a:gridCol w="677333"/>
              </a:tblGrid>
              <a:tr h="370840">
                <a:tc>
                  <a:txBody>
                    <a:bodyPr/>
                    <a:lstStyle/>
                    <a:p>
                      <a:pPr algn="ctr" fontAlgn="b"/>
                      <a:r>
                        <a:rPr lang="en-US" sz="1100" b="0" i="0" u="none" strike="noStrike" dirty="0">
                          <a:solidFill>
                            <a:srgbClr val="000000"/>
                          </a:solidFill>
                          <a:effectLst/>
                          <a:latin typeface="Calibri" panose="020F0502020204030204" pitchFamily="34" charset="0"/>
                        </a:rPr>
                        <a:t>Type</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M</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S</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R</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L</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KE</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MLI</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MLP</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ML M</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x</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y</a:t>
                      </a: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87927416"/>
              </p:ext>
            </p:extLst>
          </p:nvPr>
        </p:nvGraphicFramePr>
        <p:xfrm>
          <a:off x="1493446" y="4283675"/>
          <a:ext cx="8128000" cy="347265"/>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47265">
                <a:tc>
                  <a:txBody>
                    <a:bodyPr/>
                    <a:lstStyle/>
                    <a:p>
                      <a:pPr algn="ctr" fontAlgn="b"/>
                      <a:r>
                        <a:rPr lang="en-US" sz="1100" b="0" i="0" u="none" strike="noStrike">
                          <a:solidFill>
                            <a:srgbClr val="000000"/>
                          </a:solidFill>
                          <a:effectLst/>
                          <a:latin typeface="Calibri" panose="020F0502020204030204" pitchFamily="34" charset="0"/>
                        </a:rPr>
                        <a:t>t</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xt</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yt</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size</a:t>
                      </a:r>
                    </a:p>
                  </a:txBody>
                  <a:tcPr marL="9525" marR="9525" marT="9525" marB="0" anchor="b"/>
                </a:tc>
                <a:tc>
                  <a:txBody>
                    <a:bodyPr/>
                    <a:lstStyle/>
                    <a:p>
                      <a:pPr algn="ctr" fontAlgn="b"/>
                      <a:r>
                        <a:rPr lang="en-US" sz="1100" b="0" i="0" u="none" strike="noStrike" dirty="0" err="1">
                          <a:solidFill>
                            <a:srgbClr val="000000"/>
                          </a:solidFill>
                          <a:effectLst/>
                          <a:latin typeface="Calibri" panose="020F0502020204030204" pitchFamily="34" charset="0"/>
                        </a:rPr>
                        <a:t>ht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str</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bkp</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bkRMS</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RMS</a:t>
                      </a:r>
                    </a:p>
                  </a:txBody>
                  <a:tcPr marL="9525" marR="9525" marT="9525" marB="0" anchor="b"/>
                </a:tc>
                <a:tc>
                  <a:txBody>
                    <a:bodyPr/>
                    <a:lstStyle/>
                    <a:p>
                      <a:pPr algn="ctr" fontAlgn="b"/>
                      <a:r>
                        <a:rPr lang="en-US" sz="1100" b="0" i="0" u="none" strike="noStrike" dirty="0" err="1">
                          <a:solidFill>
                            <a:srgbClr val="000000"/>
                          </a:solidFill>
                          <a:effectLst/>
                          <a:latin typeface="Calibri" panose="020F0502020204030204" pitchFamily="34" charset="0"/>
                        </a:rPr>
                        <a:t>sRMS</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8" name="TextBox 7"/>
          <p:cNvSpPr txBox="1"/>
          <p:nvPr/>
        </p:nvSpPr>
        <p:spPr>
          <a:xfrm>
            <a:off x="2067697" y="4852087"/>
            <a:ext cx="6277233" cy="1754326"/>
          </a:xfrm>
          <a:prstGeom prst="rect">
            <a:avLst/>
          </a:prstGeom>
          <a:noFill/>
        </p:spPr>
        <p:txBody>
          <a:bodyPr wrap="square" rtlCol="0">
            <a:spAutoFit/>
          </a:bodyPr>
          <a:lstStyle/>
          <a:p>
            <a:r>
              <a:rPr lang="en-US" dirty="0" smtClean="0"/>
              <a:t>And you really care about 3 columns: type, M, ML(</a:t>
            </a:r>
            <a:r>
              <a:rPr lang="en-US" dirty="0" err="1" smtClean="0"/>
              <a:t>i</a:t>
            </a:r>
            <a:r>
              <a:rPr lang="en-US" dirty="0" smtClean="0"/>
              <a:t>/p/m)</a:t>
            </a:r>
          </a:p>
          <a:p>
            <a:r>
              <a:rPr lang="en-US" dirty="0" smtClean="0"/>
              <a:t>Type: MMM is manual measured entry; TTT is trial; RRR is aligned</a:t>
            </a:r>
          </a:p>
          <a:p>
            <a:r>
              <a:rPr lang="en-US" dirty="0" smtClean="0"/>
              <a:t>M: specifies model, e.g. model21 = TMV</a:t>
            </a:r>
          </a:p>
          <a:p>
            <a:r>
              <a:rPr lang="en-US" dirty="0" smtClean="0"/>
              <a:t>ML: M/L measurements</a:t>
            </a:r>
          </a:p>
          <a:p>
            <a:r>
              <a:rPr lang="en-US" dirty="0" smtClean="0"/>
              <a:t>All other values: I don’t understand</a:t>
            </a:r>
          </a:p>
          <a:p>
            <a:r>
              <a:rPr lang="en-US" dirty="0" smtClean="0"/>
              <a:t>Pick out the right M model entries and analyze ML values.</a:t>
            </a:r>
          </a:p>
        </p:txBody>
      </p:sp>
    </p:spTree>
    <p:extLst>
      <p:ext uri="{BB962C8B-B14F-4D97-AF65-F5344CB8AC3E}">
        <p14:creationId xmlns:p14="http://schemas.microsoft.com/office/powerpoint/2010/main" val="369628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972</Words>
  <Application>Microsoft Office PowerPoint</Application>
  <PresentationFormat>Widescreen</PresentationFormat>
  <Paragraphs>110</Paragraphs>
  <Slides>13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Real PCMASS automated tutorial</vt:lpstr>
      <vt:lpstr>Install pCMASS32</vt:lpstr>
      <vt:lpstr>1. TMV calib</vt:lpstr>
      <vt:lpstr>TMV…</vt:lpstr>
      <vt:lpstr>automation</vt:lpstr>
      <vt:lpstr>But wait</vt:lpstr>
      <vt:lpstr>Save and process</vt:lpstr>
      <vt:lpstr>QA Break! </vt:lpstr>
      <vt:lpstr>Manual smm processing</vt:lpstr>
      <vt:lpstr>Automated processing</vt:lpstr>
      <vt:lpstr>processing</vt:lpstr>
      <vt:lpstr>Histogram</vt:lpstr>
      <vt:lpstr>How good is this? hear from me the only person did this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PCMASS automated tutorial</dc:title>
  <dc:creator>Sheng Wang</dc:creator>
  <cp:lastModifiedBy>Sheng Wang</cp:lastModifiedBy>
  <cp:revision>7</cp:revision>
  <dcterms:created xsi:type="dcterms:W3CDTF">2020-11-04T21:20:19Z</dcterms:created>
  <dcterms:modified xsi:type="dcterms:W3CDTF">2020-11-05T16:14:58Z</dcterms:modified>
</cp:coreProperties>
</file>