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89" r:id="rId4"/>
    <p:sldId id="277" r:id="rId5"/>
    <p:sldId id="278" r:id="rId6"/>
    <p:sldId id="274" r:id="rId7"/>
    <p:sldId id="275" r:id="rId8"/>
    <p:sldId id="259" r:id="rId9"/>
    <p:sldId id="263" r:id="rId10"/>
    <p:sldId id="279" r:id="rId11"/>
    <p:sldId id="266" r:id="rId12"/>
    <p:sldId id="265" r:id="rId13"/>
    <p:sldId id="260" r:id="rId14"/>
    <p:sldId id="267" r:id="rId15"/>
    <p:sldId id="268" r:id="rId16"/>
    <p:sldId id="270" r:id="rId17"/>
    <p:sldId id="273" r:id="rId18"/>
    <p:sldId id="276" r:id="rId19"/>
    <p:sldId id="280" r:id="rId20"/>
    <p:sldId id="281" r:id="rId21"/>
    <p:sldId id="282" r:id="rId22"/>
    <p:sldId id="283" r:id="rId23"/>
    <p:sldId id="285" r:id="rId24"/>
    <p:sldId id="286" r:id="rId25"/>
    <p:sldId id="284" r:id="rId26"/>
    <p:sldId id="288" r:id="rId27"/>
    <p:sldId id="287" r:id="rId28"/>
    <p:sldId id="258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038"/>
    <p:restoredTop sz="94692"/>
  </p:normalViewPr>
  <p:slideViewPr>
    <p:cSldViewPr snapToGrid="0">
      <p:cViewPr varScale="1">
        <p:scale>
          <a:sx n="96" d="100"/>
          <a:sy n="96" d="100"/>
        </p:scale>
        <p:origin x="672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47712-8011-14F8-FF81-F2D43D603C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3B9D5C-CB31-2F23-EF1C-F73EFF40C7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4A7E9C-ACFA-8068-FC4D-C95F9E30E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D9EDE-FDFF-1341-BE21-1778BA43CC8F}" type="datetimeFigureOut">
              <a:rPr lang="en-US" smtClean="0"/>
              <a:t>7/30/25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C3CF8F-EC20-A2EC-4436-65EA23BB7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B71C97-FE5D-8372-385D-6B6D7A641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E36B2-269B-8244-9AF4-A031B798C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88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E0B1F-9E66-C64F-B7C6-9B8ABC3C3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838FBB-2BD6-690F-3211-2F1FDA057C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2E678B-2F01-26A8-475A-90F5F2442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D9EDE-FDFF-1341-BE21-1778BA43CC8F}" type="datetimeFigureOut">
              <a:rPr lang="en-US" smtClean="0"/>
              <a:t>7/30/25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5EAC02-00CE-391F-3A18-6AE833BB1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5C3D8D-76FC-AF87-456C-3F954FCB5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E36B2-269B-8244-9AF4-A031B798C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521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B905A3-97BC-C06A-7E0D-4776994893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06680F-A7B5-DA4B-E2EC-4148378223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780120-7E82-7CB5-CE70-8CEED4B6B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D9EDE-FDFF-1341-BE21-1778BA43CC8F}" type="datetimeFigureOut">
              <a:rPr lang="en-US" smtClean="0"/>
              <a:t>7/30/25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2BB73D-376D-1AB2-7F99-31BE10A3D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0BF814-5E66-04F8-2BCA-10D099830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E36B2-269B-8244-9AF4-A031B798C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346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3B173-FB41-5816-3957-54728462B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EE9745-1FAF-0DDE-3431-6CBAC52359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BE86AC-2954-4918-A668-F16F12B36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D9EDE-FDFF-1341-BE21-1778BA43CC8F}" type="datetimeFigureOut">
              <a:rPr lang="en-US" smtClean="0"/>
              <a:t>7/30/25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84850-506F-D2F2-EA22-77C864792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2EF4BC-A496-03D9-7500-79780CB0A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E36B2-269B-8244-9AF4-A031B798C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278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6BA5F-B4F4-81B0-1A7F-73C94A070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8D345E-531D-524B-2D1B-B2FFE6BF6A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BFA477-3EBC-B6A2-1156-8C7CCBDCF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D9EDE-FDFF-1341-BE21-1778BA43CC8F}" type="datetimeFigureOut">
              <a:rPr lang="en-US" smtClean="0"/>
              <a:t>7/30/25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5111F3-CECD-F430-A7CC-1ECE8A91B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221F4E-C81A-6171-3065-5108411E6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E36B2-269B-8244-9AF4-A031B798C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71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F7AD3-083D-93A1-4A31-BB2CFE65A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442725-B459-47F6-1316-79886DA7AD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DEB973-84F9-7FF2-39E7-C298D5E1CA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DD8B7F-CEB4-B447-DE37-122AA6DCE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D9EDE-FDFF-1341-BE21-1778BA43CC8F}" type="datetimeFigureOut">
              <a:rPr lang="en-US" smtClean="0"/>
              <a:t>7/30/25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BDA4F8-530C-14B2-E771-AC4DB3E6E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2AB630-2A59-1B53-2771-6EC1661F4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E36B2-269B-8244-9AF4-A031B798C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375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7CB29-88FC-42AD-AB27-D2AAF5067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875DA4-4859-2F3B-21FD-9E7162E663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7BD602-4684-3136-5ECE-080093ABDA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6FF6BF-EF73-69E1-088B-112DC413E4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C54BB9-D373-86AE-B0E8-E1F5D1C01B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3DE148-B701-68C7-561E-D5B7CABD4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D9EDE-FDFF-1341-BE21-1778BA43CC8F}" type="datetimeFigureOut">
              <a:rPr lang="en-US" smtClean="0"/>
              <a:t>7/30/25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1DFCB3-360E-57B0-1AA2-3882B0ED4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7D1658-6A12-E7C9-B5E4-D57ED3FF2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E36B2-269B-8244-9AF4-A031B798C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331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06413-CA0C-65BE-87AF-CB998CCC3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CD3588-72D0-1386-50B9-D01EA3645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D9EDE-FDFF-1341-BE21-1778BA43CC8F}" type="datetimeFigureOut">
              <a:rPr lang="en-US" smtClean="0"/>
              <a:t>7/30/25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105555-8EC6-8180-BF98-8C5EB4D01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1CCD60-42A3-D21E-CC80-A21D41916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E36B2-269B-8244-9AF4-A031B798C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126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25C6E4-B92D-F517-8D4A-4346028DC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D9EDE-FDFF-1341-BE21-1778BA43CC8F}" type="datetimeFigureOut">
              <a:rPr lang="en-US" smtClean="0"/>
              <a:t>7/30/25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FE962F-8BC5-5ECC-2CCE-10B90D628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91511A-C2FA-3ABB-9427-6FA8FC7E4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E36B2-269B-8244-9AF4-A031B798C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216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3CA67-40FE-75CC-6F12-B7D5D0C13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F6A4C-7200-2132-E39C-9056B52551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D7B452-E2C8-048E-2BE2-D5707C7D34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757BF2-2E16-A9F3-D49D-B9F167BA9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D9EDE-FDFF-1341-BE21-1778BA43CC8F}" type="datetimeFigureOut">
              <a:rPr lang="en-US" smtClean="0"/>
              <a:t>7/30/25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51F36B-F334-9CFA-F545-517D07506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61B853-999A-291A-E6DD-B20BC6035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E36B2-269B-8244-9AF4-A031B798C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017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810AA-4AC7-43B6-5C72-57BB4F880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8B9E09-626F-5210-056B-9CB16AF82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4BF0E1-9FFF-2DAA-85F0-94236B3505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D9CC7C-B585-987A-CF60-04B328180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D9EDE-FDFF-1341-BE21-1778BA43CC8F}" type="datetimeFigureOut">
              <a:rPr lang="en-US" smtClean="0"/>
              <a:t>7/30/25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DD2844-BA5E-F65A-29C1-4FA146DBB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21ECCC-9C75-9CBA-21C1-07517105A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E36B2-269B-8244-9AF4-A031B798C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835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close-up of a card game&#10;&#10;AI-generated content may be incorrect.">
            <a:extLst>
              <a:ext uri="{FF2B5EF4-FFF2-40B4-BE49-F238E27FC236}">
                <a16:creationId xmlns:a16="http://schemas.microsoft.com/office/drawing/2014/main" id="{ED5DF6B1-0FE7-D358-E796-CAC9B2015B1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9448800" y="681037"/>
            <a:ext cx="2743200" cy="6176963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B393DB-0721-0A7A-9947-26BABD79B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569829-D840-4F5C-BB6E-ECD543A2CA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278E33-0923-43C0-6F2C-B48956834B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F3D9EDE-FDFF-1341-BE21-1778BA43CC8F}" type="datetimeFigureOut">
              <a:rPr lang="en-US" smtClean="0"/>
              <a:t>7/30/25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2A99AB-F463-1C34-EF4E-AA5180B0DF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1245D6-DA83-9A15-FD10-7D3F51FC91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DDE36B2-269B-8244-9AF4-A031B798C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727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218DB-A0F1-E350-5007-004C7D3E75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Bridge for Beginners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902B74-D441-C407-8F62-66079FC193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Sin-Yaw Wang for SSC</a:t>
            </a:r>
          </a:p>
        </p:txBody>
      </p:sp>
    </p:spTree>
    <p:extLst>
      <p:ext uri="{BB962C8B-B14F-4D97-AF65-F5344CB8AC3E}">
        <p14:creationId xmlns:p14="http://schemas.microsoft.com/office/powerpoint/2010/main" val="7187344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AC253-DBB8-DB0C-EFC3-CC89F509C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B3BFAB0-8B4D-BDEE-A1A9-087A151620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7344620"/>
              </p:ext>
            </p:extLst>
          </p:nvPr>
        </p:nvGraphicFramePr>
        <p:xfrm>
          <a:off x="838199" y="1810299"/>
          <a:ext cx="9095510" cy="42302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6726">
                  <a:extLst>
                    <a:ext uri="{9D8B030D-6E8A-4147-A177-3AD203B41FA5}">
                      <a16:colId xmlns:a16="http://schemas.microsoft.com/office/drawing/2014/main" val="4178760446"/>
                    </a:ext>
                  </a:extLst>
                </a:gridCol>
                <a:gridCol w="1947196">
                  <a:extLst>
                    <a:ext uri="{9D8B030D-6E8A-4147-A177-3AD203B41FA5}">
                      <a16:colId xmlns:a16="http://schemas.microsoft.com/office/drawing/2014/main" val="1744565940"/>
                    </a:ext>
                  </a:extLst>
                </a:gridCol>
                <a:gridCol w="1947196">
                  <a:extLst>
                    <a:ext uri="{9D8B030D-6E8A-4147-A177-3AD203B41FA5}">
                      <a16:colId xmlns:a16="http://schemas.microsoft.com/office/drawing/2014/main" val="130454964"/>
                    </a:ext>
                  </a:extLst>
                </a:gridCol>
                <a:gridCol w="1947196">
                  <a:extLst>
                    <a:ext uri="{9D8B030D-6E8A-4147-A177-3AD203B41FA5}">
                      <a16:colId xmlns:a16="http://schemas.microsoft.com/office/drawing/2014/main" val="2418796973"/>
                    </a:ext>
                  </a:extLst>
                </a:gridCol>
                <a:gridCol w="1947196">
                  <a:extLst>
                    <a:ext uri="{9D8B030D-6E8A-4147-A177-3AD203B41FA5}">
                      <a16:colId xmlns:a16="http://schemas.microsoft.com/office/drawing/2014/main" val="1307085336"/>
                    </a:ext>
                  </a:extLst>
                </a:gridCol>
              </a:tblGrid>
              <a:tr h="958837">
                <a:tc>
                  <a:txBody>
                    <a:bodyPr/>
                    <a:lstStyle/>
                    <a:p>
                      <a:r>
                        <a:rPr lang="en-US" dirty="0"/>
                        <a:t>Example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Contract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Overtrick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Bonus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4325849"/>
                  </a:ext>
                </a:extLst>
              </a:tr>
              <a:tr h="545241">
                <a:tc>
                  <a:txBody>
                    <a:bodyPr/>
                    <a:lstStyle/>
                    <a:p>
                      <a:r>
                        <a:rPr lang="en-US" dirty="0"/>
                        <a:t>2D+0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7546614"/>
                  </a:ext>
                </a:extLst>
              </a:tr>
              <a:tr h="545241">
                <a:tc>
                  <a:txBody>
                    <a:bodyPr/>
                    <a:lstStyle/>
                    <a:p>
                      <a:r>
                        <a:rPr lang="en-US" dirty="0"/>
                        <a:t>1NT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2163618"/>
                  </a:ext>
                </a:extLst>
              </a:tr>
              <a:tr h="545241">
                <a:tc>
                  <a:txBody>
                    <a:bodyPr/>
                    <a:lstStyle/>
                    <a:p>
                      <a:r>
                        <a:rPr lang="en-US" dirty="0"/>
                        <a:t>3S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2478268"/>
                  </a:ext>
                </a:extLst>
              </a:tr>
              <a:tr h="545241">
                <a:tc>
                  <a:txBody>
                    <a:bodyPr/>
                    <a:lstStyle/>
                    <a:p>
                      <a:r>
                        <a:rPr lang="en-US" dirty="0"/>
                        <a:t>5D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300/500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400/600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6006223"/>
                  </a:ext>
                </a:extLst>
              </a:tr>
              <a:tr h="545241">
                <a:tc>
                  <a:txBody>
                    <a:bodyPr/>
                    <a:lstStyle/>
                    <a:p>
                      <a:r>
                        <a:rPr lang="en-US" dirty="0"/>
                        <a:t>3NT+2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300/500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460/660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9369722"/>
                  </a:ext>
                </a:extLst>
              </a:tr>
              <a:tr h="545241">
                <a:tc>
                  <a:txBody>
                    <a:bodyPr/>
                    <a:lstStyle/>
                    <a:p>
                      <a:r>
                        <a:rPr lang="en-US" dirty="0"/>
                        <a:t>2H+2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0464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80806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8BC93-B4D0-F6C3-6F82-C49A5ED18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Slam/Grand Slam Bonuses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C99491-784D-FEBB-A09F-376B16D42F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Slam: bid and made a contract at 6 level (need 12 tricks)</a:t>
            </a:r>
          </a:p>
          <a:p>
            <a:pPr lvl="1"/>
            <a:r>
              <a:rPr lang="en-US" dirty="0"/>
              <a:t>500/750 by vulnerability, in addition to game bonuses</a:t>
            </a:r>
          </a:p>
          <a:p>
            <a:r>
              <a:rPr lang="en-US" dirty="0"/>
              <a:t>Grand Slam: bid and made at 7 level (need 13 tricks)</a:t>
            </a:r>
          </a:p>
          <a:p>
            <a:pPr lvl="1"/>
            <a:r>
              <a:rPr lang="en-US" dirty="0"/>
              <a:t>1000/1500 by vulnerability, in addition the game</a:t>
            </a:r>
          </a:p>
        </p:txBody>
      </p:sp>
    </p:spTree>
    <p:extLst>
      <p:ext uri="{BB962C8B-B14F-4D97-AF65-F5344CB8AC3E}">
        <p14:creationId xmlns:p14="http://schemas.microsoft.com/office/powerpoint/2010/main" val="19149945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F6AC2-3FC6-BB8A-8F9B-A3DCD8A78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Doubled/Redouble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20619-3338-47D2-3F6A-966014B6AF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6509"/>
            <a:ext cx="9247909" cy="4320454"/>
          </a:xfrm>
        </p:spPr>
        <p:txBody>
          <a:bodyPr/>
          <a:lstStyle/>
          <a:p>
            <a:r>
              <a:rPr lang="en-US" dirty="0"/>
              <a:t>Twice or quadruple the “above the line” score</a:t>
            </a:r>
          </a:p>
          <a:p>
            <a:pPr lvl="1"/>
            <a:r>
              <a:rPr lang="en-US" dirty="0"/>
              <a:t>Game is achieved whenever “above the line” exceed 100</a:t>
            </a:r>
          </a:p>
          <a:p>
            <a:r>
              <a:rPr lang="en-US" dirty="0"/>
              <a:t>50 points double bonus “for the insult”</a:t>
            </a:r>
          </a:p>
          <a:p>
            <a:r>
              <a:rPr lang="en-US" dirty="0"/>
              <a:t>Overtrick 100/200 each by vulnerability, twice if redoubled</a:t>
            </a:r>
          </a:p>
          <a:p>
            <a:r>
              <a:rPr lang="en-US" dirty="0"/>
              <a:t>No effect for game/slam bonuses</a:t>
            </a:r>
          </a:p>
          <a:p>
            <a:r>
              <a:rPr lang="en-US" dirty="0"/>
              <a:t>Severe penalties for failing the contract</a:t>
            </a:r>
          </a:p>
        </p:txBody>
      </p:sp>
    </p:spTree>
    <p:extLst>
      <p:ext uri="{BB962C8B-B14F-4D97-AF65-F5344CB8AC3E}">
        <p14:creationId xmlns:p14="http://schemas.microsoft.com/office/powerpoint/2010/main" val="34666513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4A13B-0751-FAF9-6D42-987CB82AF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Penalties (Undertricks)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137A763-8DBF-480C-FC0C-6FE68B5040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1823390"/>
              </p:ext>
            </p:extLst>
          </p:nvPr>
        </p:nvGraphicFramePr>
        <p:xfrm>
          <a:off x="838200" y="1814945"/>
          <a:ext cx="8998528" cy="3640195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val="1883544006"/>
                    </a:ext>
                  </a:extLst>
                </a:gridCol>
                <a:gridCol w="1402892">
                  <a:extLst>
                    <a:ext uri="{9D8B030D-6E8A-4147-A177-3AD203B41FA5}">
                      <a16:colId xmlns:a16="http://schemas.microsoft.com/office/drawing/2014/main" val="427165422"/>
                    </a:ext>
                  </a:extLst>
                </a:gridCol>
                <a:gridCol w="1363539">
                  <a:extLst>
                    <a:ext uri="{9D8B030D-6E8A-4147-A177-3AD203B41FA5}">
                      <a16:colId xmlns:a16="http://schemas.microsoft.com/office/drawing/2014/main" val="1800089274"/>
                    </a:ext>
                  </a:extLst>
                </a:gridCol>
                <a:gridCol w="1384984">
                  <a:extLst>
                    <a:ext uri="{9D8B030D-6E8A-4147-A177-3AD203B41FA5}">
                      <a16:colId xmlns:a16="http://schemas.microsoft.com/office/drawing/2014/main" val="1187670247"/>
                    </a:ext>
                  </a:extLst>
                </a:gridCol>
                <a:gridCol w="1104414">
                  <a:extLst>
                    <a:ext uri="{9D8B030D-6E8A-4147-A177-3AD203B41FA5}">
                      <a16:colId xmlns:a16="http://schemas.microsoft.com/office/drawing/2014/main" val="2250222922"/>
                    </a:ext>
                  </a:extLst>
                </a:gridCol>
                <a:gridCol w="1213425">
                  <a:extLst>
                    <a:ext uri="{9D8B030D-6E8A-4147-A177-3AD203B41FA5}">
                      <a16:colId xmlns:a16="http://schemas.microsoft.com/office/drawing/2014/main" val="1765295551"/>
                    </a:ext>
                  </a:extLst>
                </a:gridCol>
                <a:gridCol w="1538674">
                  <a:extLst>
                    <a:ext uri="{9D8B030D-6E8A-4147-A177-3AD203B41FA5}">
                      <a16:colId xmlns:a16="http://schemas.microsoft.com/office/drawing/2014/main" val="3927680432"/>
                    </a:ext>
                  </a:extLst>
                </a:gridCol>
              </a:tblGrid>
              <a:tr h="364793">
                <a:tc>
                  <a:txBody>
                    <a:bodyPr/>
                    <a:lstStyle/>
                    <a:p>
                      <a:pPr algn="l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Not Vulnerable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Vulnerable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5897635"/>
                  </a:ext>
                </a:extLst>
              </a:tr>
              <a:tr h="3647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Down 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X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XX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X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XX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47673368"/>
                  </a:ext>
                </a:extLst>
              </a:tr>
              <a:tr h="577925"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>
                          <a:effectLst/>
                        </a:rPr>
                        <a:t>-1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-50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>
                          <a:effectLst/>
                        </a:rPr>
                        <a:t>-100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-200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-100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>
                          <a:effectLst/>
                        </a:rPr>
                        <a:t>-200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-400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98098429"/>
                  </a:ext>
                </a:extLst>
              </a:tr>
              <a:tr h="577925"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>
                          <a:effectLst/>
                        </a:rPr>
                        <a:t>-2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-100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>
                          <a:effectLst/>
                        </a:rPr>
                        <a:t>-300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-600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-150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-400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-600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86555423"/>
                  </a:ext>
                </a:extLst>
              </a:tr>
              <a:tr h="577925"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>
                          <a:effectLst/>
                        </a:rPr>
                        <a:t>-3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-150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-500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-1000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-200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-600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-1000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68742028"/>
                  </a:ext>
                </a:extLst>
              </a:tr>
              <a:tr h="577925"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>
                          <a:effectLst/>
                        </a:rPr>
                        <a:t>-4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-200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-800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-1600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-250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-800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-1600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2928896"/>
                  </a:ext>
                </a:extLst>
              </a:tr>
              <a:tr h="577925"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>
                          <a:effectLst/>
                        </a:rPr>
                        <a:t>-5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>
                          <a:effectLst/>
                        </a:rPr>
                        <a:t>-250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>
                          <a:effectLst/>
                        </a:rPr>
                        <a:t>-1100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>
                          <a:effectLst/>
                        </a:rPr>
                        <a:t>-2200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>
                          <a:effectLst/>
                        </a:rPr>
                        <a:t>-300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>
                          <a:effectLst/>
                        </a:rPr>
                        <a:t>-1100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>
                          <a:effectLst/>
                        </a:rPr>
                        <a:t>-2200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642157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31074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46E46-DBA5-C7E3-723F-FE4D6AAB3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Scoring Practices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904C4A4-EAFA-87B4-4B59-D392F9F613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6798802"/>
              </p:ext>
            </p:extLst>
          </p:nvPr>
        </p:nvGraphicFramePr>
        <p:xfrm>
          <a:off x="1009650" y="1870364"/>
          <a:ext cx="9228859" cy="36496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5623">
                  <a:extLst>
                    <a:ext uri="{9D8B030D-6E8A-4147-A177-3AD203B41FA5}">
                      <a16:colId xmlns:a16="http://schemas.microsoft.com/office/drawing/2014/main" val="4178760446"/>
                    </a:ext>
                  </a:extLst>
                </a:gridCol>
                <a:gridCol w="1025236">
                  <a:extLst>
                    <a:ext uri="{9D8B030D-6E8A-4147-A177-3AD203B41FA5}">
                      <a16:colId xmlns:a16="http://schemas.microsoft.com/office/drawing/2014/main" val="1744565940"/>
                    </a:ext>
                  </a:extLst>
                </a:gridCol>
                <a:gridCol w="678873">
                  <a:extLst>
                    <a:ext uri="{9D8B030D-6E8A-4147-A177-3AD203B41FA5}">
                      <a16:colId xmlns:a16="http://schemas.microsoft.com/office/drawing/2014/main" val="3150104053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130454964"/>
                    </a:ext>
                  </a:extLst>
                </a:gridCol>
                <a:gridCol w="2452255">
                  <a:extLst>
                    <a:ext uri="{9D8B030D-6E8A-4147-A177-3AD203B41FA5}">
                      <a16:colId xmlns:a16="http://schemas.microsoft.com/office/drawing/2014/main" val="2418796973"/>
                    </a:ext>
                  </a:extLst>
                </a:gridCol>
                <a:gridCol w="2770909">
                  <a:extLst>
                    <a:ext uri="{9D8B030D-6E8A-4147-A177-3AD203B41FA5}">
                      <a16:colId xmlns:a16="http://schemas.microsoft.com/office/drawing/2014/main" val="1307085336"/>
                    </a:ext>
                  </a:extLst>
                </a:gridCol>
              </a:tblGrid>
              <a:tr h="6829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Contract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Vul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4325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40+50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7546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1NTXX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40*4+300+400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2163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30*3+50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24782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6006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40+30*2+500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9369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2HX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60*2+500+400*2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0464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40+30*6+500+750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3710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30*7+300+1000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43870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73049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29A36-C3A1-99D7-4855-3ABEA626A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Happens in a Tournament?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E195D-A608-ACE8-AC62-5B91CD557D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4201"/>
            <a:ext cx="10515600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Team Tournament:</a:t>
            </a:r>
          </a:p>
          <a:p>
            <a:pPr lvl="1"/>
            <a:r>
              <a:rPr lang="en-US" dirty="0"/>
              <a:t>4-player from a team to play another team</a:t>
            </a:r>
          </a:p>
          <a:p>
            <a:pPr lvl="1"/>
            <a:r>
              <a:rPr lang="en-US" dirty="0"/>
              <a:t>Both tables play the same boards</a:t>
            </a:r>
          </a:p>
          <a:p>
            <a:pPr lvl="1"/>
            <a:r>
              <a:rPr lang="en-US" dirty="0"/>
              <a:t>Score difference convert to “IMP” (International Match Point)</a:t>
            </a:r>
          </a:p>
          <a:p>
            <a:pPr lvl="1"/>
            <a:r>
              <a:rPr lang="en-US" dirty="0"/>
              <a:t>Team with more IMP wins</a:t>
            </a:r>
          </a:p>
          <a:p>
            <a:r>
              <a:rPr lang="en-US" dirty="0"/>
              <a:t>Pair Tournament:</a:t>
            </a:r>
          </a:p>
          <a:p>
            <a:pPr lvl="1"/>
            <a:r>
              <a:rPr lang="en-US" dirty="0"/>
              <a:t>Two players, as a pair, play against other pairs</a:t>
            </a:r>
          </a:p>
          <a:p>
            <a:pPr lvl="2"/>
            <a:r>
              <a:rPr lang="en-US" dirty="0"/>
              <a:t>Single winner (Howell) v. multiple winners (Mitchell) tournaments</a:t>
            </a:r>
          </a:p>
          <a:p>
            <a:pPr lvl="1"/>
            <a:r>
              <a:rPr lang="en-US" dirty="0"/>
              <a:t>Pairs play the same boards against different opponents</a:t>
            </a:r>
          </a:p>
          <a:p>
            <a:pPr lvl="1"/>
            <a:r>
              <a:rPr lang="en-US" dirty="0"/>
              <a:t>MP (Match Point) Tournaments:</a:t>
            </a:r>
          </a:p>
          <a:p>
            <a:pPr lvl="2"/>
            <a:r>
              <a:rPr lang="en-US" dirty="0"/>
              <a:t>Rank each pair’s score, convert </a:t>
            </a:r>
            <a:r>
              <a:rPr lang="en-US" dirty="0" err="1"/>
              <a:t>rankngs</a:t>
            </a:r>
            <a:r>
              <a:rPr lang="en-US" dirty="0"/>
              <a:t> to %</a:t>
            </a:r>
          </a:p>
          <a:p>
            <a:pPr lvl="2"/>
            <a:r>
              <a:rPr lang="en-US" dirty="0"/>
              <a:t>Pair with the highest average % wins</a:t>
            </a:r>
          </a:p>
          <a:p>
            <a:pPr lvl="1"/>
            <a:r>
              <a:rPr lang="en-US" dirty="0"/>
              <a:t>IMP Tournaments:</a:t>
            </a:r>
          </a:p>
          <a:p>
            <a:pPr lvl="2"/>
            <a:r>
              <a:rPr lang="en-US" dirty="0"/>
              <a:t>For each board, Pair-wise convert score differences to IMPs, obtain average</a:t>
            </a:r>
          </a:p>
          <a:p>
            <a:pPr lvl="2"/>
            <a:r>
              <a:rPr lang="en-US" dirty="0"/>
              <a:t>Pair with the highest accumulated IMPs wins</a:t>
            </a:r>
          </a:p>
        </p:txBody>
      </p:sp>
    </p:spTree>
    <p:extLst>
      <p:ext uri="{BB962C8B-B14F-4D97-AF65-F5344CB8AC3E}">
        <p14:creationId xmlns:p14="http://schemas.microsoft.com/office/powerpoint/2010/main" val="22079783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9BD83-8252-CE98-681F-C1F446402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Scoring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72E8F8-BDD6-48EE-288B-6B99FEF6EA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192491" cy="4351338"/>
          </a:xfrm>
        </p:spPr>
        <p:txBody>
          <a:bodyPr/>
          <a:lstStyle/>
          <a:p>
            <a:r>
              <a:rPr lang="en-US" dirty="0"/>
              <a:t>Goal is to outscore the competitors, not the opponents</a:t>
            </a:r>
          </a:p>
          <a:p>
            <a:pPr lvl="1"/>
            <a:r>
              <a:rPr lang="en-US" dirty="0"/>
              <a:t>Sometimes with negative points</a:t>
            </a:r>
          </a:p>
          <a:p>
            <a:r>
              <a:rPr lang="en-US" dirty="0"/>
              <a:t>Don’t miss game/slam</a:t>
            </a:r>
          </a:p>
          <a:p>
            <a:r>
              <a:rPr lang="en-US" dirty="0"/>
              <a:t>Partials frequently are deciders</a:t>
            </a:r>
          </a:p>
        </p:txBody>
      </p:sp>
    </p:spTree>
    <p:extLst>
      <p:ext uri="{BB962C8B-B14F-4D97-AF65-F5344CB8AC3E}">
        <p14:creationId xmlns:p14="http://schemas.microsoft.com/office/powerpoint/2010/main" val="31520568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A2913-1E7D-49E7-9D52-8DE618890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“Natural” is a set of logic, not a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36648D-6756-902C-5865-F27FE17AA5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009909" cy="4351338"/>
          </a:xfrm>
        </p:spPr>
        <p:txBody>
          <a:bodyPr>
            <a:normAutofit/>
          </a:bodyPr>
          <a:lstStyle/>
          <a:p>
            <a:r>
              <a:rPr lang="en-US" dirty="0"/>
              <a:t>Suit bid: strength or length</a:t>
            </a:r>
          </a:p>
          <a:p>
            <a:r>
              <a:rPr lang="en-US" dirty="0"/>
              <a:t>Jump to show power, usually forcing</a:t>
            </a:r>
          </a:p>
          <a:p>
            <a:r>
              <a:rPr lang="en-US" dirty="0"/>
              <a:t>New Suit: 2</a:t>
            </a:r>
            <a:r>
              <a:rPr lang="en-US" baseline="30000" dirty="0"/>
              <a:t>nd</a:t>
            </a:r>
            <a:r>
              <a:rPr lang="en-US" dirty="0"/>
              <a:t> best suit</a:t>
            </a:r>
          </a:p>
          <a:p>
            <a:r>
              <a:rPr lang="en-US" dirty="0"/>
              <a:t>Opener bid higher suit first</a:t>
            </a:r>
          </a:p>
          <a:p>
            <a:pPr lvl="1"/>
            <a:r>
              <a:rPr lang="en-US" dirty="0"/>
              <a:t>Reverse: partner need to choose at 3 level</a:t>
            </a:r>
          </a:p>
          <a:p>
            <a:r>
              <a:rPr lang="en-US" dirty="0"/>
              <a:t>Responder “climb the ladder”</a:t>
            </a:r>
          </a:p>
          <a:p>
            <a:r>
              <a:rPr lang="en-US" dirty="0"/>
              <a:t>Weak: retreat to same suit or NT</a:t>
            </a:r>
          </a:p>
          <a:p>
            <a:r>
              <a:rPr lang="en-US" dirty="0"/>
              <a:t>Once trump agreed</a:t>
            </a:r>
          </a:p>
          <a:p>
            <a:pPr lvl="1"/>
            <a:r>
              <a:rPr lang="en-US" dirty="0"/>
              <a:t>New suits are about control</a:t>
            </a:r>
          </a:p>
        </p:txBody>
      </p:sp>
    </p:spTree>
    <p:extLst>
      <p:ext uri="{BB962C8B-B14F-4D97-AF65-F5344CB8AC3E}">
        <p14:creationId xmlns:p14="http://schemas.microsoft.com/office/powerpoint/2010/main" val="34467008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D4DC7-758E-FDEF-C982-118581254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SAYC Opening Priorities</a:t>
            </a:r>
            <a:br>
              <a:rPr lang="en-US" dirty="0"/>
            </a:br>
            <a:r>
              <a:rPr lang="en-US" sz="2800" dirty="0"/>
              <a:t>(Standard American Yellow Card)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1E6554-924F-1073-5B06-AF899464DF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Strong 2C: 22+ HCP (artificial)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Major Opening: 5+ cards, 12+ HCP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Strong NT: Balanced hand</a:t>
            </a:r>
          </a:p>
          <a:p>
            <a:pPr lvl="1"/>
            <a:r>
              <a:rPr lang="en-US" dirty="0"/>
              <a:t>HCP: 15~17, 20~21, 25~27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Minor Opening (many variation), 12+ HCP</a:t>
            </a:r>
          </a:p>
          <a:p>
            <a:pPr lvl="1"/>
            <a:r>
              <a:rPr lang="en-US" dirty="0"/>
              <a:t>Guarantee 3 cards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Preemptive openings 8~11 HCP</a:t>
            </a:r>
          </a:p>
          <a:p>
            <a:pPr lvl="1"/>
            <a:r>
              <a:rPr lang="en-US" dirty="0"/>
              <a:t>6 or more cards. Prefer two of Ace, King, or Queen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Rule of &lt;</a:t>
            </a:r>
            <a:r>
              <a:rPr lang="en-US"/>
              <a:t>some number</a:t>
            </a:r>
            <a:r>
              <a:rPr lang="en-US" dirty="0"/>
              <a:t>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4228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40924-838F-2389-E6F0-20F876FFF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Balanced Hand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590C1D-3C78-8F12-D237-45FC7FEB88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void, no singleton, no more than 2 doubletons</a:t>
            </a:r>
          </a:p>
          <a:p>
            <a:pPr lvl="1"/>
            <a:r>
              <a:rPr lang="en-US" dirty="0"/>
              <a:t>4333, 4432, 5332</a:t>
            </a:r>
          </a:p>
          <a:p>
            <a:pPr lvl="1"/>
            <a:r>
              <a:rPr lang="en-US" dirty="0"/>
              <a:t>5-card major balanced hands open 1M (preferred) or 1NT (trendy)</a:t>
            </a:r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E6462E9-5360-8870-ABAE-7A27712FBD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6168818"/>
              </p:ext>
            </p:extLst>
          </p:nvPr>
        </p:nvGraphicFramePr>
        <p:xfrm>
          <a:off x="1488660" y="3429000"/>
          <a:ext cx="5945809" cy="22250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702958">
                  <a:extLst>
                    <a:ext uri="{9D8B030D-6E8A-4147-A177-3AD203B41FA5}">
                      <a16:colId xmlns:a16="http://schemas.microsoft.com/office/drawing/2014/main" val="1503491899"/>
                    </a:ext>
                  </a:extLst>
                </a:gridCol>
                <a:gridCol w="4242851">
                  <a:extLst>
                    <a:ext uri="{9D8B030D-6E8A-4147-A177-3AD203B41FA5}">
                      <a16:colId xmlns:a16="http://schemas.microsoft.com/office/drawing/2014/main" val="36704803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12~14 HCP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Open 1x, second bid 1NT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4199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15~17 HCP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Open 1NT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0077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18~19 HCP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Open 1x, second bid 2NT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4685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20~21 HCP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Open 2NT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3086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22~24 HCP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Open 2C, second bid 2NT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74376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25+ </a:t>
                      </a:r>
                      <a:r>
                        <a:rPr lang="en-US" dirty="0" err="1"/>
                        <a:t>HCp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Open 3NT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15886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3211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56C5C-E454-997C-46FA-06976D457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Syllabus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0AA7B-24C6-0DE5-F267-19C6E8873B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8877"/>
            <a:ext cx="10515600" cy="4351338"/>
          </a:xfrm>
        </p:spPr>
        <p:txBody>
          <a:bodyPr/>
          <a:lstStyle/>
          <a:p>
            <a:r>
              <a:rPr lang="en-US"/>
              <a:t>Introduction</a:t>
            </a:r>
          </a:p>
          <a:p>
            <a:r>
              <a:rPr lang="en-US"/>
              <a:t>Hand </a:t>
            </a:r>
            <a:r>
              <a:rPr lang="en-US" dirty="0"/>
              <a:t>Evaluation</a:t>
            </a:r>
          </a:p>
          <a:p>
            <a:r>
              <a:rPr lang="en-US" dirty="0"/>
              <a:t>Scoring Overview</a:t>
            </a:r>
          </a:p>
          <a:p>
            <a:r>
              <a:rPr lang="en-US" dirty="0"/>
              <a:t>Basic “Suit Play”</a:t>
            </a:r>
          </a:p>
          <a:p>
            <a:r>
              <a:rPr lang="en-US" dirty="0"/>
              <a:t>”Natural” concepts</a:t>
            </a:r>
          </a:p>
          <a:p>
            <a:r>
              <a:rPr lang="en-US" dirty="0"/>
              <a:t>SAYC (Standard American Yellow Card)</a:t>
            </a:r>
          </a:p>
        </p:txBody>
      </p:sp>
    </p:spTree>
    <p:extLst>
      <p:ext uri="{BB962C8B-B14F-4D97-AF65-F5344CB8AC3E}">
        <p14:creationId xmlns:p14="http://schemas.microsoft.com/office/powerpoint/2010/main" val="29009925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BD19D-7F3E-E0EA-2EAB-0DF2972FC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Responses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B544407-BF12-A3BD-2259-DD0CF0194E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27166427"/>
              </p:ext>
            </p:extLst>
          </p:nvPr>
        </p:nvGraphicFramePr>
        <p:xfrm>
          <a:off x="838200" y="1825625"/>
          <a:ext cx="8398566" cy="38506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13383">
                  <a:extLst>
                    <a:ext uri="{9D8B030D-6E8A-4147-A177-3AD203B41FA5}">
                      <a16:colId xmlns:a16="http://schemas.microsoft.com/office/drawing/2014/main" val="3089364523"/>
                    </a:ext>
                  </a:extLst>
                </a:gridCol>
                <a:gridCol w="5685183">
                  <a:extLst>
                    <a:ext uri="{9D8B030D-6E8A-4147-A177-3AD203B41FA5}">
                      <a16:colId xmlns:a16="http://schemas.microsoft.com/office/drawing/2014/main" val="8933156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Weak? (6~10 HCP)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2x if 3+ support, 1NT otherwise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49961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Inverse Minor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4+ support</a:t>
                      </a:r>
                      <a:br>
                        <a:rPr lang="en-US" dirty="0"/>
                      </a:br>
                      <a:r>
                        <a:rPr lang="en-US" dirty="0"/>
                        <a:t>1m-2m is strong hand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1m-3m is weak hand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453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“Magic 9 card?”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“Limited Raise”: 10~12 HCP</a:t>
                      </a:r>
                      <a:br>
                        <a:rPr lang="en-US" dirty="0"/>
                      </a:br>
                      <a:r>
                        <a:rPr lang="en-US" dirty="0"/>
                        <a:t>“Jacoby 2NT”: 13+ HCP, bid 2NT, 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Forcing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7366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8+ card?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“Splinter”: 15+TP, bid singleton/void, 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Forcing</a:t>
                      </a:r>
                      <a:endParaRPr lang="en-US" dirty="0"/>
                    </a:p>
                    <a:p>
                      <a:r>
                        <a:rPr lang="en-US" dirty="0"/>
                        <a:t>“To play”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5607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 have a strong hand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”Strong Jump Shift”: 17+ HCP, 5+ cards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4838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None of the above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(Ambiguously) bid a new suit (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semi-forcing</a:t>
                      </a:r>
                      <a:r>
                        <a:rPr lang="en-US" dirty="0"/>
                        <a:t>)</a:t>
                      </a:r>
                      <a:br>
                        <a:rPr lang="en-US" dirty="0"/>
                      </a:br>
                      <a:r>
                        <a:rPr lang="en-US" dirty="0"/>
                        <a:t>1m-1x: 4+ cards</a:t>
                      </a:r>
                      <a:br>
                        <a:rPr lang="en-US" dirty="0"/>
                      </a:br>
                      <a:r>
                        <a:rPr lang="en-US" dirty="0"/>
                        <a:t>1S-2H: 5+ H, otherwise 4+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76176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90925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9E561-88BB-D12B-7A24-3791D76D4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Opener’s 2</a:t>
            </a:r>
            <a:r>
              <a:rPr lang="en-US" baseline="30000" dirty="0"/>
              <a:t>nd</a:t>
            </a:r>
            <a:r>
              <a:rPr lang="en-US" dirty="0"/>
              <a:t> Bid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FB17F0-BB1E-AF92-5465-7EC13171CE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Have we agreed on the trump suit (or to play NT)?</a:t>
            </a:r>
          </a:p>
          <a:p>
            <a:pPr lvl="1"/>
            <a:r>
              <a:rPr lang="en-US" dirty="0"/>
              <a:t>Decide which level to play</a:t>
            </a:r>
          </a:p>
          <a:p>
            <a:pPr lvl="2"/>
            <a:r>
              <a:rPr lang="en-US" dirty="0"/>
              <a:t>Invite, game try, slam try, or pass</a:t>
            </a:r>
          </a:p>
          <a:p>
            <a:r>
              <a:rPr lang="en-US" dirty="0"/>
              <a:t>Got 17+ HCP</a:t>
            </a:r>
          </a:p>
          <a:p>
            <a:pPr lvl="1"/>
            <a:r>
              <a:rPr lang="en-US" dirty="0"/>
              <a:t>Reverse (5-5), jump rebid (6+), Jump new suit (5+)</a:t>
            </a:r>
          </a:p>
          <a:p>
            <a:pPr lvl="1"/>
            <a:r>
              <a:rPr lang="en-US" dirty="0"/>
              <a:t>2NT</a:t>
            </a:r>
          </a:p>
          <a:p>
            <a:r>
              <a:rPr lang="en-US" dirty="0"/>
              <a:t>Explore other options</a:t>
            </a:r>
          </a:p>
          <a:p>
            <a:pPr lvl="1"/>
            <a:r>
              <a:rPr lang="en-US" dirty="0"/>
              <a:t>Consider pass</a:t>
            </a:r>
          </a:p>
          <a:p>
            <a:pPr lvl="1"/>
            <a:r>
              <a:rPr lang="en-US" dirty="0"/>
              <a:t>Support partner major first</a:t>
            </a:r>
          </a:p>
          <a:p>
            <a:pPr lvl="1"/>
            <a:r>
              <a:rPr lang="en-US" dirty="0"/>
              <a:t>Bid 2</a:t>
            </a:r>
            <a:r>
              <a:rPr lang="en-US" baseline="30000" dirty="0"/>
              <a:t>nd</a:t>
            </a:r>
            <a:r>
              <a:rPr lang="en-US" dirty="0"/>
              <a:t> suit, seeking NT contract</a:t>
            </a:r>
          </a:p>
        </p:txBody>
      </p:sp>
    </p:spTree>
    <p:extLst>
      <p:ext uri="{BB962C8B-B14F-4D97-AF65-F5344CB8AC3E}">
        <p14:creationId xmlns:p14="http://schemas.microsoft.com/office/powerpoint/2010/main" val="25033187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C08F3-356C-F940-8C39-C58EB0330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Respond to Strong 2C Opening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915F196D-D8C6-3F23-179B-F1E3541E71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4305032"/>
              </p:ext>
            </p:extLst>
          </p:nvPr>
        </p:nvGraphicFramePr>
        <p:xfrm>
          <a:off x="838200" y="1825625"/>
          <a:ext cx="8332304" cy="1112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509475">
                  <a:extLst>
                    <a:ext uri="{9D8B030D-6E8A-4147-A177-3AD203B41FA5}">
                      <a16:colId xmlns:a16="http://schemas.microsoft.com/office/drawing/2014/main" val="1190941023"/>
                    </a:ext>
                  </a:extLst>
                </a:gridCol>
                <a:gridCol w="6822829">
                  <a:extLst>
                    <a:ext uri="{9D8B030D-6E8A-4147-A177-3AD203B41FA5}">
                      <a16:colId xmlns:a16="http://schemas.microsoft.com/office/drawing/2014/main" val="26213715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”Double Negative”, 0~3 HCP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4528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”Waiting”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65469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Anything else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8+ HCP, Natural, 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Game Forcing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750672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9BE309AF-6A08-0FC8-D600-135B5175F570}"/>
              </a:ext>
            </a:extLst>
          </p:cNvPr>
          <p:cNvSpPr txBox="1"/>
          <p:nvPr/>
        </p:nvSpPr>
        <p:spPr>
          <a:xfrm>
            <a:off x="1235765" y="3105834"/>
            <a:ext cx="7735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Double negative alternative (BBO Robot):</a:t>
            </a:r>
            <a:br>
              <a:rPr lang="en-US" b="1" dirty="0"/>
            </a:br>
            <a:r>
              <a:rPr lang="en-US" dirty="0"/>
              <a:t>2C-2D-&lt;whatever&gt;-&lt;cheapest next suit&gt;</a:t>
            </a:r>
          </a:p>
        </p:txBody>
      </p:sp>
    </p:spTree>
    <p:extLst>
      <p:ext uri="{BB962C8B-B14F-4D97-AF65-F5344CB8AC3E}">
        <p14:creationId xmlns:p14="http://schemas.microsoft.com/office/powerpoint/2010/main" val="2595196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DB69B-936C-7FFE-71C6-5583D39DB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Suit Contract Slam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14FFC-52D8-7430-8331-94A4B0A82A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2373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Straight Blackwood</a:t>
            </a:r>
          </a:p>
          <a:p>
            <a:pPr lvl="1"/>
            <a:r>
              <a:rPr lang="en-US" dirty="0"/>
              <a:t>Jump to 4NT after (implicit) trump agreement</a:t>
            </a:r>
          </a:p>
          <a:p>
            <a:pPr lvl="2"/>
            <a:r>
              <a:rPr lang="en-US" dirty="0"/>
              <a:t>0 or 4 Aces: 5C</a:t>
            </a:r>
          </a:p>
          <a:p>
            <a:pPr lvl="2"/>
            <a:r>
              <a:rPr lang="en-US" dirty="0"/>
              <a:t>1 Ace: 5D, 2 Aces: 5H, 3 Aces: 5S</a:t>
            </a:r>
          </a:p>
          <a:p>
            <a:pPr lvl="1"/>
            <a:r>
              <a:rPr lang="en-US" dirty="0"/>
              <a:t>5NT for King ask</a:t>
            </a:r>
          </a:p>
          <a:p>
            <a:r>
              <a:rPr lang="en-US" dirty="0"/>
              <a:t>Roman Key Card Blackwood (RKCB)</a:t>
            </a:r>
          </a:p>
          <a:p>
            <a:pPr lvl="1"/>
            <a:r>
              <a:rPr lang="en-US" dirty="0"/>
              <a:t>Jump to 4NT after (implicit) trump agreement</a:t>
            </a:r>
          </a:p>
          <a:p>
            <a:pPr lvl="1"/>
            <a:r>
              <a:rPr lang="en-US" dirty="0"/>
              <a:t>Key Card = Aces or Trump King</a:t>
            </a:r>
          </a:p>
          <a:p>
            <a:pPr lvl="1"/>
            <a:r>
              <a:rPr lang="en-US" dirty="0"/>
              <a:t>1430 variation (popular)</a:t>
            </a:r>
          </a:p>
          <a:p>
            <a:pPr lvl="2"/>
            <a:r>
              <a:rPr lang="en-US" dirty="0"/>
              <a:t>5C: 1 or 4 key cards, 5D: 0 or 3</a:t>
            </a:r>
          </a:p>
          <a:p>
            <a:pPr lvl="2"/>
            <a:r>
              <a:rPr lang="en-US" dirty="0"/>
              <a:t>5H: 2 without Trump Q, 5S: 2 With trump Queen</a:t>
            </a:r>
          </a:p>
          <a:p>
            <a:pPr lvl="1"/>
            <a:r>
              <a:rPr lang="en-US" dirty="0"/>
              <a:t>0314 variation (more compatible with straight BW)</a:t>
            </a:r>
          </a:p>
          <a:p>
            <a:pPr lvl="2"/>
            <a:r>
              <a:rPr lang="en-US" dirty="0"/>
              <a:t>5C: 1 or 4 key cards, 5D: 0 or 3</a:t>
            </a:r>
          </a:p>
          <a:p>
            <a:pPr lvl="1"/>
            <a:r>
              <a:rPr lang="en-US" dirty="0"/>
              <a:t>5NT for “other” Kings (reply as straight BW)</a:t>
            </a:r>
          </a:p>
        </p:txBody>
      </p:sp>
    </p:spTree>
    <p:extLst>
      <p:ext uri="{BB962C8B-B14F-4D97-AF65-F5344CB8AC3E}">
        <p14:creationId xmlns:p14="http://schemas.microsoft.com/office/powerpoint/2010/main" val="26009738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1DFAE-6A96-7B1F-9203-15E759AF6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Gerber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68414E-5FB9-EEDF-6F09-3382CFFF0F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Ace ask for NT contracts</a:t>
            </a:r>
          </a:p>
          <a:p>
            <a:pPr lvl="1"/>
            <a:r>
              <a:rPr lang="en-US" dirty="0"/>
              <a:t>Jump to 4C</a:t>
            </a:r>
          </a:p>
          <a:p>
            <a:pPr lvl="2"/>
            <a:r>
              <a:rPr lang="en-US" dirty="0"/>
              <a:t>4D: 0 or 4</a:t>
            </a:r>
          </a:p>
          <a:p>
            <a:pPr lvl="2"/>
            <a:r>
              <a:rPr lang="en-US" dirty="0"/>
              <a:t>4H: 1 Ace, 4S: 2 Aces, 4NT: 3 Aces</a:t>
            </a:r>
          </a:p>
          <a:p>
            <a:pPr lvl="1"/>
            <a:r>
              <a:rPr lang="en-US" dirty="0"/>
              <a:t>5C for King ask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1039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BD735-6E6B-A5D8-05F5-DB4A486F6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Responses to NT</a:t>
            </a:r>
            <a:endParaRPr lang="en-US" sz="27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89039F4-64C5-1DE9-DFC5-C41D31E736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1452" y="1812373"/>
            <a:ext cx="10515600" cy="4351338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It better for stronger hand not to reveal.</a:t>
            </a:r>
          </a:p>
          <a:p>
            <a:pPr lvl="1"/>
            <a:r>
              <a:rPr lang="en-US" dirty="0"/>
              <a:t>Making the opener the declarer</a:t>
            </a:r>
          </a:p>
          <a:p>
            <a:pPr lvl="1"/>
            <a:r>
              <a:rPr lang="en-US" dirty="0"/>
              <a:t>Many well-known conventions to help</a:t>
            </a:r>
          </a:p>
          <a:p>
            <a:r>
              <a:rPr lang="en-US" dirty="0"/>
              <a:t>Slam exploration</a:t>
            </a:r>
          </a:p>
          <a:p>
            <a:pPr lvl="1"/>
            <a:r>
              <a:rPr lang="en-US" dirty="0"/>
              <a:t>Gerber instead of Blackwood (RKCB requires trump suit agreement first)</a:t>
            </a:r>
          </a:p>
          <a:p>
            <a:pPr lvl="1"/>
            <a:r>
              <a:rPr lang="en-US" dirty="0"/>
              <a:t>Quantitative Invite</a:t>
            </a:r>
          </a:p>
          <a:p>
            <a:r>
              <a:rPr lang="en-US" dirty="0"/>
              <a:t>Stayman</a:t>
            </a:r>
          </a:p>
          <a:p>
            <a:pPr lvl="1"/>
            <a:r>
              <a:rPr lang="en-US" dirty="0"/>
              <a:t>Seek 4-4 Major</a:t>
            </a:r>
          </a:p>
          <a:p>
            <a:pPr lvl="1"/>
            <a:r>
              <a:rPr lang="en-US" dirty="0"/>
              <a:t>Use Smolen to seek 5-3 Major</a:t>
            </a:r>
          </a:p>
          <a:p>
            <a:pPr lvl="1"/>
            <a:r>
              <a:rPr lang="en-US" dirty="0"/>
              <a:t>Revert to NT</a:t>
            </a:r>
          </a:p>
          <a:p>
            <a:r>
              <a:rPr lang="en-US" dirty="0"/>
              <a:t>Jacoby Transfers</a:t>
            </a:r>
          </a:p>
          <a:p>
            <a:pPr lvl="1"/>
            <a:r>
              <a:rPr lang="en-US" dirty="0"/>
              <a:t>Make opener to bid your (one) long major suit</a:t>
            </a:r>
          </a:p>
          <a:p>
            <a:r>
              <a:rPr lang="en-US" dirty="0"/>
              <a:t>Minor?</a:t>
            </a:r>
          </a:p>
          <a:p>
            <a:pPr lvl="1"/>
            <a:r>
              <a:rPr lang="en-US" dirty="0"/>
              <a:t>SAYC has no standard way</a:t>
            </a:r>
          </a:p>
          <a:p>
            <a:pPr lvl="1"/>
            <a:r>
              <a:rPr lang="en-US" dirty="0"/>
              <a:t>Minor transfer and/or Minor Stayman</a:t>
            </a:r>
          </a:p>
        </p:txBody>
      </p:sp>
    </p:spTree>
    <p:extLst>
      <p:ext uri="{BB962C8B-B14F-4D97-AF65-F5344CB8AC3E}">
        <p14:creationId xmlns:p14="http://schemas.microsoft.com/office/powerpoint/2010/main" val="9279639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37C9D-F41B-B1A6-4F3A-830531CAB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NT Response Selections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1F3C7A3-E7A0-A2DC-D0FE-DA0E084D111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8072156"/>
              </p:ext>
            </p:extLst>
          </p:nvPr>
        </p:nvGraphicFramePr>
        <p:xfrm>
          <a:off x="838200" y="1825625"/>
          <a:ext cx="10515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66322">
                  <a:extLst>
                    <a:ext uri="{9D8B030D-6E8A-4147-A177-3AD203B41FA5}">
                      <a16:colId xmlns:a16="http://schemas.microsoft.com/office/drawing/2014/main" val="3340967524"/>
                    </a:ext>
                  </a:extLst>
                </a:gridCol>
                <a:gridCol w="6649278">
                  <a:extLst>
                    <a:ext uri="{9D8B030D-6E8A-4147-A177-3AD203B41FA5}">
                      <a16:colId xmlns:a16="http://schemas.microsoft.com/office/drawing/2014/main" val="12975290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If you have 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 this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9280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Lots of HCP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Slam exploration: Gerber 4C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63768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One or two 4+ Major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Stayman 2C, Jacoby Transfer 2D/2H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77798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One or two 6+ Major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Texas Transfer 4D/4H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5929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Long minor with honors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3NT?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1680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Otherwise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Minor transfer or minor Stayman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992738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89911F9-F375-FA4E-4EDC-7ABA7C791F8F}"/>
              </a:ext>
            </a:extLst>
          </p:cNvPr>
          <p:cNvSpPr txBox="1"/>
          <p:nvPr/>
        </p:nvSpPr>
        <p:spPr>
          <a:xfrm>
            <a:off x="838200" y="4439478"/>
            <a:ext cx="5115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Strength requirements based on bridge logic.</a:t>
            </a:r>
          </a:p>
        </p:txBody>
      </p:sp>
    </p:spTree>
    <p:extLst>
      <p:ext uri="{BB962C8B-B14F-4D97-AF65-F5344CB8AC3E}">
        <p14:creationId xmlns:p14="http://schemas.microsoft.com/office/powerpoint/2010/main" val="11934456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48DA9F-17EF-6948-98BC-18DD1B5762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792FC-33F1-95AC-3B95-CA6C51BFE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NT Response Conventions</a:t>
            </a:r>
            <a:endParaRPr lang="en-US" sz="2700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51F9586-8EA8-F3B8-9220-077E33DD8CC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074842"/>
              </p:ext>
            </p:extLst>
          </p:nvPr>
        </p:nvGraphicFramePr>
        <p:xfrm>
          <a:off x="957470" y="1945640"/>
          <a:ext cx="8438322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8913">
                  <a:extLst>
                    <a:ext uri="{9D8B030D-6E8A-4147-A177-3AD203B41FA5}">
                      <a16:colId xmlns:a16="http://schemas.microsoft.com/office/drawing/2014/main" val="4226318191"/>
                    </a:ext>
                  </a:extLst>
                </a:gridCol>
                <a:gridCol w="5539409">
                  <a:extLst>
                    <a:ext uri="{9D8B030D-6E8A-4147-A177-3AD203B41FA5}">
                      <a16:colId xmlns:a16="http://schemas.microsoft.com/office/drawing/2014/main" val="41893673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Situation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 this convention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771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Have one 4-card Major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Stayman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57745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Have 5-4 Majors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Stayman followed by Smolen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5606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Have a 5+ Major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Jacoby Transfer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6934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Have a 6+ Major and 10 TP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Texas Transfer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2628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Have 10 HCP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Invitation to 3NT (may not be possible)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5522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Slam interest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Gerber, Quantitative Invite, Jump new suit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549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Explore minor contract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With prior agreement, </a:t>
                      </a:r>
                      <a:r>
                        <a:rPr lang="en-US" dirty="0"/>
                        <a:t>Minor transfer/Minor Stayman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86506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97268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017D9-B717-367E-5E8B-FB695D9F4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Partials win or lose a tournament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94C3A-F925-EE19-9AE5-DF09AEA47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275618" cy="4351338"/>
          </a:xfrm>
        </p:spPr>
        <p:txBody>
          <a:bodyPr/>
          <a:lstStyle/>
          <a:p>
            <a:r>
              <a:rPr lang="en-US" dirty="0"/>
              <a:t>Be aggressive in competitive bidding</a:t>
            </a:r>
          </a:p>
          <a:p>
            <a:pPr lvl="1"/>
            <a:r>
              <a:rPr lang="en-US" dirty="0"/>
              <a:t>At least to disturb their flow</a:t>
            </a:r>
          </a:p>
          <a:p>
            <a:pPr lvl="1"/>
            <a:r>
              <a:rPr lang="en-US" dirty="0"/>
              <a:t>Always consider the consequence of getting doubled</a:t>
            </a:r>
          </a:p>
          <a:p>
            <a:r>
              <a:rPr lang="en-US" dirty="0"/>
              <a:t>To bid or not to bid...</a:t>
            </a:r>
          </a:p>
          <a:p>
            <a:pPr lvl="1"/>
            <a:r>
              <a:rPr lang="en-US" dirty="0"/>
              <a:t>Bid a contract that we can score positively</a:t>
            </a:r>
          </a:p>
          <a:p>
            <a:pPr lvl="1"/>
            <a:r>
              <a:rPr lang="en-US" dirty="0"/>
              <a:t>Sacrifice by bidding a contract to score least negatively</a:t>
            </a:r>
          </a:p>
          <a:p>
            <a:pPr lvl="1"/>
            <a:r>
              <a:rPr lang="en-US" dirty="0"/>
              <a:t>Letting opponents play a contract for optimal score for us</a:t>
            </a:r>
          </a:p>
          <a:p>
            <a:pPr lvl="1"/>
            <a:r>
              <a:rPr lang="en-US" dirty="0"/>
              <a:t>Doubling the stake</a:t>
            </a:r>
          </a:p>
          <a:p>
            <a:r>
              <a:rPr lang="en-US" dirty="0"/>
              <a:t>Consider vulnerability and likelihood of we/they making/failing the contract</a:t>
            </a:r>
          </a:p>
        </p:txBody>
      </p:sp>
    </p:spTree>
    <p:extLst>
      <p:ext uri="{BB962C8B-B14F-4D97-AF65-F5344CB8AC3E}">
        <p14:creationId xmlns:p14="http://schemas.microsoft.com/office/powerpoint/2010/main" val="2925726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67A64-8532-5CD5-9194-D5FAA63B3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386650-767D-6EC2-224E-0707FE34B3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Based on </a:t>
            </a:r>
            <a:r>
              <a:rPr lang="en-US" i="1" dirty="0"/>
              <a:t>Whist</a:t>
            </a:r>
          </a:p>
          <a:p>
            <a:r>
              <a:rPr lang="en-US" dirty="0"/>
              <a:t>Contract Bridge Scoring Rules by 1925</a:t>
            </a:r>
          </a:p>
          <a:p>
            <a:r>
              <a:rPr lang="en-US" dirty="0"/>
              <a:t>Reached peak population around 1940s</a:t>
            </a:r>
          </a:p>
          <a:p>
            <a:r>
              <a:rPr lang="en-US" dirty="0"/>
              <a:t>World Bridge Federation</a:t>
            </a:r>
          </a:p>
          <a:p>
            <a:pPr lvl="1"/>
            <a:r>
              <a:rPr lang="en-US" dirty="0"/>
              <a:t>"The Laws of Duplicate Bridge 2017".</a:t>
            </a:r>
          </a:p>
          <a:p>
            <a:pPr lvl="1"/>
            <a:r>
              <a:rPr lang="en-US" dirty="0"/>
              <a:t>ACBL, “</a:t>
            </a:r>
            <a:r>
              <a:rPr lang="en-US" i="1" dirty="0"/>
              <a:t>The Laws of Rubber Bridge”</a:t>
            </a:r>
            <a:endParaRPr lang="en-US" dirty="0"/>
          </a:p>
          <a:p>
            <a:r>
              <a:rPr lang="en-US" dirty="0"/>
              <a:t>Rubber, Chicago-style, Duplicate</a:t>
            </a:r>
          </a:p>
          <a:p>
            <a:r>
              <a:rPr lang="en-US" dirty="0"/>
              <a:t>In-person and online games</a:t>
            </a:r>
          </a:p>
          <a:p>
            <a:pPr lvl="1"/>
            <a:r>
              <a:rPr lang="en-US" dirty="0"/>
              <a:t>Bridge Base Online (BBO)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800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14F8E-5416-2AD7-5D14-239626BBB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Terms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0344AB-58D6-3C1E-5712-70281C352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Deck, suits and ranking</a:t>
            </a:r>
          </a:p>
          <a:p>
            <a:r>
              <a:rPr lang="en-US" dirty="0"/>
              <a:t>Bidding box, board, deck, traveler</a:t>
            </a:r>
          </a:p>
          <a:p>
            <a:r>
              <a:rPr lang="en-US" dirty="0"/>
              <a:t>Auction</a:t>
            </a:r>
          </a:p>
          <a:p>
            <a:pPr lvl="1"/>
            <a:r>
              <a:rPr lang="en-US" dirty="0"/>
              <a:t> A language of small vocabulary</a:t>
            </a:r>
          </a:p>
          <a:p>
            <a:pPr lvl="2"/>
            <a:r>
              <a:rPr lang="en-US" dirty="0"/>
              <a:t>As the only means for communication, nothing else</a:t>
            </a:r>
          </a:p>
          <a:p>
            <a:r>
              <a:rPr lang="en-US" dirty="0"/>
              <a:t>Dealer, Declarer, Dummy, Defenders</a:t>
            </a:r>
          </a:p>
          <a:p>
            <a:r>
              <a:rPr lang="en-US" dirty="0"/>
              <a:t>Tricks and leads</a:t>
            </a:r>
          </a:p>
          <a:p>
            <a:pPr lvl="1"/>
            <a:r>
              <a:rPr lang="en-US" dirty="0"/>
              <a:t>Open Lead</a:t>
            </a:r>
          </a:p>
          <a:p>
            <a:pPr lvl="1"/>
            <a:r>
              <a:rPr lang="en-US" dirty="0"/>
              <a:t>Dummy’s works</a:t>
            </a:r>
          </a:p>
          <a:p>
            <a:r>
              <a:rPr lang="en-US" dirty="0"/>
              <a:t>Score and movement</a:t>
            </a:r>
          </a:p>
        </p:txBody>
      </p:sp>
    </p:spTree>
    <p:extLst>
      <p:ext uri="{BB962C8B-B14F-4D97-AF65-F5344CB8AC3E}">
        <p14:creationId xmlns:p14="http://schemas.microsoft.com/office/powerpoint/2010/main" val="312936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1CBBA-3194-56A2-2B48-E0C6959EA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HCP, DP, and TP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52E8E1-DF35-E908-4F19-BB3269BC19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High Card Points: Strength</a:t>
            </a:r>
          </a:p>
          <a:p>
            <a:pPr lvl="1"/>
            <a:r>
              <a:rPr lang="en-US" dirty="0"/>
              <a:t>Ace = 4, King = 3, Queen = 2, Jack = 1</a:t>
            </a:r>
          </a:p>
          <a:p>
            <a:r>
              <a:rPr lang="en-US" dirty="0"/>
              <a:t>Distribution Points: Shape</a:t>
            </a:r>
          </a:p>
          <a:p>
            <a:pPr lvl="1"/>
            <a:r>
              <a:rPr lang="en-US" dirty="0"/>
              <a:t>Void = 5, Singleton = 3, Doubleton = 1</a:t>
            </a:r>
          </a:p>
          <a:p>
            <a:pPr lvl="1"/>
            <a:r>
              <a:rPr lang="en-US" dirty="0"/>
              <a:t>1 Point for each of the 5</a:t>
            </a:r>
            <a:r>
              <a:rPr lang="en-US" baseline="30000" dirty="0"/>
              <a:t>th</a:t>
            </a:r>
            <a:r>
              <a:rPr lang="en-US" dirty="0"/>
              <a:t>, 6</a:t>
            </a:r>
            <a:r>
              <a:rPr lang="en-US" baseline="30000" dirty="0"/>
              <a:t>th</a:t>
            </a:r>
            <a:r>
              <a:rPr lang="en-US" dirty="0"/>
              <a:t>, ..., card</a:t>
            </a:r>
          </a:p>
          <a:p>
            <a:r>
              <a:rPr lang="en-US" dirty="0"/>
              <a:t>Total Points = HCP + DP</a:t>
            </a:r>
          </a:p>
          <a:p>
            <a:endParaRPr lang="en-US" dirty="0"/>
          </a:p>
          <a:p>
            <a:r>
              <a:rPr lang="en-US" dirty="0"/>
              <a:t>Many more ways for hand valuation...</a:t>
            </a:r>
          </a:p>
          <a:p>
            <a:pPr lvl="1"/>
            <a:r>
              <a:rPr lang="en-US" dirty="0"/>
              <a:t>LTC, Zar Point, ...</a:t>
            </a:r>
          </a:p>
        </p:txBody>
      </p:sp>
    </p:spTree>
    <p:extLst>
      <p:ext uri="{BB962C8B-B14F-4D97-AF65-F5344CB8AC3E}">
        <p14:creationId xmlns:p14="http://schemas.microsoft.com/office/powerpoint/2010/main" val="1600599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46065-CAF9-A18C-CCC5-633751220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Prioritized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AEC57D-35DB-E53C-9AFA-32A90A3392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Always seek 4S/4H first, then 3NT, last 5D/5C</a:t>
            </a:r>
          </a:p>
          <a:p>
            <a:pPr lvl="1"/>
            <a:r>
              <a:rPr lang="en-US" dirty="0"/>
              <a:t>Keep an eye for slam possibilities (12 or 13 tricks)</a:t>
            </a:r>
          </a:p>
          <a:p>
            <a:r>
              <a:rPr lang="en-US" dirty="0"/>
              <a:t>Then a partial contract with no strong trump preference</a:t>
            </a:r>
          </a:p>
          <a:p>
            <a:r>
              <a:rPr lang="en-US" dirty="0"/>
              <a:t>Points needed to make the contract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189F6A5-ECBE-9A5E-0DC8-9157E65BE2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6725985"/>
              </p:ext>
            </p:extLst>
          </p:nvPr>
        </p:nvGraphicFramePr>
        <p:xfrm>
          <a:off x="2750705" y="3951923"/>
          <a:ext cx="5383213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4101">
                  <a:extLst>
                    <a:ext uri="{9D8B030D-6E8A-4147-A177-3AD203B41FA5}">
                      <a16:colId xmlns:a16="http://schemas.microsoft.com/office/drawing/2014/main" val="1597434591"/>
                    </a:ext>
                  </a:extLst>
                </a:gridCol>
                <a:gridCol w="2809112">
                  <a:extLst>
                    <a:ext uri="{9D8B030D-6E8A-4147-A177-3AD203B41FA5}">
                      <a16:colId xmlns:a16="http://schemas.microsoft.com/office/drawing/2014/main" val="16522129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Combined HCP/DP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Likely to achieve level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75696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7348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52766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31831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4302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39475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53661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83DD4-D5DF-8D7D-46A3-D39A42EA5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Bidding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D75E3B-21A7-F2B1-5032-DC0FA9D0A4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Find a major game contract first</a:t>
            </a:r>
          </a:p>
          <a:p>
            <a:pPr lvl="1"/>
            <a:r>
              <a:rPr lang="en-US" dirty="0"/>
              <a:t>Need 8 cards and 27+ TPs.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If not, seek 3NT, even maybe minor suit match</a:t>
            </a:r>
          </a:p>
          <a:p>
            <a:pPr lvl="1"/>
            <a:r>
              <a:rPr lang="en-US" dirty="0"/>
              <a:t>Stoppers in every suits and 25+ HCP (not TP)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If not likely, see if a minor game is achievable</a:t>
            </a:r>
          </a:p>
          <a:p>
            <a:pPr lvl="1"/>
            <a:r>
              <a:rPr lang="en-US" dirty="0"/>
              <a:t>Need 8 cards and 29+ TP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Should we consider slams?</a:t>
            </a:r>
          </a:p>
          <a:p>
            <a:pPr lvl="1"/>
            <a:r>
              <a:rPr lang="en-US" dirty="0"/>
              <a:t>33+ TP?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Partial contract</a:t>
            </a:r>
          </a:p>
        </p:txBody>
      </p:sp>
    </p:spTree>
    <p:extLst>
      <p:ext uri="{BB962C8B-B14F-4D97-AF65-F5344CB8AC3E}">
        <p14:creationId xmlns:p14="http://schemas.microsoft.com/office/powerpoint/2010/main" val="13843713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D132E-4717-E99D-7285-04B6AACE1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”Above the Line” scores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38D52DB-6532-4B32-AD8F-74AD4F86E76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47199316"/>
              </p:ext>
            </p:extLst>
          </p:nvPr>
        </p:nvGraphicFramePr>
        <p:xfrm>
          <a:off x="1566863" y="1666876"/>
          <a:ext cx="8412480" cy="12379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280715525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522897085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98357735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852318028"/>
                    </a:ext>
                  </a:extLst>
                </a:gridCol>
              </a:tblGrid>
              <a:tr h="496253">
                <a:tc>
                  <a:txBody>
                    <a:bodyPr/>
                    <a:lstStyle/>
                    <a:p>
                      <a:r>
                        <a:rPr lang="en-US" dirty="0"/>
                        <a:t>Contract Level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 Trump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Major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Minor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7919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1583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 and above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570988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6C48189-197B-B180-D379-1A795B38FE9B}"/>
              </a:ext>
            </a:extLst>
          </p:cNvPr>
          <p:cNvSpPr txBox="1"/>
          <p:nvPr/>
        </p:nvSpPr>
        <p:spPr>
          <a:xfrm>
            <a:off x="1566863" y="3059668"/>
            <a:ext cx="4934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Overtrick worth the same as the 2</a:t>
            </a:r>
            <a:r>
              <a:rPr lang="en-US" baseline="30000" dirty="0"/>
              <a:t>nd</a:t>
            </a:r>
            <a:r>
              <a:rPr lang="en-US" dirty="0"/>
              <a:t> trick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3663ECA-DC4E-0F9D-08A9-59FBF56BEA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9953978"/>
              </p:ext>
            </p:extLst>
          </p:nvPr>
        </p:nvGraphicFramePr>
        <p:xfrm>
          <a:off x="3610928" y="3700344"/>
          <a:ext cx="4324350" cy="28771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6594">
                  <a:extLst>
                    <a:ext uri="{9D8B030D-6E8A-4147-A177-3AD203B41FA5}">
                      <a16:colId xmlns:a16="http://schemas.microsoft.com/office/drawing/2014/main" val="4178760446"/>
                    </a:ext>
                  </a:extLst>
                </a:gridCol>
                <a:gridCol w="2587756">
                  <a:extLst>
                    <a:ext uri="{9D8B030D-6E8A-4147-A177-3AD203B41FA5}">
                      <a16:colId xmlns:a16="http://schemas.microsoft.com/office/drawing/2014/main" val="1744565940"/>
                    </a:ext>
                  </a:extLst>
                </a:gridCol>
              </a:tblGrid>
              <a:tr h="652144">
                <a:tc>
                  <a:txBody>
                    <a:bodyPr/>
                    <a:lstStyle/>
                    <a:p>
                      <a:r>
                        <a:rPr lang="en-US" dirty="0"/>
                        <a:t>Example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Contract 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4325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2D+0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7546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2163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24782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6006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3NT+2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9369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2H+2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0464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86185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F9B20-692A-F159-492E-8E47A5F92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Bonuses (below the line)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74F49B-D93E-9F53-B7CE-5038A3E469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39635"/>
            <a:ext cx="10515600" cy="3936377"/>
          </a:xfrm>
        </p:spPr>
        <p:txBody>
          <a:bodyPr/>
          <a:lstStyle/>
          <a:p>
            <a:r>
              <a:rPr lang="en-US" dirty="0"/>
              <a:t>Overtricks same as the 2</a:t>
            </a:r>
            <a:r>
              <a:rPr lang="en-US" baseline="30000" dirty="0"/>
              <a:t>nd</a:t>
            </a:r>
            <a:r>
              <a:rPr lang="en-US" dirty="0"/>
              <a:t> trick</a:t>
            </a:r>
          </a:p>
          <a:p>
            <a:r>
              <a:rPr lang="en-US" dirty="0"/>
              <a:t>A contract base score of 100 or more is a “game”</a:t>
            </a:r>
          </a:p>
          <a:p>
            <a:pPr lvl="1"/>
            <a:r>
              <a:rPr lang="en-US" dirty="0"/>
              <a:t>Otherwise, a “partial score”.</a:t>
            </a:r>
          </a:p>
          <a:p>
            <a:r>
              <a:rPr lang="en-US" dirty="0"/>
              <a:t>Partial contract made bonus: 50</a:t>
            </a:r>
          </a:p>
          <a:p>
            <a:r>
              <a:rPr lang="en-US" dirty="0"/>
              <a:t>Game bonus: 300 if not vulnerable, 500 if vulnerable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EC82278-02EC-4361-D9A2-BA63D5972A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3695975"/>
              </p:ext>
            </p:extLst>
          </p:nvPr>
        </p:nvGraphicFramePr>
        <p:xfrm>
          <a:off x="1456171" y="4472421"/>
          <a:ext cx="8128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83965361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36181115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10667839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6447973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Board 1/5/9/13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Board 2/6/10/14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Board 3/7/11/15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Board 4/8/12/16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56902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Both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14797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Both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49266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Both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5865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Both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85310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71463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1842</TotalTime>
  <Words>1773</Words>
  <Application>Microsoft Macintosh PowerPoint</Application>
  <PresentationFormat>Widescreen</PresentationFormat>
  <Paragraphs>427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Aptos</vt:lpstr>
      <vt:lpstr>Aptos Display</vt:lpstr>
      <vt:lpstr>Arial</vt:lpstr>
      <vt:lpstr>Calibri</vt:lpstr>
      <vt:lpstr>Office Theme</vt:lpstr>
      <vt:lpstr>Bridge for Beginners</vt:lpstr>
      <vt:lpstr>Syllabus</vt:lpstr>
      <vt:lpstr>Introduction</vt:lpstr>
      <vt:lpstr>Basic Terms</vt:lpstr>
      <vt:lpstr>HCP, DP, and TP</vt:lpstr>
      <vt:lpstr>Prioritized Objectives</vt:lpstr>
      <vt:lpstr>The Bidding Algorithm</vt:lpstr>
      <vt:lpstr>”Above the Line” scores</vt:lpstr>
      <vt:lpstr>Bonuses (below the line)</vt:lpstr>
      <vt:lpstr>Examples</vt:lpstr>
      <vt:lpstr>Slam/Grand Slam Bonuses</vt:lpstr>
      <vt:lpstr>Doubled/Redouble</vt:lpstr>
      <vt:lpstr>Penalties (Undertricks)</vt:lpstr>
      <vt:lpstr>Scoring Practices</vt:lpstr>
      <vt:lpstr>What Happens in a Tournament?</vt:lpstr>
      <vt:lpstr>Scoring Summary</vt:lpstr>
      <vt:lpstr>“Natural” is a set of logic, not a system</vt:lpstr>
      <vt:lpstr>SAYC Opening Priorities (Standard American Yellow Card)</vt:lpstr>
      <vt:lpstr>Balanced Hand</vt:lpstr>
      <vt:lpstr>First Responses</vt:lpstr>
      <vt:lpstr>Opener’s 2nd Bid</vt:lpstr>
      <vt:lpstr>Respond to Strong 2C Opening</vt:lpstr>
      <vt:lpstr>Suit Contract Slam Exploration</vt:lpstr>
      <vt:lpstr>Gerber</vt:lpstr>
      <vt:lpstr>Responses to NT</vt:lpstr>
      <vt:lpstr>NT Response Selections</vt:lpstr>
      <vt:lpstr>NT Response Conventions</vt:lpstr>
      <vt:lpstr>Partials win or lose a tournament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Sin-Yaw Wang</dc:creator>
  <cp:lastModifiedBy>Sin-Yaw Wang</cp:lastModifiedBy>
  <cp:revision>8</cp:revision>
  <dcterms:created xsi:type="dcterms:W3CDTF">2025-07-21T23:03:04Z</dcterms:created>
  <dcterms:modified xsi:type="dcterms:W3CDTF">2025-07-31T04:05:03Z</dcterms:modified>
</cp:coreProperties>
</file>