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77" r:id="rId5"/>
    <p:sldId id="290" r:id="rId6"/>
    <p:sldId id="278" r:id="rId7"/>
    <p:sldId id="274" r:id="rId8"/>
    <p:sldId id="291" r:id="rId9"/>
    <p:sldId id="275" r:id="rId10"/>
    <p:sldId id="259" r:id="rId11"/>
    <p:sldId id="263" r:id="rId12"/>
    <p:sldId id="292" r:id="rId13"/>
    <p:sldId id="294" r:id="rId14"/>
    <p:sldId id="293" r:id="rId15"/>
    <p:sldId id="298" r:id="rId16"/>
    <p:sldId id="279" r:id="rId17"/>
    <p:sldId id="295" r:id="rId18"/>
    <p:sldId id="273" r:id="rId19"/>
    <p:sldId id="296" r:id="rId20"/>
    <p:sldId id="299" r:id="rId21"/>
    <p:sldId id="300" r:id="rId22"/>
    <p:sldId id="265" r:id="rId23"/>
    <p:sldId id="267" r:id="rId24"/>
    <p:sldId id="260" r:id="rId25"/>
    <p:sldId id="266" r:id="rId26"/>
    <p:sldId id="270" r:id="rId27"/>
    <p:sldId id="280" r:id="rId28"/>
    <p:sldId id="297" r:id="rId29"/>
    <p:sldId id="268" r:id="rId30"/>
    <p:sldId id="281" r:id="rId31"/>
    <p:sldId id="282" r:id="rId32"/>
    <p:sldId id="283" r:id="rId33"/>
    <p:sldId id="285" r:id="rId34"/>
    <p:sldId id="286" r:id="rId35"/>
    <p:sldId id="284" r:id="rId36"/>
    <p:sldId id="288" r:id="rId37"/>
    <p:sldId id="287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07"/>
    <p:restoredTop sz="94692"/>
  </p:normalViewPr>
  <p:slideViewPr>
    <p:cSldViewPr snapToGrid="0">
      <p:cViewPr varScale="1">
        <p:scale>
          <a:sx n="96" d="100"/>
          <a:sy n="96" d="100"/>
        </p:scale>
        <p:origin x="4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ard game&#10;&#10;AI-generated content may be incorrect.">
            <a:extLst>
              <a:ext uri="{FF2B5EF4-FFF2-40B4-BE49-F238E27FC236}">
                <a16:creationId xmlns:a16="http://schemas.microsoft.com/office/drawing/2014/main" id="{ED5DF6B1-0FE7-D358-E796-CAC9B2015B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48800" y="681037"/>
            <a:ext cx="2743200" cy="61769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yw.cuper@gmail.com" TargetMode="External"/><Relationship Id="rId2" Type="http://schemas.openxmlformats.org/officeDocument/2006/relationships/hyperlink" Target="https://tinyurl.com/bridge101folder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hyperlink" Target="https://www.bridgebase.com/v3/app/lv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”Above the Line”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57313"/>
              </p:ext>
            </p:extLst>
          </p:nvPr>
        </p:nvGraphicFramePr>
        <p:xfrm>
          <a:off x="1566863" y="1666876"/>
          <a:ext cx="6835015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1657391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80995"/>
              </p:ext>
            </p:extLst>
          </p:nvPr>
        </p:nvGraphicFramePr>
        <p:xfrm>
          <a:off x="1566863" y="3275746"/>
          <a:ext cx="6835016" cy="274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5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2466987129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122324278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51683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Below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(below the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More than 100 “above the line” is a “game”</a:t>
            </a:r>
          </a:p>
          <a:p>
            <a:pPr lvl="1"/>
            <a:r>
              <a:rPr lang="en-US" dirty="0"/>
              <a:t>Otherwise, a “partial”.</a:t>
            </a:r>
          </a:p>
          <a:p>
            <a:r>
              <a:rPr lang="en-US" dirty="0"/>
              <a:t>Partial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82278-02EC-4361-D9A2-BA63D597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93426"/>
              </p:ext>
            </p:extLst>
          </p:nvPr>
        </p:nvGraphicFramePr>
        <p:xfrm>
          <a:off x="1442919" y="415436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D0F2-72B5-229C-54F7-AA7B64573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322B-6EE6-EC7A-696E-9E8D891B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DDC5-2E27-D809-6BBD-42C95672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13, 2025</a:t>
            </a:r>
          </a:p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310051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92F5-3FF7-7F13-89F1-E368CDAB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did not get the memo?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915-705C-994C-ACC4-A78205AD72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2939" y="1918390"/>
            <a:ext cx="6308035" cy="195124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https://tinyurl.com/bridge101folder</a:t>
            </a:r>
            <a:endParaRPr lang="en-US" dirty="0"/>
          </a:p>
          <a:p>
            <a:r>
              <a:rPr lang="en-US" dirty="0">
                <a:hlinkClick r:id="rId3"/>
              </a:rPr>
              <a:t>syw.cuper@gmail.com</a:t>
            </a:r>
            <a:endParaRPr lang="en-US" dirty="0"/>
          </a:p>
          <a:p>
            <a:r>
              <a:rPr lang="en-US" dirty="0">
                <a:hlinkClick r:id="rId4"/>
              </a:rPr>
              <a:t>https://www.bridgebase.com/v3/app/lv</a:t>
            </a:r>
            <a:endParaRPr lang="en-US" dirty="0"/>
          </a:p>
          <a:p>
            <a:pPr lvl="1"/>
            <a:r>
              <a:rPr lang="en-US" dirty="0"/>
              <a:t>Use the website.  App pushes ads.</a:t>
            </a:r>
          </a:p>
          <a:p>
            <a:r>
              <a:rPr lang="en-US" dirty="0"/>
              <a:t>Join the LINE group chat</a:t>
            </a:r>
          </a:p>
          <a:p>
            <a:pPr lvl="1"/>
            <a:r>
              <a:rPr lang="en-US" dirty="0"/>
              <a:t>Send me an email</a:t>
            </a:r>
          </a:p>
        </p:txBody>
      </p:sp>
      <p:pic>
        <p:nvPicPr>
          <p:cNvPr id="5" name="Picture 4" descr="A qr code with a green square and a green bubble&#10;&#10;AI-generated content may be incorrect.">
            <a:extLst>
              <a:ext uri="{FF2B5EF4-FFF2-40B4-BE49-F238E27FC236}">
                <a16:creationId xmlns:a16="http://schemas.microsoft.com/office/drawing/2014/main" id="{831B197C-3EE6-774D-A05E-9FF8CD1E7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617" y="3678514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7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700D-1D1E-B29F-29B6-0EA79AB2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 from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71E-DD56-1191-D60F-EA3C6B7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84096" cy="28523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Dealer opens bid, Declarer plays, Dummy takes a nap</a:t>
            </a:r>
          </a:p>
          <a:p>
            <a:pPr lvl="1"/>
            <a:r>
              <a:rPr lang="en-US" dirty="0"/>
              <a:t>Left-hand Side (LHS) open-leads</a:t>
            </a:r>
          </a:p>
          <a:p>
            <a:r>
              <a:rPr lang="en-US" dirty="0"/>
              <a:t>HCP, DP, and TP</a:t>
            </a:r>
          </a:p>
          <a:p>
            <a:r>
              <a:rPr lang="en-US" dirty="0"/>
              <a:t>Game contracts earn big bonuses</a:t>
            </a:r>
          </a:p>
          <a:p>
            <a:pPr lvl="1"/>
            <a:r>
              <a:rPr lang="en-US" dirty="0"/>
              <a:t>But you must first bid to the level</a:t>
            </a:r>
          </a:p>
          <a:p>
            <a:pPr lvl="1"/>
            <a:r>
              <a:rPr lang="en-US" dirty="0"/>
              <a:t>Slams get even bigger bonuses</a:t>
            </a:r>
          </a:p>
          <a:p>
            <a:r>
              <a:rPr lang="en-US" dirty="0"/>
              <a:t>The ”Algorithm”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B9FAA2-16BA-2A24-295F-D505E9A09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54560"/>
              </p:ext>
            </p:extLst>
          </p:nvPr>
        </p:nvGraphicFramePr>
        <p:xfrm>
          <a:off x="1091096" y="4643755"/>
          <a:ext cx="7509565" cy="1849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5868">
                  <a:extLst>
                    <a:ext uri="{9D8B030D-6E8A-4147-A177-3AD203B41FA5}">
                      <a16:colId xmlns:a16="http://schemas.microsoft.com/office/drawing/2014/main" val="352721444"/>
                    </a:ext>
                  </a:extLst>
                </a:gridCol>
                <a:gridCol w="3391548">
                  <a:extLst>
                    <a:ext uri="{9D8B030D-6E8A-4147-A177-3AD203B41FA5}">
                      <a16:colId xmlns:a16="http://schemas.microsoft.com/office/drawing/2014/main" val="1374206466"/>
                    </a:ext>
                  </a:extLst>
                </a:gridCol>
                <a:gridCol w="3522149">
                  <a:extLst>
                    <a:ext uri="{9D8B030D-6E8A-4147-A177-3AD203B41FA5}">
                      <a16:colId xmlns:a16="http://schemas.microsoft.com/office/drawing/2014/main" val="282554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33+TP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makable slam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93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27+TP, 8+ cards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4S/4H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4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25+HCP,  stoppers all suits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3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29+TP, 8+ cards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5D/5C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65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22+HCP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7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0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6642-F0C1-8F64-8626-623ABF200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9799-6EBA-A42F-C4EA-A17EA792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for making the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30E44-96BF-C352-430D-252CBFBE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Partial bonus: 50</a:t>
            </a:r>
          </a:p>
          <a:p>
            <a:r>
              <a:rPr lang="en-US" dirty="0"/>
              <a:t>Game bonus: 300 if not vulnerable, 500 if vulnerable</a:t>
            </a:r>
          </a:p>
          <a:p>
            <a:r>
              <a:rPr lang="en-US" dirty="0"/>
              <a:t>Vulnerability assignments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E409BE-B8A0-DBE8-8957-C3B26687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98633"/>
              </p:ext>
            </p:extLst>
          </p:nvPr>
        </p:nvGraphicFramePr>
        <p:xfrm>
          <a:off x="1085111" y="372054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8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253-DBB8-DB0C-EFC3-CC89F509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BFAB0-8B4D-BDEE-A1A9-087A151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85862"/>
              </p:ext>
            </p:extLst>
          </p:nvPr>
        </p:nvGraphicFramePr>
        <p:xfrm>
          <a:off x="838199" y="1810299"/>
          <a:ext cx="9095510" cy="396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2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94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Above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Overtricks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8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2FB1-5851-7CBC-4D6C-6FAC5BF99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0DC-A2DF-3F94-D435-605704A1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29B14-E65A-2C36-B45B-F70A91961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97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“Natural” is a set of logic, not a system</a:t>
            </a:r>
            <a:br>
              <a:rPr lang="en-US" dirty="0"/>
            </a:br>
            <a:r>
              <a:rPr lang="en-US" sz="2800" dirty="0"/>
              <a:t>(Originally by Charles Goren)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Bid is ”strength and/or length”</a:t>
            </a:r>
          </a:p>
          <a:p>
            <a:r>
              <a:rPr lang="en-US" dirty="0"/>
              <a:t>Keep the algorithm in mind</a:t>
            </a:r>
          </a:p>
          <a:p>
            <a:pPr lvl="1"/>
            <a:r>
              <a:rPr lang="en-US" dirty="0"/>
              <a:t>“Why didn’t partner bid that?”</a:t>
            </a:r>
          </a:p>
          <a:p>
            <a:r>
              <a:rPr lang="en-US" dirty="0"/>
              <a:t>New suit means:</a:t>
            </a:r>
          </a:p>
          <a:p>
            <a:pPr lvl="1"/>
            <a:r>
              <a:rPr lang="en-US" dirty="0"/>
              <a:t>“Control and strength”, If trump suit agreed</a:t>
            </a:r>
          </a:p>
          <a:p>
            <a:pPr lvl="1"/>
            <a:r>
              <a:rPr lang="en-US" dirty="0"/>
              <a:t>“2</a:t>
            </a:r>
            <a:r>
              <a:rPr lang="en-US" baseline="30000" dirty="0"/>
              <a:t>nd</a:t>
            </a:r>
            <a:r>
              <a:rPr lang="en-US" dirty="0"/>
              <a:t> best suit” otherwise</a:t>
            </a:r>
          </a:p>
          <a:p>
            <a:pPr lvl="1"/>
            <a:r>
              <a:rPr lang="en-US" dirty="0"/>
              <a:t>Usually forcing (that you cannot pass)</a:t>
            </a:r>
          </a:p>
          <a:p>
            <a:r>
              <a:rPr lang="en-US" dirty="0"/>
              <a:t>Jump to express extra strength</a:t>
            </a:r>
          </a:p>
          <a:p>
            <a:pPr lvl="1"/>
            <a:r>
              <a:rPr lang="en-US" dirty="0"/>
              <a:t>Usually also forcing</a:t>
            </a:r>
          </a:p>
          <a:p>
            <a:r>
              <a:rPr lang="en-US" dirty="0"/>
              <a:t>Otherwise, “retreat to same suit or NT”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1420-F354-025B-9507-197D69DE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B4D7-F266-9676-CDF9-9D2D1D6F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#1: 12~21HCP, 5+ cards, bid 1S or 1H</a:t>
            </a:r>
          </a:p>
          <a:p>
            <a:pPr marL="0" indent="0">
              <a:buNone/>
            </a:pPr>
            <a:r>
              <a:rPr lang="en-US" dirty="0"/>
              <a:t>#2: 15~17HCP, “Balanced”, bid 1NT</a:t>
            </a:r>
          </a:p>
          <a:p>
            <a:pPr marL="457200" lvl="1" indent="0">
              <a:buNone/>
            </a:pPr>
            <a:r>
              <a:rPr lang="en-US" dirty="0"/>
              <a:t>#2.1 20~21HCP, Balanced, 2NT</a:t>
            </a:r>
          </a:p>
          <a:p>
            <a:pPr marL="457200" lvl="1" indent="0">
              <a:buNone/>
            </a:pPr>
            <a:r>
              <a:rPr lang="en-US" dirty="0"/>
              <a:t>#2.2 25~27HCP, Balanced, 3NT</a:t>
            </a:r>
          </a:p>
          <a:p>
            <a:pPr marL="0" indent="0">
              <a:buNone/>
            </a:pPr>
            <a:r>
              <a:rPr lang="en-US" dirty="0"/>
              <a:t>#3: 22+HCP, bid “2C” (Strong 2C convention, not natural)</a:t>
            </a:r>
          </a:p>
          <a:p>
            <a:pPr marL="0" indent="0">
              <a:buNone/>
            </a:pPr>
            <a:r>
              <a:rPr lang="en-US" dirty="0"/>
              <a:t>#4: ”Better minor”</a:t>
            </a:r>
          </a:p>
          <a:p>
            <a:pPr marL="457200" lvl="1" indent="0">
              <a:buNone/>
            </a:pPr>
            <a:r>
              <a:rPr lang="en-US" dirty="0"/>
              <a:t>Could be only 3 cards, therefore almost forcing</a:t>
            </a:r>
          </a:p>
          <a:p>
            <a:pPr marL="0" indent="0">
              <a:buNone/>
            </a:pPr>
            <a:r>
              <a:rPr lang="en-US" dirty="0"/>
              <a:t>#5: Preemptive (length against strength)</a:t>
            </a:r>
          </a:p>
          <a:p>
            <a:pPr marL="457200" lvl="1" indent="0">
              <a:buNone/>
            </a:pPr>
            <a:r>
              <a:rPr lang="en-US" dirty="0"/>
              <a:t>6+ cards with 1+ honors, 5~11HCP</a:t>
            </a:r>
          </a:p>
          <a:p>
            <a:pPr marL="914400" lvl="2" indent="0">
              <a:buNone/>
            </a:pPr>
            <a:r>
              <a:rPr lang="en-US" dirty="0"/>
              <a:t>2D, 2H, 2S if 6 cards</a:t>
            </a:r>
          </a:p>
          <a:p>
            <a:pPr marL="914400" lvl="2" indent="0">
              <a:buNone/>
            </a:pPr>
            <a:r>
              <a:rPr lang="en-US" dirty="0"/>
              <a:t>3C, 3D, 3H, 3S if 7+ cards</a:t>
            </a:r>
          </a:p>
        </p:txBody>
      </p:sp>
    </p:spTree>
    <p:extLst>
      <p:ext uri="{BB962C8B-B14F-4D97-AF65-F5344CB8AC3E}">
        <p14:creationId xmlns:p14="http://schemas.microsoft.com/office/powerpoint/2010/main" val="417971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 dirty="0"/>
              <a:t>Brief Overview</a:t>
            </a:r>
          </a:p>
          <a:p>
            <a:r>
              <a:rPr lang="en-US" dirty="0"/>
              <a:t>Hand Evaluation</a:t>
            </a:r>
          </a:p>
          <a:p>
            <a:r>
              <a:rPr lang="en-US" dirty="0"/>
              <a:t>Scoring Overview</a:t>
            </a:r>
          </a:p>
          <a:p>
            <a:r>
              <a:rPr lang="en-US" dirty="0"/>
              <a:t>Basic “Suit Play”</a:t>
            </a:r>
          </a:p>
          <a:p>
            <a:r>
              <a:rPr lang="en-US" dirty="0"/>
              <a:t>”Natural” concepts</a:t>
            </a:r>
          </a:p>
          <a:p>
            <a:r>
              <a:rPr lang="en-US" dirty="0"/>
              <a:t>SAYC (Standard American Yellow Card)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404C3-58E6-B3A4-C1D1-EAAB132C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Open Bid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AD8E6-C223-C19B-ADC2-2D5558D3D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2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980B-6A16-B9B6-28B5-46DE4A00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Scoring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BF1A-DA78-D4F2-0ECF-A800AC0B9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9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9247909" cy="4320454"/>
          </a:xfrm>
        </p:spPr>
        <p:txBody>
          <a:bodyPr/>
          <a:lstStyle/>
          <a:p>
            <a:r>
              <a:rPr lang="en-US" dirty="0"/>
              <a:t>Twice or quadruple the “above the line” score</a:t>
            </a:r>
          </a:p>
          <a:p>
            <a:pPr lvl="1"/>
            <a:r>
              <a:rPr lang="en-US" dirty="0"/>
              <a:t>Game is achieved whenever “above the line” exceed 100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  <a:p>
            <a:r>
              <a:rPr lang="en-US" dirty="0"/>
              <a:t>No effect for game/slam bonuses</a:t>
            </a:r>
          </a:p>
          <a:p>
            <a:r>
              <a:rPr lang="en-US" dirty="0"/>
              <a:t>Severe penalties for 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8802"/>
              </p:ext>
            </p:extLst>
          </p:nvPr>
        </p:nvGraphicFramePr>
        <p:xfrm>
          <a:off x="1009650" y="1870364"/>
          <a:ext cx="9228859" cy="364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2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82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3390"/>
              </p:ext>
            </p:extLst>
          </p:nvPr>
        </p:nvGraphicFramePr>
        <p:xfrm>
          <a:off x="838200" y="1814945"/>
          <a:ext cx="8998528" cy="3640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402892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363539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384984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104414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213425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53867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Not Vulnerable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36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2491" cy="4351338"/>
          </a:xfrm>
        </p:spPr>
        <p:txBody>
          <a:bodyPr/>
          <a:lstStyle/>
          <a:p>
            <a:r>
              <a:rPr lang="en-US" dirty="0"/>
              <a:t>In duplicate bridge, the “competitors” are not your “opponents”.</a:t>
            </a:r>
          </a:p>
          <a:p>
            <a:r>
              <a:rPr lang="en-US" dirty="0"/>
              <a:t>Goal is to outscore the competitors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Don’t miss game/slam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924-838F-2389-E6F0-20F876F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C1D-3C78-8F12-D237-45FC7FE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void, no singleton, no more than 2 doubletons</a:t>
            </a:r>
          </a:p>
          <a:p>
            <a:pPr lvl="1"/>
            <a:r>
              <a:rPr lang="en-US" dirty="0"/>
              <a:t>4333, 4432, 5332</a:t>
            </a:r>
          </a:p>
          <a:p>
            <a:pPr lvl="1"/>
            <a:r>
              <a:rPr lang="en-US" dirty="0"/>
              <a:t>5-card major balanced hands open 1M (preferred) or 1NT (trendy)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6462E9-5360-8870-ABAE-7A27712F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4788"/>
              </p:ext>
            </p:extLst>
          </p:nvPr>
        </p:nvGraphicFramePr>
        <p:xfrm>
          <a:off x="1488660" y="3429000"/>
          <a:ext cx="594580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2958">
                  <a:extLst>
                    <a:ext uri="{9D8B030D-6E8A-4147-A177-3AD203B41FA5}">
                      <a16:colId xmlns:a16="http://schemas.microsoft.com/office/drawing/2014/main" val="1503491899"/>
                    </a:ext>
                  </a:extLst>
                </a:gridCol>
                <a:gridCol w="4242851">
                  <a:extLst>
                    <a:ext uri="{9D8B030D-6E8A-4147-A177-3AD203B41FA5}">
                      <a16:colId xmlns:a16="http://schemas.microsoft.com/office/drawing/2014/main" val="367048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12~14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15~17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18~19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20~21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22~24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2C,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25+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8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11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238C-92E3-8B41-B48F-F102B477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Invitational, Forcing, Game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30D6-2403-03D3-D886-1F055C1F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Invitational: </a:t>
            </a:r>
            <a:r>
              <a:rPr lang="en-US" i="1" dirty="0"/>
              <a:t>I have a good hand, let’s try game</a:t>
            </a:r>
          </a:p>
          <a:p>
            <a:pPr lvl="1"/>
            <a:r>
              <a:rPr lang="en-US" dirty="0"/>
              <a:t>Continue only you are more than a minimal hand</a:t>
            </a:r>
          </a:p>
          <a:p>
            <a:r>
              <a:rPr lang="en-US" dirty="0"/>
              <a:t>Forcing: </a:t>
            </a:r>
            <a:r>
              <a:rPr lang="en-US" i="1" dirty="0"/>
              <a:t>I have more information</a:t>
            </a:r>
          </a:p>
          <a:p>
            <a:pPr lvl="1"/>
            <a:r>
              <a:rPr lang="en-US" dirty="0"/>
              <a:t>Do not pass, not matter what.</a:t>
            </a:r>
          </a:p>
          <a:p>
            <a:r>
              <a:rPr lang="en-US" dirty="0"/>
              <a:t>Game Forcing: </a:t>
            </a:r>
            <a:r>
              <a:rPr lang="en-US" i="1" dirty="0"/>
              <a:t>We have game level strength</a:t>
            </a:r>
          </a:p>
          <a:p>
            <a:pPr lvl="1"/>
            <a:r>
              <a:rPr lang="en-US" dirty="0"/>
              <a:t>Do not stop before we reach game</a:t>
            </a:r>
          </a:p>
          <a:p>
            <a:endParaRPr lang="en-US" dirty="0"/>
          </a:p>
          <a:p>
            <a:r>
              <a:rPr lang="en-US" dirty="0"/>
              <a:t>Who’s the captain?</a:t>
            </a:r>
          </a:p>
        </p:txBody>
      </p:sp>
    </p:spTree>
    <p:extLst>
      <p:ext uri="{BB962C8B-B14F-4D97-AF65-F5344CB8AC3E}">
        <p14:creationId xmlns:p14="http://schemas.microsoft.com/office/powerpoint/2010/main" val="3937747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Tournament:</a:t>
            </a:r>
          </a:p>
          <a:p>
            <a:pPr lvl="1"/>
            <a:r>
              <a:rPr lang="en-US" dirty="0"/>
              <a:t>4-player from a team to play another team</a:t>
            </a:r>
          </a:p>
          <a:p>
            <a:pPr lvl="1"/>
            <a:r>
              <a:rPr lang="en-US" dirty="0"/>
              <a:t>Both tables play the same boards</a:t>
            </a:r>
          </a:p>
          <a:p>
            <a:pPr lvl="1"/>
            <a:r>
              <a:rPr lang="en-US" dirty="0"/>
              <a:t>Score difference convert to “IMP” (International Match Point)</a:t>
            </a:r>
          </a:p>
          <a:p>
            <a:pPr lvl="1"/>
            <a:r>
              <a:rPr lang="en-US" dirty="0"/>
              <a:t>Team with more IMP wins</a:t>
            </a:r>
          </a:p>
          <a:p>
            <a:r>
              <a:rPr lang="en-US" dirty="0"/>
              <a:t>Pair Tournament:</a:t>
            </a:r>
          </a:p>
          <a:p>
            <a:pPr lvl="1"/>
            <a:r>
              <a:rPr lang="en-US" dirty="0"/>
              <a:t>Two players, as a pair, play against other pairs</a:t>
            </a:r>
          </a:p>
          <a:p>
            <a:pPr lvl="1"/>
            <a:r>
              <a:rPr lang="en-US" dirty="0"/>
              <a:t>All pairs, taking turn, play the same boards against different opponents</a:t>
            </a:r>
          </a:p>
          <a:p>
            <a:pPr lvl="1"/>
            <a:r>
              <a:rPr lang="en-US" dirty="0"/>
              <a:t>MP (Match Point) Tournaments:</a:t>
            </a:r>
          </a:p>
          <a:p>
            <a:pPr lvl="2"/>
            <a:r>
              <a:rPr lang="en-US" dirty="0"/>
              <a:t>Rank each pair’s score, convert </a:t>
            </a:r>
            <a:r>
              <a:rPr lang="en-US" dirty="0" err="1"/>
              <a:t>rankng</a:t>
            </a:r>
            <a:r>
              <a:rPr lang="en-US" dirty="0"/>
              <a:t> to %</a:t>
            </a:r>
          </a:p>
          <a:p>
            <a:pPr lvl="2"/>
            <a:r>
              <a:rPr lang="en-US" dirty="0"/>
              <a:t>Pair with the highest average % wins</a:t>
            </a:r>
          </a:p>
          <a:p>
            <a:pPr lvl="1"/>
            <a:r>
              <a:rPr lang="en-US" dirty="0"/>
              <a:t>IMP Tournaments:</a:t>
            </a:r>
          </a:p>
          <a:p>
            <a:pPr lvl="2"/>
            <a:r>
              <a:rPr lang="en-US" dirty="0"/>
              <a:t>For each board, Pair-wise convert score differences to IMPs, obtain average</a:t>
            </a:r>
          </a:p>
          <a:p>
            <a:pPr lvl="2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A64-8532-5CD5-9194-D5FAA63B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Years of Contract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650-767D-6EC2-224E-0707FE34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832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Evolved from </a:t>
            </a:r>
            <a:r>
              <a:rPr lang="en-US" i="1" dirty="0"/>
              <a:t>Whist</a:t>
            </a:r>
          </a:p>
          <a:p>
            <a:r>
              <a:rPr lang="en-US" dirty="0"/>
              <a:t>Harold </a:t>
            </a:r>
            <a:r>
              <a:rPr lang="en-US" dirty="0" err="1"/>
              <a:t>Venderbilt</a:t>
            </a:r>
            <a:r>
              <a:rPr lang="en-US" dirty="0"/>
              <a:t> codified Scoring Rules by 1925</a:t>
            </a:r>
          </a:p>
          <a:p>
            <a:pPr lvl="1"/>
            <a:r>
              <a:rPr lang="en-US" dirty="0"/>
              <a:t>Inventor of Contract Bridge</a:t>
            </a:r>
          </a:p>
          <a:p>
            <a:r>
              <a:rPr lang="en-US" dirty="0"/>
              <a:t>Reached peak population around 1940s</a:t>
            </a:r>
          </a:p>
          <a:p>
            <a:r>
              <a:rPr lang="en-US" dirty="0"/>
              <a:t>Rubber, Chicago-style, Duplicate</a:t>
            </a:r>
          </a:p>
          <a:p>
            <a:r>
              <a:rPr lang="en-US" dirty="0"/>
              <a:t>World Bridge Federation</a:t>
            </a:r>
          </a:p>
          <a:p>
            <a:pPr lvl="1"/>
            <a:r>
              <a:rPr lang="en-US" dirty="0"/>
              <a:t>"The Laws of Duplicate Bridge 2017".</a:t>
            </a:r>
          </a:p>
          <a:p>
            <a:pPr lvl="1"/>
            <a:r>
              <a:rPr lang="en-US" dirty="0"/>
              <a:t>ACBL, “</a:t>
            </a:r>
            <a:r>
              <a:rPr lang="en-US" i="1" dirty="0"/>
              <a:t>The Laws of Rubber Bridge”</a:t>
            </a:r>
            <a:endParaRPr lang="en-US" dirty="0"/>
          </a:p>
          <a:p>
            <a:r>
              <a:rPr lang="en-US" dirty="0"/>
              <a:t>In-person and online games</a:t>
            </a:r>
          </a:p>
          <a:p>
            <a:pPr lvl="1"/>
            <a:r>
              <a:rPr lang="en-US" dirty="0"/>
              <a:t>Bridge Base Online (BBO)</a:t>
            </a:r>
          </a:p>
          <a:p>
            <a:endParaRPr lang="en-US" dirty="0"/>
          </a:p>
        </p:txBody>
      </p:sp>
      <p:pic>
        <p:nvPicPr>
          <p:cNvPr id="5" name="Picture 4" descr="A portrait of a person in a gold frame&#10;&#10;AI-generated content may be incorrect.">
            <a:extLst>
              <a:ext uri="{FF2B5EF4-FFF2-40B4-BE49-F238E27FC236}">
                <a16:creationId xmlns:a16="http://schemas.microsoft.com/office/drawing/2014/main" id="{E32098C5-A2CE-4AD0-3F3C-1C5D3834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27" t="7143" r="11630" b="11225"/>
          <a:stretch>
            <a:fillRect/>
          </a:stretch>
        </p:blipFill>
        <p:spPr>
          <a:xfrm>
            <a:off x="7988060" y="1690688"/>
            <a:ext cx="2705748" cy="32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00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D19D-7F3E-E0EA-2EAB-0DF2972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Responses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44407-BF12-A3BD-2259-DD0CF0194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6427"/>
              </p:ext>
            </p:extLst>
          </p:nvPr>
        </p:nvGraphicFramePr>
        <p:xfrm>
          <a:off x="838200" y="1825625"/>
          <a:ext cx="8398566" cy="385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383">
                  <a:extLst>
                    <a:ext uri="{9D8B030D-6E8A-4147-A177-3AD203B41FA5}">
                      <a16:colId xmlns:a16="http://schemas.microsoft.com/office/drawing/2014/main" val="3089364523"/>
                    </a:ext>
                  </a:extLst>
                </a:gridCol>
                <a:gridCol w="5685183">
                  <a:extLst>
                    <a:ext uri="{9D8B030D-6E8A-4147-A177-3AD203B41FA5}">
                      <a16:colId xmlns:a16="http://schemas.microsoft.com/office/drawing/2014/main" val="89331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Weak? (6~10 HCP)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 if 3+ support, 1NT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4+ support</a:t>
                      </a:r>
                      <a:br>
                        <a:rPr lang="en-US" dirty="0"/>
                      </a:br>
                      <a:r>
                        <a:rPr lang="en-US" dirty="0"/>
                        <a:t>1m-2m is strong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1m-3m is weak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“Magic 9 card?”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“Limited Raise”: 10~12 HCP</a:t>
                      </a:r>
                      <a:br>
                        <a:rPr lang="en-US" dirty="0"/>
                      </a:br>
                      <a:r>
                        <a:rPr lang="en-US" dirty="0"/>
                        <a:t>“Jacoby 2NT”: 13+ HCP, bid 2NT,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8+ card?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“Splinter”: 15+TP, bid singleton/void,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  <a:endParaRPr lang="en-US" dirty="0"/>
                    </a:p>
                    <a:p>
                      <a:r>
                        <a:rPr lang="en-US" dirty="0"/>
                        <a:t>“To play”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have a strong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”Strong Jump Shift”: 17+ HCP, 5+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(Ambiguously) bid a new suit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semi-forcing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1m-1x: 4+ cards</a:t>
                      </a:r>
                      <a:br>
                        <a:rPr lang="en-US" dirty="0"/>
                      </a:br>
                      <a:r>
                        <a:rPr lang="en-US" dirty="0"/>
                        <a:t>1S-2H: 5+ H, otherwise 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1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92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561-88BB-D12B-7A24-3791D76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Opener’s 2</a:t>
            </a:r>
            <a:r>
              <a:rPr lang="en-US" baseline="30000" dirty="0"/>
              <a:t>nd</a:t>
            </a:r>
            <a:r>
              <a:rPr lang="en-US" dirty="0"/>
              <a:t>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17F0-BB1E-AF92-5465-7EC1317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agreed on the trump suit (or to play NT)?</a:t>
            </a:r>
          </a:p>
          <a:p>
            <a:pPr lvl="1"/>
            <a:r>
              <a:rPr lang="en-US" dirty="0"/>
              <a:t>Decide which level to play</a:t>
            </a:r>
          </a:p>
          <a:p>
            <a:pPr lvl="2"/>
            <a:r>
              <a:rPr lang="en-US" dirty="0"/>
              <a:t>Invite, game try, slam try, or pass</a:t>
            </a:r>
          </a:p>
          <a:p>
            <a:r>
              <a:rPr lang="en-US" dirty="0"/>
              <a:t>Got 17+ HCP</a:t>
            </a:r>
          </a:p>
          <a:p>
            <a:pPr lvl="1"/>
            <a:r>
              <a:rPr lang="en-US" dirty="0"/>
              <a:t>Reverse (5-5), jump rebid (6+), Jump new suit (5+)</a:t>
            </a:r>
          </a:p>
          <a:p>
            <a:pPr lvl="1"/>
            <a:r>
              <a:rPr lang="en-US" dirty="0"/>
              <a:t>2NT</a:t>
            </a:r>
          </a:p>
          <a:p>
            <a:r>
              <a:rPr lang="en-US" dirty="0"/>
              <a:t>Explore other options</a:t>
            </a:r>
          </a:p>
          <a:p>
            <a:pPr lvl="1"/>
            <a:r>
              <a:rPr lang="en-US" dirty="0"/>
              <a:t>Consider pass</a:t>
            </a:r>
          </a:p>
          <a:p>
            <a:pPr lvl="1"/>
            <a:r>
              <a:rPr lang="en-US" dirty="0"/>
              <a:t>Support partner major first</a:t>
            </a:r>
          </a:p>
          <a:p>
            <a:pPr lvl="1"/>
            <a:r>
              <a:rPr lang="en-US" dirty="0"/>
              <a:t>Bid 2</a:t>
            </a:r>
            <a:r>
              <a:rPr lang="en-US" baseline="30000" dirty="0"/>
              <a:t>nd</a:t>
            </a:r>
            <a:r>
              <a:rPr lang="en-US" dirty="0"/>
              <a:t> suit, seeking NT contract</a:t>
            </a:r>
          </a:p>
        </p:txBody>
      </p:sp>
    </p:spTree>
    <p:extLst>
      <p:ext uri="{BB962C8B-B14F-4D97-AF65-F5344CB8AC3E}">
        <p14:creationId xmlns:p14="http://schemas.microsoft.com/office/powerpoint/2010/main" val="250331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8F3-356C-F940-8C39-C58EB03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Strong 2C Opening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F196D-D8C6-3F23-179B-F1E3541E7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05032"/>
              </p:ext>
            </p:extLst>
          </p:nvPr>
        </p:nvGraphicFramePr>
        <p:xfrm>
          <a:off x="838200" y="1825625"/>
          <a:ext cx="83323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475">
                  <a:extLst>
                    <a:ext uri="{9D8B030D-6E8A-4147-A177-3AD203B41FA5}">
                      <a16:colId xmlns:a16="http://schemas.microsoft.com/office/drawing/2014/main" val="1190941023"/>
                    </a:ext>
                  </a:extLst>
                </a:gridCol>
                <a:gridCol w="6822829">
                  <a:extLst>
                    <a:ext uri="{9D8B030D-6E8A-4147-A177-3AD203B41FA5}">
                      <a16:colId xmlns:a16="http://schemas.microsoft.com/office/drawing/2014/main" val="262137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”Double Negative”, 0~3 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”Waiting”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 HCP, Natural,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Game 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06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309AF-6A08-0FC8-D600-135B5175F570}"/>
              </a:ext>
            </a:extLst>
          </p:cNvPr>
          <p:cNvSpPr txBox="1"/>
          <p:nvPr/>
        </p:nvSpPr>
        <p:spPr>
          <a:xfrm>
            <a:off x="1235765" y="3105834"/>
            <a:ext cx="77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negative alternative (BBO Robot):</a:t>
            </a:r>
            <a:br>
              <a:rPr lang="en-US" b="1" dirty="0"/>
            </a:br>
            <a:r>
              <a:rPr lang="en-US" dirty="0"/>
              <a:t>2C-2D-&lt;whatever&gt;-&lt;cheapest next suit&gt;</a:t>
            </a:r>
          </a:p>
        </p:txBody>
      </p:sp>
    </p:spTree>
    <p:extLst>
      <p:ext uri="{BB962C8B-B14F-4D97-AF65-F5344CB8AC3E}">
        <p14:creationId xmlns:p14="http://schemas.microsoft.com/office/powerpoint/2010/main" val="25951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69B-936C-7FFE-71C6-5583D39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 Contract Slam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FFC-52D8-7430-8331-94A4B0A8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Straight Blackwood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2"/>
            <a:r>
              <a:rPr lang="en-US" dirty="0"/>
              <a:t>0 or 4 Aces: 5C</a:t>
            </a:r>
          </a:p>
          <a:p>
            <a:pPr lvl="2"/>
            <a:r>
              <a:rPr lang="en-US" dirty="0"/>
              <a:t>1 Ace: 5D, 2 Aces: 5H, 3 Aces: 5S</a:t>
            </a:r>
          </a:p>
          <a:p>
            <a:pPr lvl="1"/>
            <a:r>
              <a:rPr lang="en-US" dirty="0"/>
              <a:t>5NT for King ask</a:t>
            </a:r>
          </a:p>
          <a:p>
            <a:r>
              <a:rPr lang="en-US" dirty="0"/>
              <a:t>Roman Key Card Blackwood (RKCB)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1"/>
            <a:r>
              <a:rPr lang="en-US" dirty="0"/>
              <a:t>Key Card = Aces or Trump King</a:t>
            </a:r>
          </a:p>
          <a:p>
            <a:pPr lvl="1"/>
            <a:r>
              <a:rPr lang="en-US" dirty="0"/>
              <a:t>1430 variation (popular)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2"/>
            <a:r>
              <a:rPr lang="en-US" dirty="0"/>
              <a:t>5H: 2 without Trump Q, 5S: 2 With trump Queen</a:t>
            </a:r>
          </a:p>
          <a:p>
            <a:pPr lvl="1"/>
            <a:r>
              <a:rPr lang="en-US" dirty="0"/>
              <a:t>0314 variation (more compatible with straight BW)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1"/>
            <a:r>
              <a:rPr lang="en-US" dirty="0"/>
              <a:t>5NT for “other” Kings (reply as straight BW)</a:t>
            </a:r>
          </a:p>
        </p:txBody>
      </p:sp>
    </p:spTree>
    <p:extLst>
      <p:ext uri="{BB962C8B-B14F-4D97-AF65-F5344CB8AC3E}">
        <p14:creationId xmlns:p14="http://schemas.microsoft.com/office/powerpoint/2010/main" val="2600973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FAE-6A96-7B1F-9203-15E759A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14E-5FB9-EEDF-6F09-3382CFF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ask for NT contracts</a:t>
            </a:r>
          </a:p>
          <a:p>
            <a:pPr lvl="1"/>
            <a:r>
              <a:rPr lang="en-US" dirty="0"/>
              <a:t>Jump to 4C</a:t>
            </a:r>
          </a:p>
          <a:p>
            <a:pPr lvl="2"/>
            <a:r>
              <a:rPr lang="en-US" dirty="0"/>
              <a:t>4D: 0 or 4</a:t>
            </a:r>
          </a:p>
          <a:p>
            <a:pPr lvl="2"/>
            <a:r>
              <a:rPr lang="en-US" dirty="0"/>
              <a:t>4H: 1 Ace, 4S: 2 Aces, 4NT: 3 Aces</a:t>
            </a:r>
          </a:p>
          <a:p>
            <a:pPr lvl="1"/>
            <a:r>
              <a:rPr lang="en-US" dirty="0"/>
              <a:t>5C for King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3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D735-6E6B-A5D8-05F5-DB4A486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Responses to NT</a:t>
            </a:r>
            <a:endParaRPr lang="en-US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039F4-64C5-1DE9-DFC5-C41D31E7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81237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better for stronger hand not to reveal.</a:t>
            </a:r>
          </a:p>
          <a:p>
            <a:pPr lvl="1"/>
            <a:r>
              <a:rPr lang="en-US" dirty="0"/>
              <a:t>Making the opener the declarer</a:t>
            </a:r>
          </a:p>
          <a:p>
            <a:pPr lvl="1"/>
            <a:r>
              <a:rPr lang="en-US" dirty="0"/>
              <a:t>Many well-known conventions to help</a:t>
            </a:r>
          </a:p>
          <a:p>
            <a:r>
              <a:rPr lang="en-US" dirty="0"/>
              <a:t>Slam exploration</a:t>
            </a:r>
          </a:p>
          <a:p>
            <a:pPr lvl="1"/>
            <a:r>
              <a:rPr lang="en-US" dirty="0"/>
              <a:t>Gerber instead of Blackwood (RKCB requires trump suit agreement first)</a:t>
            </a:r>
          </a:p>
          <a:p>
            <a:pPr lvl="1"/>
            <a:r>
              <a:rPr lang="en-US" dirty="0"/>
              <a:t>Quantitative Invite</a:t>
            </a:r>
          </a:p>
          <a:p>
            <a:r>
              <a:rPr lang="en-US" dirty="0"/>
              <a:t>Stayman</a:t>
            </a:r>
          </a:p>
          <a:p>
            <a:pPr lvl="1"/>
            <a:r>
              <a:rPr lang="en-US" dirty="0"/>
              <a:t>Seek 4-4 Major</a:t>
            </a:r>
          </a:p>
          <a:p>
            <a:pPr lvl="1"/>
            <a:r>
              <a:rPr lang="en-US" dirty="0"/>
              <a:t>Use Smolen to seek 5-3 Major</a:t>
            </a:r>
          </a:p>
          <a:p>
            <a:pPr lvl="1"/>
            <a:r>
              <a:rPr lang="en-US" dirty="0"/>
              <a:t>Revert to NT</a:t>
            </a:r>
          </a:p>
          <a:p>
            <a:r>
              <a:rPr lang="en-US" dirty="0"/>
              <a:t>Jacoby Transfers</a:t>
            </a:r>
          </a:p>
          <a:p>
            <a:pPr lvl="1"/>
            <a:r>
              <a:rPr lang="en-US" dirty="0"/>
              <a:t>Make opener to bid your (one) long major suit</a:t>
            </a:r>
          </a:p>
          <a:p>
            <a:r>
              <a:rPr lang="en-US" dirty="0"/>
              <a:t>Minor?</a:t>
            </a:r>
          </a:p>
          <a:p>
            <a:pPr lvl="1"/>
            <a:r>
              <a:rPr lang="en-US" dirty="0"/>
              <a:t>SAYC has no standard way</a:t>
            </a:r>
          </a:p>
          <a:p>
            <a:pPr lvl="1"/>
            <a:r>
              <a:rPr lang="en-US" dirty="0"/>
              <a:t>Minor transfer and/or Minor Stayman</a:t>
            </a:r>
          </a:p>
        </p:txBody>
      </p:sp>
    </p:spTree>
    <p:extLst>
      <p:ext uri="{BB962C8B-B14F-4D97-AF65-F5344CB8AC3E}">
        <p14:creationId xmlns:p14="http://schemas.microsoft.com/office/powerpoint/2010/main" val="927963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C9D-F41B-B1A6-4F3A-830531C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Response Selections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3C7A3-E7A0-A2DC-D0FE-DA0E084D1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7215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2">
                  <a:extLst>
                    <a:ext uri="{9D8B030D-6E8A-4147-A177-3AD203B41FA5}">
                      <a16:colId xmlns:a16="http://schemas.microsoft.com/office/drawing/2014/main" val="3340967524"/>
                    </a:ext>
                  </a:extLst>
                </a:gridCol>
                <a:gridCol w="6649278">
                  <a:extLst>
                    <a:ext uri="{9D8B030D-6E8A-4147-A177-3AD203B41FA5}">
                      <a16:colId xmlns:a16="http://schemas.microsoft.com/office/drawing/2014/main" val="129752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you have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Lots of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Slam exploration: Gerber 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4+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2C, Jacoby Transfer 2D/2H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7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6+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 4D/4H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minor with honors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8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transfer or 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27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9911F9-F375-FA4E-4EDC-7ABA7C791F8F}"/>
              </a:ext>
            </a:extLst>
          </p:cNvPr>
          <p:cNvSpPr txBox="1"/>
          <p:nvPr/>
        </p:nvSpPr>
        <p:spPr>
          <a:xfrm>
            <a:off x="838200" y="4439478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 requirements based on bridge logic.</a:t>
            </a:r>
          </a:p>
        </p:txBody>
      </p:sp>
    </p:spTree>
    <p:extLst>
      <p:ext uri="{BB962C8B-B14F-4D97-AF65-F5344CB8AC3E}">
        <p14:creationId xmlns:p14="http://schemas.microsoft.com/office/powerpoint/2010/main" val="119344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DA9F-17EF-6948-98BC-18DD1B57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92FC-33F1-95AC-3B95-CA6C51BF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 Response Conventions</a:t>
            </a:r>
            <a:endParaRPr lang="en-US" sz="27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1F9586-8EA8-F3B8-9220-077E33DD8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4842"/>
              </p:ext>
            </p:extLst>
          </p:nvPr>
        </p:nvGraphicFramePr>
        <p:xfrm>
          <a:off x="957470" y="1945640"/>
          <a:ext cx="84383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4226318191"/>
                    </a:ext>
                  </a:extLst>
                </a:gridCol>
                <a:gridCol w="5539409">
                  <a:extLst>
                    <a:ext uri="{9D8B030D-6E8A-4147-A177-3AD203B41FA5}">
                      <a16:colId xmlns:a16="http://schemas.microsoft.com/office/drawing/2014/main" val="41893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this 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one 4-card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5-4 Majors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followed by Smolen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0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5+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Jacoby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6+ Major and 10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2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10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Invitation to 3NT (may not be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2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Slam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Gerber, Quantitative Invite, Jump new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Explore minor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With prior agreement, </a:t>
                      </a:r>
                      <a:r>
                        <a:rPr lang="en-US" dirty="0"/>
                        <a:t>Minor transfer/Minor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26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win or lose a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618" cy="4351338"/>
          </a:xfrm>
        </p:spPr>
        <p:txBody>
          <a:bodyPr/>
          <a:lstStyle/>
          <a:p>
            <a:r>
              <a:rPr lang="en-US" dirty="0"/>
              <a:t>Be aggressive in competitive bidding</a:t>
            </a:r>
          </a:p>
          <a:p>
            <a:pPr lvl="1"/>
            <a:r>
              <a:rPr lang="en-US" dirty="0"/>
              <a:t>At least to disturb their flow</a:t>
            </a:r>
          </a:p>
          <a:p>
            <a:pPr lvl="1"/>
            <a:r>
              <a:rPr lang="en-US" dirty="0"/>
              <a:t>Always consider the consequence of getting doubled</a:t>
            </a:r>
          </a:p>
          <a:p>
            <a:r>
              <a:rPr lang="en-US" dirty="0"/>
              <a:t>To bid or not to bid...</a:t>
            </a:r>
          </a:p>
          <a:p>
            <a:pPr lvl="1"/>
            <a:r>
              <a:rPr lang="en-US" dirty="0"/>
              <a:t>Bid a contract that we can score positively</a:t>
            </a:r>
          </a:p>
          <a:p>
            <a:pPr lvl="1"/>
            <a:r>
              <a:rPr lang="en-US" dirty="0"/>
              <a:t>Sacrifice by bidding a contract to score least negatively</a:t>
            </a:r>
          </a:p>
          <a:p>
            <a:pPr lvl="1"/>
            <a:r>
              <a:rPr lang="en-US" dirty="0"/>
              <a:t>Letting opponents play a contract for optimal score for us</a:t>
            </a:r>
          </a:p>
          <a:p>
            <a:pPr lvl="1"/>
            <a:r>
              <a:rPr lang="en-US" dirty="0"/>
              <a:t>Doubling the stake</a:t>
            </a:r>
          </a:p>
          <a:p>
            <a:r>
              <a:rPr lang="en-US" dirty="0"/>
              <a:t>Consider vulnerability and likelihood of we/they making/failing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F8E-5416-2AD7-5D14-239626B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44AB-58D6-3C1E-5712-70281C35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Deck, suits, and ranking</a:t>
            </a:r>
          </a:p>
          <a:p>
            <a:r>
              <a:rPr lang="en-US" dirty="0"/>
              <a:t>Bidding box, board, deck, traveler</a:t>
            </a:r>
          </a:p>
          <a:p>
            <a:r>
              <a:rPr lang="en-US" dirty="0"/>
              <a:t>The Language of Bidding</a:t>
            </a:r>
          </a:p>
          <a:p>
            <a:pPr lvl="1"/>
            <a:r>
              <a:rPr lang="en-US" dirty="0"/>
              <a:t>Very small vocabulary</a:t>
            </a:r>
          </a:p>
          <a:p>
            <a:pPr lvl="1"/>
            <a:r>
              <a:rPr lang="en-US" dirty="0"/>
              <a:t>As the only means for communication, nothing else</a:t>
            </a:r>
          </a:p>
          <a:p>
            <a:pPr lvl="1"/>
            <a:r>
              <a:rPr lang="en-US" dirty="0"/>
              <a:t>No secrets to the opponents</a:t>
            </a:r>
          </a:p>
          <a:p>
            <a:r>
              <a:rPr lang="en-US" dirty="0"/>
              <a:t>Dealer, Declarer, Dummy, Defenders</a:t>
            </a:r>
          </a:p>
          <a:p>
            <a:r>
              <a:rPr lang="en-US" dirty="0"/>
              <a:t>Tricks and leads</a:t>
            </a:r>
          </a:p>
          <a:p>
            <a:pPr lvl="1"/>
            <a:r>
              <a:rPr lang="en-US" dirty="0"/>
              <a:t>Open Lead</a:t>
            </a:r>
          </a:p>
          <a:p>
            <a:pPr lvl="1"/>
            <a:r>
              <a:rPr lang="en-US" dirty="0"/>
              <a:t>Dummy’s works</a:t>
            </a:r>
          </a:p>
          <a:p>
            <a:r>
              <a:rPr lang="en-US" dirty="0"/>
              <a:t>Score and movement</a:t>
            </a:r>
          </a:p>
        </p:txBody>
      </p:sp>
    </p:spTree>
    <p:extLst>
      <p:ext uri="{BB962C8B-B14F-4D97-AF65-F5344CB8AC3E}">
        <p14:creationId xmlns:p14="http://schemas.microsoft.com/office/powerpoint/2010/main" val="31293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453C-6610-D2F6-44F3-7675129C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Simply, Bridge Games is about..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7438-42A2-4009-7DCD-8BC61CA6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contract to play</a:t>
            </a:r>
          </a:p>
          <a:p>
            <a:pPr lvl="1"/>
            <a:r>
              <a:rPr lang="en-US" dirty="0"/>
              <a:t>Or prevent the opponents doing so</a:t>
            </a:r>
          </a:p>
          <a:p>
            <a:r>
              <a:rPr lang="en-US" dirty="0"/>
              <a:t>Win as many tricks as possible</a:t>
            </a:r>
          </a:p>
          <a:p>
            <a:pPr lvl="1"/>
            <a:r>
              <a:rPr lang="en-US" dirty="0"/>
              <a:t>Declare or defend</a:t>
            </a:r>
          </a:p>
        </p:txBody>
      </p:sp>
      <p:pic>
        <p:nvPicPr>
          <p:cNvPr id="5" name="Picture 4" descr="A cartoon of a person with his mouth open&#10;&#10;AI-generated content may be incorrect.">
            <a:extLst>
              <a:ext uri="{FF2B5EF4-FFF2-40B4-BE49-F238E27FC236}">
                <a16:creationId xmlns:a16="http://schemas.microsoft.com/office/drawing/2014/main" id="{F8FE9B01-ACD4-E326-805D-8E8968CD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4" y="1674643"/>
            <a:ext cx="5526156" cy="443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FB8CE-C906-ED33-1FAD-24C3F6543C8C}"/>
              </a:ext>
            </a:extLst>
          </p:cNvPr>
          <p:cNvSpPr txBox="1"/>
          <p:nvPr/>
        </p:nvSpPr>
        <p:spPr>
          <a:xfrm>
            <a:off x="6096000" y="3231853"/>
            <a:ext cx="4651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But how!!!</a:t>
            </a:r>
          </a:p>
        </p:txBody>
      </p:sp>
    </p:spTree>
    <p:extLst>
      <p:ext uri="{BB962C8B-B14F-4D97-AF65-F5344CB8AC3E}">
        <p14:creationId xmlns:p14="http://schemas.microsoft.com/office/powerpoint/2010/main" val="34166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BBA-3194-56A2-2B48-E0C6959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HCP, DP, and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8E1-DF35-E908-4F19-BB3269BC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Card Points: Strength </a:t>
            </a:r>
            <a:r>
              <a:rPr lang="en-US" sz="2400" i="1" dirty="0"/>
              <a:t>(Charles Goren)</a:t>
            </a:r>
            <a:endParaRPr lang="en-US" i="1" dirty="0"/>
          </a:p>
          <a:p>
            <a:pPr lvl="1"/>
            <a:r>
              <a:rPr lang="en-US" dirty="0"/>
              <a:t>Ace = 4, King = 3, Queen = 2, Jack = 1</a:t>
            </a:r>
          </a:p>
          <a:p>
            <a:r>
              <a:rPr lang="en-US" dirty="0"/>
              <a:t>Distribution Points: Shape</a:t>
            </a:r>
          </a:p>
          <a:p>
            <a:pPr lvl="1"/>
            <a:r>
              <a:rPr lang="en-US" dirty="0"/>
              <a:t>Void = 5, Singleton = 3, Doubleton = 1</a:t>
            </a:r>
          </a:p>
          <a:p>
            <a:pPr lvl="1"/>
            <a:r>
              <a:rPr lang="en-US" dirty="0"/>
              <a:t>1 Point for each of the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..., card</a:t>
            </a:r>
          </a:p>
          <a:p>
            <a:r>
              <a:rPr lang="en-US" dirty="0"/>
              <a:t>Total Points = HCP + DP</a:t>
            </a:r>
          </a:p>
        </p:txBody>
      </p:sp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AF0C9E29-BA10-E5BC-5B52-C49C3494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35" y="1825625"/>
            <a:ext cx="2173356" cy="29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Desirability in order</a:t>
            </a:r>
            <a:br>
              <a:rPr lang="en-US" dirty="0"/>
            </a:br>
            <a:r>
              <a:rPr lang="en-US" sz="2800" i="1" dirty="0"/>
              <a:t>Plausibly makable at the time of bidding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slam (12 or 13 tricks)</a:t>
            </a:r>
          </a:p>
          <a:p>
            <a:r>
              <a:rPr lang="en-US" dirty="0"/>
              <a:t>4</a:t>
            </a:r>
            <a:r>
              <a:rPr lang="en-US" sz="2000" dirty="0"/>
              <a:t>♠</a:t>
            </a:r>
            <a:r>
              <a:rPr lang="en-US" dirty="0"/>
              <a:t>/4</a:t>
            </a:r>
            <a:r>
              <a:rPr lang="en-US" sz="2000" dirty="0"/>
              <a:t>❤️</a:t>
            </a:r>
            <a:r>
              <a:rPr lang="en-US" dirty="0"/>
              <a:t>, then 3NT, last 5</a:t>
            </a:r>
            <a:r>
              <a:rPr lang="en-US" sz="2000" dirty="0"/>
              <a:t>♦️</a:t>
            </a:r>
            <a:r>
              <a:rPr lang="en-US" dirty="0"/>
              <a:t>/5</a:t>
            </a:r>
            <a:r>
              <a:rPr lang="en-US" sz="2000" dirty="0"/>
              <a:t>♣️</a:t>
            </a:r>
          </a:p>
          <a:p>
            <a:r>
              <a:rPr lang="en-US" dirty="0"/>
              <a:t>A makable partial</a:t>
            </a:r>
          </a:p>
          <a:p>
            <a:pPr lvl="1"/>
            <a:r>
              <a:rPr lang="en-US" dirty="0"/>
              <a:t>If either way, pick NT over ♠/❤️ , then ♦️/♣️</a:t>
            </a:r>
          </a:p>
        </p:txBody>
      </p:sp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7776-70F0-B5CA-206B-8CDF78E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Plausibility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328FAB-AE67-1DC1-D1A8-B89FA8DB1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17905"/>
              </p:ext>
            </p:extLst>
          </p:nvPr>
        </p:nvGraphicFramePr>
        <p:xfrm>
          <a:off x="838200" y="1804484"/>
          <a:ext cx="859734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010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4486337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Likely achievable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major game contract first</a:t>
            </a:r>
          </a:p>
          <a:p>
            <a:pPr lvl="1"/>
            <a:r>
              <a:rPr lang="en-US" dirty="0"/>
              <a:t>Need 8 cards and 27+ TPs.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lvl="1"/>
            <a:r>
              <a:rPr lang="en-US" dirty="0"/>
              <a:t>Stoppers in every suits and 25+ HCP (not 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likely, see if a minor game is achievable</a:t>
            </a:r>
          </a:p>
          <a:p>
            <a:pPr lvl="1"/>
            <a:r>
              <a:rPr lang="en-US" dirty="0"/>
              <a:t>Need 8 cards and 29+ 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we consider slams?</a:t>
            </a:r>
          </a:p>
          <a:p>
            <a:pPr lvl="1"/>
            <a:r>
              <a:rPr lang="en-US" dirty="0"/>
              <a:t>33+ TP?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contract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2145</Words>
  <Application>Microsoft Macintosh PowerPoint</Application>
  <PresentationFormat>Widescreen</PresentationFormat>
  <Paragraphs>516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Office Theme</vt:lpstr>
      <vt:lpstr>Bridge for Beginners</vt:lpstr>
      <vt:lpstr>Syllabus</vt:lpstr>
      <vt:lpstr>100 Years of Contract Bridge</vt:lpstr>
      <vt:lpstr>Basic Terms</vt:lpstr>
      <vt:lpstr>Simply, Bridge Games is about..</vt:lpstr>
      <vt:lpstr>HCP, DP, and TP</vt:lpstr>
      <vt:lpstr>Contract Desirability in order Plausibly makable at the time of bidding</vt:lpstr>
      <vt:lpstr>Plausibility</vt:lpstr>
      <vt:lpstr>The Bidding Algorithm</vt:lpstr>
      <vt:lpstr>”Above the Line” scores</vt:lpstr>
      <vt:lpstr>Bonuses (below the line)</vt:lpstr>
      <vt:lpstr>Bridge for Beginners</vt:lpstr>
      <vt:lpstr>You did not get the memo?</vt:lpstr>
      <vt:lpstr>Take-Aways from Last Meeting</vt:lpstr>
      <vt:lpstr>Bonuses for making the contract</vt:lpstr>
      <vt:lpstr>Examples</vt:lpstr>
      <vt:lpstr>Bidding</vt:lpstr>
      <vt:lpstr>“Natural” is a set of logic, not a system (Originally by Charles Goren)</vt:lpstr>
      <vt:lpstr>Opening Bid</vt:lpstr>
      <vt:lpstr>Practice Open Bid</vt:lpstr>
      <vt:lpstr>More on Scoring</vt:lpstr>
      <vt:lpstr>Doubled/Redouble</vt:lpstr>
      <vt:lpstr>Scoring Practices</vt:lpstr>
      <vt:lpstr>Penalties (Undertricks)</vt:lpstr>
      <vt:lpstr>Slam/Grand Slam Bonuses</vt:lpstr>
      <vt:lpstr>Scoring Summary</vt:lpstr>
      <vt:lpstr>Balanced Hand</vt:lpstr>
      <vt:lpstr>Invitational, Forcing, Game Forcing</vt:lpstr>
      <vt:lpstr>What Happens in a Tournament?</vt:lpstr>
      <vt:lpstr>First Responses</vt:lpstr>
      <vt:lpstr>Opener’s 2nd Bid</vt:lpstr>
      <vt:lpstr>Respond to Strong 2C Opening</vt:lpstr>
      <vt:lpstr>Suit Contract Slam Exploration</vt:lpstr>
      <vt:lpstr>Gerber</vt:lpstr>
      <vt:lpstr>Responses to NT</vt:lpstr>
      <vt:lpstr>NT Response Selections</vt:lpstr>
      <vt:lpstr>NT Response Conventions</vt:lpstr>
      <vt:lpstr>Partials win or lose a tournament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15</cp:revision>
  <cp:lastPrinted>2025-08-06T23:06:42Z</cp:lastPrinted>
  <dcterms:created xsi:type="dcterms:W3CDTF">2025-07-21T23:03:04Z</dcterms:created>
  <dcterms:modified xsi:type="dcterms:W3CDTF">2025-08-07T20:34:59Z</dcterms:modified>
</cp:coreProperties>
</file>