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45"/>
  </p:normalViewPr>
  <p:slideViewPr>
    <p:cSldViewPr snapToGrid="0">
      <p:cViewPr varScale="1">
        <p:scale>
          <a:sx n="91" d="100"/>
          <a:sy n="91" d="100"/>
        </p:scale>
        <p:origin x="130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7712-8011-14F8-FF81-F2D43D603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B9D5C-CB31-2F23-EF1C-F73EFF40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7E9C-ACFA-8068-FC4D-C95F9E3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CF8F-EC20-A2EC-4436-65EA23BB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1C97-FE5D-8372-385D-6B6D7A6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0B1F-9E66-C64F-B7C6-9B8ABC3C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38FBB-2BD6-690F-3211-2F1FDA05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E678B-2F01-26A8-475A-90F5F244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AC02-00CE-391F-3A18-6AE833BB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3D8D-76FC-AF87-456C-3F954FCB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2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905A3-97BC-C06A-7E0D-47769948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6680F-A7B5-DA4B-E2EC-41483782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0120-7E82-7CB5-CE70-8CEED4B6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B73D-376D-1AB2-7F99-31BE10A3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F814-5E66-04F8-2BCA-10D09983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B173-FB41-5816-3957-54728462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9745-1FAF-0DDE-3431-6CBAC523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86AC-2954-4918-A668-F16F12B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4850-506F-D2F2-EA22-77C86479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F4BC-A496-03D9-7500-79780CB0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BA5F-B4F4-81B0-1A7F-73C94A07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345E-531D-524B-2D1B-B2FFE6BF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FA477-3EBC-B6A2-1156-8C7CCBDC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11F3-CECD-F430-A7CC-1ECE8A9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1F4E-C81A-6171-3065-5108411E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7AD3-083D-93A1-4A31-BB2CFE65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2725-B459-47F6-1316-79886DA7A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EB973-84F9-7FF2-39E7-C298D5E1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D8B7F-CEB4-B447-DE37-122AA6DC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A4F8-530C-14B2-E771-AC4DB3E6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AB630-2A59-1B53-2771-6EC1661F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CB29-88FC-42AD-AB27-D2AAF506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5DA4-4859-2F3B-21FD-9E7162E6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D602-4684-3136-5ECE-080093AB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F6BF-EF73-69E1-088B-112DC413E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54BB9-D373-86AE-B0E8-E1F5D1C0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DE148-B701-68C7-561E-D5B7CAB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FCB3-360E-57B0-1AA2-3882B0E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D1658-6A12-E7C9-B5E4-D57ED3F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6413-CA0C-65BE-87AF-CB998CCC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D3588-72D0-1386-50B9-D01EA364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5555-8EC6-8180-BF98-8C5EB4D0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CCD60-42A3-D21E-CC80-A21D4191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5C6E4-B92D-F517-8D4A-4346028D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E962F-8BC5-5ECC-2CCE-10B90D62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1511A-C2FA-3ABB-9427-6FA8FC7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CA67-40FE-75CC-6F12-B7D5D0C1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6A4C-7200-2132-E39C-9056B5255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7B452-E2C8-048E-2BE2-D5707C7D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57BF2-2E16-A9F3-D49D-B9F167BA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F36B-F334-9CFA-F545-517D0750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B853-999A-291A-E6DD-B20BC603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0AA-4AC7-43B6-5C72-57BB4F8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B9E09-626F-5210-056B-9CB16AF82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F0E1-9FFF-2DAA-85F0-94236B35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CC7C-B585-987A-CF60-04B32818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2844-BA5E-F65A-29C1-4FA146D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ECCC-9C75-9CBA-21C1-07517105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393DB-0721-0A7A-9947-26BABD79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9829-D840-4F5C-BB6E-ECD543A2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8E33-0923-43C0-6F2C-B48956834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99AB-F463-1C34-EF4E-AA5180B0D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45D6-DA83-9A15-FD10-7D3F51FC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18DB-A0F1-E350-5007-004C7D3E7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for </a:t>
            </a:r>
            <a:r>
              <a:rPr lang="en-US" dirty="0" err="1"/>
              <a:t>Beignners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02B74-D441-C407-8F62-66079FC19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Sin-Yaw Wang</a:t>
            </a:r>
          </a:p>
        </p:txBody>
      </p:sp>
    </p:spTree>
    <p:extLst>
      <p:ext uri="{BB962C8B-B14F-4D97-AF65-F5344CB8AC3E}">
        <p14:creationId xmlns:p14="http://schemas.microsoft.com/office/powerpoint/2010/main" val="71873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6E46-DBA5-C7E3-723F-FE4D6AAB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Practices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4C4A4-EAFA-87B4-4B59-D392F9F6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67477"/>
              </p:ext>
            </p:extLst>
          </p:nvPr>
        </p:nvGraphicFramePr>
        <p:xfrm>
          <a:off x="1009650" y="1901191"/>
          <a:ext cx="10172700" cy="361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63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077897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1793785">
                  <a:extLst>
                    <a:ext uri="{9D8B030D-6E8A-4147-A177-3AD203B41FA5}">
                      <a16:colId xmlns:a16="http://schemas.microsoft.com/office/drawing/2014/main" val="3150104053"/>
                    </a:ext>
                  </a:extLst>
                </a:gridCol>
                <a:gridCol w="637905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652144">
                <a:tc>
                  <a:txBody>
                    <a:bodyPr/>
                    <a:lstStyle/>
                    <a:p>
                      <a:r>
                        <a:rPr lang="en-US" dirty="0"/>
                        <a:t>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40*4+300+400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30*3+50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40+30*2+500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60*2+500+400*2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40+30*6+500+750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30*7+300+1000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8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0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9A36-C3A1-99D7-4855-3ABEA626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a Tournament?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195D-A608-ACE8-AC62-5B91CD55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team:</a:t>
            </a:r>
          </a:p>
          <a:p>
            <a:pPr lvl="1"/>
            <a:r>
              <a:rPr lang="en-US" dirty="0"/>
              <a:t>Convert total point difference to “IMP” (International Match Point)</a:t>
            </a:r>
          </a:p>
          <a:p>
            <a:pPr lvl="2"/>
            <a:r>
              <a:rPr lang="en-US" dirty="0"/>
              <a:t>Team with more IMP wins</a:t>
            </a:r>
          </a:p>
          <a:p>
            <a:pPr lvl="1"/>
            <a:r>
              <a:rPr lang="en-US" dirty="0"/>
              <a:t>Optionally, convert IMP difference to “VP” (Victory Point) pre-determined before the match</a:t>
            </a:r>
          </a:p>
          <a:p>
            <a:pPr lvl="2"/>
            <a:r>
              <a:rPr lang="en-US" dirty="0"/>
              <a:t>Team with more VP wins</a:t>
            </a:r>
          </a:p>
          <a:p>
            <a:r>
              <a:rPr lang="en-US" dirty="0"/>
              <a:t>By pairs:</a:t>
            </a:r>
          </a:p>
          <a:p>
            <a:pPr lvl="1"/>
            <a:r>
              <a:rPr lang="en-US" dirty="0"/>
              <a:t>For pairs who played the same board</a:t>
            </a:r>
          </a:p>
          <a:p>
            <a:pPr lvl="2"/>
            <a:r>
              <a:rPr lang="en-US" dirty="0"/>
              <a:t>MP:</a:t>
            </a:r>
          </a:p>
          <a:p>
            <a:pPr lvl="3"/>
            <a:r>
              <a:rPr lang="en-US" dirty="0"/>
              <a:t>Rank them first, convert ranking to %</a:t>
            </a:r>
          </a:p>
          <a:p>
            <a:pPr lvl="3"/>
            <a:r>
              <a:rPr lang="en-US" dirty="0"/>
              <a:t>Pair with the highest average percentage wins</a:t>
            </a:r>
          </a:p>
          <a:p>
            <a:pPr lvl="2"/>
            <a:r>
              <a:rPr lang="en-US" dirty="0"/>
              <a:t>IMP:</a:t>
            </a:r>
          </a:p>
          <a:p>
            <a:pPr lvl="3"/>
            <a:r>
              <a:rPr lang="en-US" dirty="0"/>
              <a:t>Pair-wise convert differences to IMP, average them as the IMP for the board</a:t>
            </a:r>
          </a:p>
          <a:p>
            <a:pPr lvl="3"/>
            <a:r>
              <a:rPr lang="en-US" dirty="0"/>
              <a:t>Pair with the highest accumulated IMPs wins</a:t>
            </a:r>
          </a:p>
        </p:txBody>
      </p:sp>
    </p:spTree>
    <p:extLst>
      <p:ext uri="{BB962C8B-B14F-4D97-AF65-F5344CB8AC3E}">
        <p14:creationId xmlns:p14="http://schemas.microsoft.com/office/powerpoint/2010/main" val="220797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598B-ADBE-FC39-AAE2-95088343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 v. 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736D-EBBF-F147-1CD3-97287FBC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 erases “small” differences</a:t>
            </a:r>
          </a:p>
          <a:p>
            <a:pPr lvl="1"/>
            <a:r>
              <a:rPr lang="en-US" dirty="0"/>
              <a:t>Penalizes those who “miss game/slam”.</a:t>
            </a:r>
          </a:p>
          <a:p>
            <a:pPr lvl="1"/>
            <a:r>
              <a:rPr lang="en-US" dirty="0"/>
              <a:t>“Double wins” most rewarded</a:t>
            </a:r>
          </a:p>
          <a:p>
            <a:pPr lvl="2"/>
            <a:r>
              <a:rPr lang="en-US" dirty="0"/>
              <a:t>The other side most damaged</a:t>
            </a:r>
          </a:p>
          <a:p>
            <a:r>
              <a:rPr lang="en-US" dirty="0"/>
              <a:t>MP</a:t>
            </a:r>
          </a:p>
          <a:p>
            <a:pPr lvl="1"/>
            <a:r>
              <a:rPr lang="en-US" dirty="0"/>
              <a:t>Small wins make big differences in ranking</a:t>
            </a:r>
          </a:p>
          <a:p>
            <a:pPr lvl="1"/>
            <a:r>
              <a:rPr lang="en-US" dirty="0"/>
              <a:t>Encourages over-tricks in play and No Trumps in contracts</a:t>
            </a:r>
          </a:p>
        </p:txBody>
      </p:sp>
    </p:spTree>
    <p:extLst>
      <p:ext uri="{BB962C8B-B14F-4D97-AF65-F5344CB8AC3E}">
        <p14:creationId xmlns:p14="http://schemas.microsoft.com/office/powerpoint/2010/main" val="217318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BD83-8252-CE98-681F-C1F44640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E8F8-BDD6-48EE-288B-6B99FEF6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miss game/slam</a:t>
            </a:r>
          </a:p>
          <a:p>
            <a:r>
              <a:rPr lang="en-US" dirty="0"/>
              <a:t>Partials frequently are deciders</a:t>
            </a:r>
          </a:p>
          <a:p>
            <a:r>
              <a:rPr lang="en-US" dirty="0"/>
              <a:t>Goal is to outscore the other side</a:t>
            </a:r>
          </a:p>
          <a:p>
            <a:pPr lvl="1"/>
            <a:r>
              <a:rPr lang="en-US" dirty="0"/>
              <a:t>Sometimes with negative points</a:t>
            </a:r>
          </a:p>
          <a:p>
            <a:r>
              <a:rPr lang="en-US" dirty="0"/>
              <a:t>IMP bid aggressively, plays conservatively</a:t>
            </a:r>
          </a:p>
          <a:p>
            <a:pPr lvl="1"/>
            <a:r>
              <a:rPr lang="en-US" dirty="0"/>
              <a:t>Missing game/slam carries big penalties</a:t>
            </a:r>
          </a:p>
          <a:p>
            <a:pPr lvl="1"/>
            <a:r>
              <a:rPr lang="en-US" dirty="0"/>
              <a:t>Risk taking in play is not rewarded</a:t>
            </a:r>
          </a:p>
          <a:p>
            <a:r>
              <a:rPr lang="en-US" dirty="0"/>
              <a:t>MP plays aggressively</a:t>
            </a:r>
          </a:p>
          <a:p>
            <a:pPr lvl="1"/>
            <a:r>
              <a:rPr lang="en-US" dirty="0"/>
              <a:t>Over by 1 trick may win big</a:t>
            </a:r>
          </a:p>
        </p:txBody>
      </p:sp>
    </p:spTree>
    <p:extLst>
      <p:ext uri="{BB962C8B-B14F-4D97-AF65-F5344CB8AC3E}">
        <p14:creationId xmlns:p14="http://schemas.microsoft.com/office/powerpoint/2010/main" val="315205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59E8-539C-3474-A2F5-E084FD6FA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“Natural” Bidding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B085A-1D3A-B7F9-3673-5199D98F1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2913-1E7D-49E7-9D52-8DE61889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= Bid what you are willing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648D-6756-902C-5865-F27FE17A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Suit bid: strength and length</a:t>
            </a:r>
          </a:p>
          <a:p>
            <a:r>
              <a:rPr lang="en-US" dirty="0"/>
              <a:t>Jump: extra strength and/or length, usually forcing</a:t>
            </a:r>
          </a:p>
          <a:p>
            <a:r>
              <a:rPr lang="en-US" dirty="0"/>
              <a:t>New Suit: generally considered forcing, or semi-forcing</a:t>
            </a:r>
          </a:p>
          <a:p>
            <a:r>
              <a:rPr lang="en-US" dirty="0"/>
              <a:t>Weak: retreat to same suit or NT</a:t>
            </a:r>
          </a:p>
          <a:p>
            <a:r>
              <a:rPr lang="en-US" dirty="0"/>
              <a:t>Once trump suit agreed, new suits are about control and forcing</a:t>
            </a:r>
          </a:p>
          <a:p>
            <a:pPr lvl="1"/>
            <a:r>
              <a:rPr lang="en-US" dirty="0"/>
              <a:t>Agreed when a suit has 8 or more cards combined</a:t>
            </a:r>
          </a:p>
          <a:p>
            <a:pPr lvl="1"/>
            <a:r>
              <a:rPr lang="en-US" dirty="0"/>
              <a:t>Minimally 7 (</a:t>
            </a:r>
            <a:r>
              <a:rPr lang="en-US" dirty="0" err="1"/>
              <a:t>Moysian</a:t>
            </a:r>
            <a:r>
              <a:rPr lang="en-US" dirty="0"/>
              <a:t> contract)</a:t>
            </a:r>
          </a:p>
          <a:p>
            <a:r>
              <a:rPr lang="en-US" dirty="0"/>
              <a:t>If no suitable bid, just pass.</a:t>
            </a:r>
          </a:p>
        </p:txBody>
      </p:sp>
    </p:spTree>
    <p:extLst>
      <p:ext uri="{BB962C8B-B14F-4D97-AF65-F5344CB8AC3E}">
        <p14:creationId xmlns:p14="http://schemas.microsoft.com/office/powerpoint/2010/main" val="344670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6065-CAF9-A18C-CCC5-63375122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C57D-35DB-E53C-9AFA-32A90A33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seek 4S/4H first, then 3NT, last 5D/5C</a:t>
            </a:r>
          </a:p>
          <a:p>
            <a:r>
              <a:rPr lang="en-US" dirty="0"/>
              <a:t>Then a partial contract with no strong trump preference</a:t>
            </a:r>
          </a:p>
          <a:p>
            <a:r>
              <a:rPr lang="en-US" dirty="0"/>
              <a:t>Makable contracts are correlated to combined HCP/DP.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89F6A5-ECBE-9A5E-0DC8-9157E65BE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2534"/>
              </p:ext>
            </p:extLst>
          </p:nvPr>
        </p:nvGraphicFramePr>
        <p:xfrm>
          <a:off x="2889250" y="3705752"/>
          <a:ext cx="53832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101">
                  <a:extLst>
                    <a:ext uri="{9D8B030D-6E8A-4147-A177-3AD203B41FA5}">
                      <a16:colId xmlns:a16="http://schemas.microsoft.com/office/drawing/2014/main" val="1597434591"/>
                    </a:ext>
                  </a:extLst>
                </a:gridCol>
                <a:gridCol w="2809112">
                  <a:extLst>
                    <a:ext uri="{9D8B030D-6E8A-4147-A177-3AD203B41FA5}">
                      <a16:colId xmlns:a16="http://schemas.microsoft.com/office/drawing/2014/main" val="165221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Combined HCP/DP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 chance to make...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6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4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7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8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0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4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366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3DD4-D5DF-8D7D-46A3-D39A42EA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Bidding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5E3B-21A7-F2B1-5032-DC0FA9D0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Attempt to find an 8-card major match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seek 3NT, even maybe minor suit match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 achievable, see if a minor game is achievable</a:t>
            </a:r>
          </a:p>
          <a:p>
            <a:pPr lvl="1"/>
            <a:r>
              <a:rPr lang="en-US" dirty="0"/>
              <a:t>If so, how about slam?  Just 1 more trick.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a slam achievable?  Should we try for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Guess we will settle for a partial contract then.</a:t>
            </a:r>
          </a:p>
        </p:txBody>
      </p:sp>
    </p:spTree>
    <p:extLst>
      <p:ext uri="{BB962C8B-B14F-4D97-AF65-F5344CB8AC3E}">
        <p14:creationId xmlns:p14="http://schemas.microsoft.com/office/powerpoint/2010/main" val="138437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4DC7-758E-FDEF-C982-11858125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SAYC (Standard American Yellow Card)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6554-924F-1073-5B06-AF899464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variations, generally:</a:t>
            </a:r>
          </a:p>
          <a:p>
            <a:pPr lvl="1"/>
            <a:r>
              <a:rPr lang="en-US" dirty="0"/>
              <a:t>Strong 2C: 22+ HCP</a:t>
            </a:r>
          </a:p>
          <a:p>
            <a:pPr lvl="1"/>
            <a:r>
              <a:rPr lang="en-US" dirty="0"/>
              <a:t>5-card Major, 12+ HCP</a:t>
            </a:r>
          </a:p>
          <a:p>
            <a:pPr lvl="2"/>
            <a:r>
              <a:rPr lang="en-US" dirty="0"/>
              <a:t>Jacoby 2NT, Limited Raise</a:t>
            </a:r>
          </a:p>
          <a:p>
            <a:pPr lvl="1"/>
            <a:r>
              <a:rPr lang="en-US" dirty="0"/>
              <a:t>Strong NT</a:t>
            </a:r>
          </a:p>
          <a:p>
            <a:pPr lvl="2"/>
            <a:r>
              <a:rPr lang="en-US" dirty="0"/>
              <a:t>Balanced hand</a:t>
            </a:r>
          </a:p>
          <a:p>
            <a:pPr lvl="2"/>
            <a:r>
              <a:rPr lang="en-US" dirty="0"/>
              <a:t>HCP: 15~17, 20~21, 25~27</a:t>
            </a:r>
          </a:p>
          <a:p>
            <a:pPr lvl="1"/>
            <a:r>
              <a:rPr lang="en-US" dirty="0"/>
              <a:t>Better minor (many variation), 12+ HCP</a:t>
            </a:r>
          </a:p>
          <a:p>
            <a:pPr lvl="2"/>
            <a:r>
              <a:rPr lang="en-US" dirty="0"/>
              <a:t>Guarantee 3 cards</a:t>
            </a:r>
          </a:p>
          <a:p>
            <a:pPr lvl="1"/>
            <a:r>
              <a:rPr lang="en-US" dirty="0"/>
              <a:t>Preemptive </a:t>
            </a:r>
            <a:r>
              <a:rPr lang="en-US"/>
              <a:t>openings 8~11 HCP</a:t>
            </a:r>
            <a:endParaRPr lang="en-US" dirty="0"/>
          </a:p>
          <a:p>
            <a:pPr lvl="2"/>
            <a:r>
              <a:rPr lang="en-US" dirty="0"/>
              <a:t>6 or more cards, less than opening strength</a:t>
            </a:r>
          </a:p>
        </p:txBody>
      </p:sp>
    </p:spTree>
    <p:extLst>
      <p:ext uri="{BB962C8B-B14F-4D97-AF65-F5344CB8AC3E}">
        <p14:creationId xmlns:p14="http://schemas.microsoft.com/office/powerpoint/2010/main" val="262542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6C5C-E454-997C-46FA-06976D45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AA7B-24C6-0DE5-F267-19C6E887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bidding</a:t>
            </a:r>
          </a:p>
          <a:p>
            <a:pPr lvl="1"/>
            <a:r>
              <a:rPr lang="en-US" dirty="0"/>
              <a:t>”Natural” bidding concepts</a:t>
            </a:r>
          </a:p>
          <a:p>
            <a:pPr lvl="1"/>
            <a:r>
              <a:rPr lang="en-US" dirty="0"/>
              <a:t>SAYC (Standard American Yellow Card)</a:t>
            </a:r>
          </a:p>
          <a:p>
            <a:r>
              <a:rPr lang="en-US" dirty="0"/>
              <a:t>Bridge Base Online (BBO)</a:t>
            </a:r>
          </a:p>
          <a:p>
            <a:pPr lvl="1"/>
            <a:r>
              <a:rPr lang="en-US" dirty="0"/>
              <a:t>Mini-Play</a:t>
            </a:r>
          </a:p>
          <a:p>
            <a:pPr lvl="1"/>
            <a:r>
              <a:rPr lang="en-US" dirty="0"/>
              <a:t>Practice Tables</a:t>
            </a:r>
          </a:p>
          <a:p>
            <a:pPr lvl="1"/>
            <a:r>
              <a:rPr lang="en-US" dirty="0"/>
              <a:t>Casual Tables</a:t>
            </a:r>
          </a:p>
          <a:p>
            <a:pPr lvl="1"/>
            <a:r>
              <a:rPr lang="en-US" dirty="0"/>
              <a:t>Tournaments</a:t>
            </a:r>
          </a:p>
        </p:txBody>
      </p:sp>
    </p:spTree>
    <p:extLst>
      <p:ext uri="{BB962C8B-B14F-4D97-AF65-F5344CB8AC3E}">
        <p14:creationId xmlns:p14="http://schemas.microsoft.com/office/powerpoint/2010/main" val="290099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17D9-B717-367E-5E8B-FB695D9F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the Optimal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4C3A-F925-EE19-9AE5-DF09AEA4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Maximal “points” with minimal risks</a:t>
            </a:r>
          </a:p>
          <a:p>
            <a:pPr lvl="1"/>
            <a:r>
              <a:rPr lang="en-US" dirty="0"/>
              <a:t>Maximal points can be either the highest positive or the smallest (closest to zero) negative value.</a:t>
            </a:r>
          </a:p>
          <a:p>
            <a:pPr lvl="1"/>
            <a:r>
              <a:rPr lang="en-US" dirty="0"/>
              <a:t>Risk = lowest level for the same points for the same outcome</a:t>
            </a:r>
          </a:p>
        </p:txBody>
      </p:sp>
    </p:spTree>
    <p:extLst>
      <p:ext uri="{BB962C8B-B14F-4D97-AF65-F5344CB8AC3E}">
        <p14:creationId xmlns:p14="http://schemas.microsoft.com/office/powerpoint/2010/main" val="292572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132E-4717-E99D-7285-04B6AAC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8D52DB-6532-4B32-AD8F-74AD4F86E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199316"/>
              </p:ext>
            </p:extLst>
          </p:nvPr>
        </p:nvGraphicFramePr>
        <p:xfrm>
          <a:off x="1566863" y="1666876"/>
          <a:ext cx="8412480" cy="123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71552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228970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835773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52318028"/>
                    </a:ext>
                  </a:extLst>
                </a:gridCol>
              </a:tblGrid>
              <a:tr h="496253">
                <a:tc>
                  <a:txBody>
                    <a:bodyPr/>
                    <a:lstStyle/>
                    <a:p>
                      <a:r>
                        <a:rPr lang="en-US" dirty="0"/>
                        <a:t>Contract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8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098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C48189-197B-B180-D379-1A795B38FE9B}"/>
              </a:ext>
            </a:extLst>
          </p:cNvPr>
          <p:cNvSpPr txBox="1"/>
          <p:nvPr/>
        </p:nvSpPr>
        <p:spPr>
          <a:xfrm>
            <a:off x="1566863" y="3059668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Overtrick worth the same as the 2</a:t>
            </a:r>
            <a:r>
              <a:rPr lang="en-US" baseline="30000" dirty="0"/>
              <a:t>nd</a:t>
            </a:r>
            <a:r>
              <a:rPr lang="en-US" dirty="0"/>
              <a:t> trick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663ECA-DC4E-0F9D-08A9-59FBF56BE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53978"/>
              </p:ext>
            </p:extLst>
          </p:nvPr>
        </p:nvGraphicFramePr>
        <p:xfrm>
          <a:off x="3610928" y="3700344"/>
          <a:ext cx="4324350" cy="287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594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258775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</a:tblGrid>
              <a:tr h="652144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1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9B20-692A-F159-492E-8E47A5F9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F49B-D93E-9F53-B7CE-5038A3E4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675"/>
            <a:ext cx="10515600" cy="4351338"/>
          </a:xfrm>
        </p:spPr>
        <p:txBody>
          <a:bodyPr/>
          <a:lstStyle/>
          <a:p>
            <a:r>
              <a:rPr lang="en-US" dirty="0"/>
              <a:t>A contract base score of 100 or more is a “game”</a:t>
            </a:r>
          </a:p>
          <a:p>
            <a:pPr lvl="1"/>
            <a:r>
              <a:rPr lang="en-US" dirty="0"/>
              <a:t>Otherwise, a “partial score”.</a:t>
            </a:r>
          </a:p>
          <a:p>
            <a:r>
              <a:rPr lang="en-US" dirty="0"/>
              <a:t>Partial contract made bonus: 50</a:t>
            </a:r>
          </a:p>
          <a:p>
            <a:r>
              <a:rPr lang="en-US" dirty="0"/>
              <a:t>Game bonus: 300 if not vulnerable, 500 if vulnerable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D97779-951A-6B63-C57F-F4916E7FB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070519"/>
              </p:ext>
            </p:extLst>
          </p:nvPr>
        </p:nvGraphicFramePr>
        <p:xfrm>
          <a:off x="2357439" y="3615691"/>
          <a:ext cx="6192200" cy="287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16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32564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1325646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1325646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1325646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652144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Overtrick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400/600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460/660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4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CC26-FB3B-1908-6485-C504E226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Bridge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E4CC-236A-FDAF-4335-99E694BD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Rubber</a:t>
            </a:r>
          </a:p>
          <a:p>
            <a:pPr lvl="1"/>
            <a:r>
              <a:rPr lang="en-US" dirty="0"/>
              <a:t>Vulnerable when after a pair have accumulated more than 100 points No partial bonus</a:t>
            </a:r>
          </a:p>
          <a:p>
            <a:pPr lvl="1"/>
            <a:r>
              <a:rPr lang="en-US" dirty="0"/>
              <a:t>Award “rubber bonus” to the pair achieving two “games”.</a:t>
            </a:r>
          </a:p>
          <a:p>
            <a:r>
              <a:rPr lang="en-US" dirty="0"/>
              <a:t>Chicago/Duplicate</a:t>
            </a:r>
          </a:p>
          <a:p>
            <a:pPr lvl="1"/>
            <a:r>
              <a:rPr lang="en-US" dirty="0"/>
              <a:t>Vulnerability decided by ”board #”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F1F667-DD0C-1933-94E8-8B5BC18CE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36691"/>
              </p:ext>
            </p:extLst>
          </p:nvPr>
        </p:nvGraphicFramePr>
        <p:xfrm>
          <a:off x="1774825" y="463867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9653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1811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678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479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 1/5/9/13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2/6/10/14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3/7/11/15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4/8/12/16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9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7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2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3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33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6AC2-3FC6-BB8A-8F9B-A3DCD8A7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Doubled/Redouble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0619-3338-47D2-3F6A-966014B6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opponents bid “X” to twice the contract score</a:t>
            </a:r>
          </a:p>
          <a:p>
            <a:r>
              <a:rPr lang="en-US" dirty="0"/>
              <a:t>The receiver may bid “XX” to twice that gain</a:t>
            </a:r>
          </a:p>
          <a:p>
            <a:endParaRPr lang="en-US" dirty="0"/>
          </a:p>
          <a:p>
            <a:r>
              <a:rPr lang="en-US" dirty="0"/>
              <a:t>Achieve “game” if doubled contract score is more than 100.</a:t>
            </a:r>
          </a:p>
          <a:p>
            <a:r>
              <a:rPr lang="en-US" dirty="0"/>
              <a:t>50 points double bonus “for the insult”</a:t>
            </a:r>
          </a:p>
          <a:p>
            <a:r>
              <a:rPr lang="en-US" dirty="0"/>
              <a:t>Overtrick 100/200 each by vulnerability, twice if redoubled</a:t>
            </a:r>
          </a:p>
        </p:txBody>
      </p:sp>
    </p:spTree>
    <p:extLst>
      <p:ext uri="{BB962C8B-B14F-4D97-AF65-F5344CB8AC3E}">
        <p14:creationId xmlns:p14="http://schemas.microsoft.com/office/powerpoint/2010/main" val="346665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BC93-B4D0-F6C3-6F82-C49A5ED1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Slam/Grand Slam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9491-784D-FEBB-A09F-376B16D4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Slam: bid and made a contract at 6 level (need 12 tricks)</a:t>
            </a:r>
          </a:p>
          <a:p>
            <a:pPr lvl="1"/>
            <a:r>
              <a:rPr lang="en-US" dirty="0"/>
              <a:t>500/750 by vulnerability, in addition to game bonuses</a:t>
            </a:r>
          </a:p>
          <a:p>
            <a:r>
              <a:rPr lang="en-US" dirty="0"/>
              <a:t>Grand Slam: bid and made at 7 level (need 13 tricks)</a:t>
            </a:r>
          </a:p>
          <a:p>
            <a:pPr lvl="1"/>
            <a:r>
              <a:rPr lang="en-US" dirty="0"/>
              <a:t>1000/1500 by vulnerability, in addition the game</a:t>
            </a:r>
          </a:p>
        </p:txBody>
      </p:sp>
    </p:spTree>
    <p:extLst>
      <p:ext uri="{BB962C8B-B14F-4D97-AF65-F5344CB8AC3E}">
        <p14:creationId xmlns:p14="http://schemas.microsoft.com/office/powerpoint/2010/main" val="191499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A13B-0751-FAF9-6D42-987CB82A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Penalties (Undertricks)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37A763-8DBF-480C-FC0C-6FE68B50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02747"/>
              </p:ext>
            </p:extLst>
          </p:nvPr>
        </p:nvGraphicFramePr>
        <p:xfrm>
          <a:off x="838199" y="1710849"/>
          <a:ext cx="10277478" cy="3723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8211">
                  <a:extLst>
                    <a:ext uri="{9D8B030D-6E8A-4147-A177-3AD203B41FA5}">
                      <a16:colId xmlns:a16="http://schemas.microsoft.com/office/drawing/2014/main" val="1883544006"/>
                    </a:ext>
                  </a:extLst>
                </a:gridCol>
                <a:gridCol w="1265465">
                  <a:extLst>
                    <a:ext uri="{9D8B030D-6E8A-4147-A177-3AD203B41FA5}">
                      <a16:colId xmlns:a16="http://schemas.microsoft.com/office/drawing/2014/main" val="427165422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1800089274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1187670247"/>
                    </a:ext>
                  </a:extLst>
                </a:gridCol>
                <a:gridCol w="1261382">
                  <a:extLst>
                    <a:ext uri="{9D8B030D-6E8A-4147-A177-3AD203B41FA5}">
                      <a16:colId xmlns:a16="http://schemas.microsoft.com/office/drawing/2014/main" val="2250222922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1765295551"/>
                    </a:ext>
                  </a:extLst>
                </a:gridCol>
                <a:gridCol w="1757364">
                  <a:extLst>
                    <a:ext uri="{9D8B030D-6E8A-4147-A177-3AD203B41FA5}">
                      <a16:colId xmlns:a16="http://schemas.microsoft.com/office/drawing/2014/main" val="3927680432"/>
                    </a:ext>
                  </a:extLst>
                </a:gridCol>
              </a:tblGrid>
              <a:tr h="279961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Not Vulnerable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Vulnerable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97635"/>
                  </a:ext>
                </a:extLst>
              </a:tr>
              <a:tr h="279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Down by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XX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673368"/>
                  </a:ext>
                </a:extLst>
              </a:tr>
              <a:tr h="59454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8098429"/>
                  </a:ext>
                </a:extLst>
              </a:tr>
              <a:tr h="59454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555423"/>
                  </a:ext>
                </a:extLst>
              </a:tr>
              <a:tr h="59454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742028"/>
                  </a:ext>
                </a:extLst>
              </a:tr>
              <a:tr h="59454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28896"/>
                  </a:ext>
                </a:extLst>
              </a:tr>
              <a:tr h="59454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21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0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982</Words>
  <Application>Microsoft Macintosh PowerPoint</Application>
  <PresentationFormat>Widescreen</PresentationFormat>
  <Paragraphs>287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Bridge for Beignners</vt:lpstr>
      <vt:lpstr>Syllabus</vt:lpstr>
      <vt:lpstr>Obtain the Optimal Contract</vt:lpstr>
      <vt:lpstr>Contract Scores</vt:lpstr>
      <vt:lpstr>Bonuses</vt:lpstr>
      <vt:lpstr>Types of Bridge Games</vt:lpstr>
      <vt:lpstr>Doubled/Redouble</vt:lpstr>
      <vt:lpstr>Slam/Grand Slam Bonuses</vt:lpstr>
      <vt:lpstr>Penalties (Undertricks)</vt:lpstr>
      <vt:lpstr>Scoring Practices</vt:lpstr>
      <vt:lpstr>What Happens in a Tournament?</vt:lpstr>
      <vt:lpstr>IMP v. MP</vt:lpstr>
      <vt:lpstr>Scoring Summary</vt:lpstr>
      <vt:lpstr>“Natural” Bidding</vt:lpstr>
      <vt:lpstr>Natural = Bid what you are willing to play</vt:lpstr>
      <vt:lpstr>Framework</vt:lpstr>
      <vt:lpstr>The Bidding Algorithm</vt:lpstr>
      <vt:lpstr>SAYC (Standard American Yellow Card)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Sin-Yaw Wang</dc:creator>
  <cp:lastModifiedBy>Sin-Yaw Wang</cp:lastModifiedBy>
  <cp:revision>2</cp:revision>
  <dcterms:created xsi:type="dcterms:W3CDTF">2025-07-21T23:03:04Z</dcterms:created>
  <dcterms:modified xsi:type="dcterms:W3CDTF">2025-07-22T14:56:47Z</dcterms:modified>
</cp:coreProperties>
</file>