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74" r:id="rId6"/>
    <p:sldId id="275" r:id="rId7"/>
    <p:sldId id="259" r:id="rId8"/>
    <p:sldId id="263" r:id="rId9"/>
    <p:sldId id="279" r:id="rId10"/>
    <p:sldId id="266" r:id="rId11"/>
    <p:sldId id="265" r:id="rId12"/>
    <p:sldId id="260" r:id="rId13"/>
    <p:sldId id="267" r:id="rId14"/>
    <p:sldId id="268" r:id="rId15"/>
    <p:sldId id="270" r:id="rId16"/>
    <p:sldId id="273" r:id="rId17"/>
    <p:sldId id="276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7"/>
    <p:restoredTop sz="94692"/>
  </p:normalViewPr>
  <p:slideViewPr>
    <p:cSldViewPr snapToGrid="0">
      <p:cViewPr varScale="1">
        <p:scale>
          <a:sx n="92" d="100"/>
          <a:sy n="92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7712-8011-14F8-FF81-F2D43D603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B9D5C-CB31-2F23-EF1C-F73EFF40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7E9C-ACFA-8068-FC4D-C95F9E3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CF8F-EC20-A2EC-4436-65EA23BB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1C97-FE5D-8372-385D-6B6D7A6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0B1F-9E66-C64F-B7C6-9B8ABC3C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38FBB-2BD6-690F-3211-2F1FDA05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E678B-2F01-26A8-475A-90F5F244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AC02-00CE-391F-3A18-6AE833BB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3D8D-76FC-AF87-456C-3F954FCB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2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905A3-97BC-C06A-7E0D-477699489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6680F-A7B5-DA4B-E2EC-41483782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0120-7E82-7CB5-CE70-8CEED4B6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B73D-376D-1AB2-7F99-31BE10A3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F814-5E66-04F8-2BCA-10D09983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B173-FB41-5816-3957-54728462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9745-1FAF-0DDE-3431-6CBAC523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86AC-2954-4918-A668-F16F12B3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4850-506F-D2F2-EA22-77C86479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F4BC-A496-03D9-7500-79780CB0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BA5F-B4F4-81B0-1A7F-73C94A07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345E-531D-524B-2D1B-B2FFE6BF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FA477-3EBC-B6A2-1156-8C7CCBDC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11F3-CECD-F430-A7CC-1ECE8A9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1F4E-C81A-6171-3065-5108411E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7AD3-083D-93A1-4A31-BB2CFE65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2725-B459-47F6-1316-79886DA7A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EB973-84F9-7FF2-39E7-C298D5E1C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D8B7F-CEB4-B447-DE37-122AA6DC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A4F8-530C-14B2-E771-AC4DB3E6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AB630-2A59-1B53-2771-6EC1661F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CB29-88FC-42AD-AB27-D2AAF506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5DA4-4859-2F3B-21FD-9E7162E6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D602-4684-3136-5ECE-080093AB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F6BF-EF73-69E1-088B-112DC413E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54BB9-D373-86AE-B0E8-E1F5D1C0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DE148-B701-68C7-561E-D5B7CAB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DFCB3-360E-57B0-1AA2-3882B0E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D1658-6A12-E7C9-B5E4-D57ED3F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6413-CA0C-65BE-87AF-CB998CCC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D3588-72D0-1386-50B9-D01EA364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5555-8EC6-8180-BF98-8C5EB4D0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CCD60-42A3-D21E-CC80-A21D4191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5C6E4-B92D-F517-8D4A-4346028D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E962F-8BC5-5ECC-2CCE-10B90D62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1511A-C2FA-3ABB-9427-6FA8FC7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CA67-40FE-75CC-6F12-B7D5D0C1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6A4C-7200-2132-E39C-9056B5255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7B452-E2C8-048E-2BE2-D5707C7D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57BF2-2E16-A9F3-D49D-B9F167BA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1F36B-F334-9CFA-F545-517D0750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1B853-999A-291A-E6DD-B20BC603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0AA-4AC7-43B6-5C72-57BB4F8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B9E09-626F-5210-056B-9CB16AF82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BF0E1-9FFF-2DAA-85F0-94236B35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9CC7C-B585-987A-CF60-04B32818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2844-BA5E-F65A-29C1-4FA146D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ECCC-9C75-9CBA-21C1-07517105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card game&#10;&#10;AI-generated content may be incorrect.">
            <a:extLst>
              <a:ext uri="{FF2B5EF4-FFF2-40B4-BE49-F238E27FC236}">
                <a16:creationId xmlns:a16="http://schemas.microsoft.com/office/drawing/2014/main" id="{ED5DF6B1-0FE7-D358-E796-CAC9B2015B1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48800" y="681037"/>
            <a:ext cx="2743200" cy="617696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393DB-0721-0A7A-9947-26BABD79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9829-D840-4F5C-BB6E-ECD543A2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8E33-0923-43C0-6F2C-B48956834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D9EDE-FDFF-1341-BE21-1778BA43CC8F}" type="datetimeFigureOut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99AB-F463-1C34-EF4E-AA5180B0D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45D6-DA83-9A15-FD10-7D3F51FC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18DB-A0F1-E350-5007-004C7D3E7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for </a:t>
            </a:r>
            <a:r>
              <a:rPr lang="en-US" dirty="0" err="1"/>
              <a:t>Beignners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02B74-D441-C407-8F62-66079FC19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Sin-Yaw Wang</a:t>
            </a:r>
          </a:p>
        </p:txBody>
      </p:sp>
    </p:spTree>
    <p:extLst>
      <p:ext uri="{BB962C8B-B14F-4D97-AF65-F5344CB8AC3E}">
        <p14:creationId xmlns:p14="http://schemas.microsoft.com/office/powerpoint/2010/main" val="71873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BC93-B4D0-F6C3-6F82-C49A5ED1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Slam/Grand Slam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9491-784D-FEBB-A09F-376B16D4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Slam: bid and made a contract at 6 level (need 12 tricks)</a:t>
            </a:r>
          </a:p>
          <a:p>
            <a:pPr lvl="1"/>
            <a:r>
              <a:rPr lang="en-US" dirty="0"/>
              <a:t>500/750 by vulnerability, in addition to game bonuses</a:t>
            </a:r>
          </a:p>
          <a:p>
            <a:r>
              <a:rPr lang="en-US" dirty="0"/>
              <a:t>Grand Slam: bid and made at 7 level (need 13 tricks)</a:t>
            </a:r>
          </a:p>
          <a:p>
            <a:pPr lvl="1"/>
            <a:r>
              <a:rPr lang="en-US" dirty="0"/>
              <a:t>1000/1500 by vulnerability, in addition the game</a:t>
            </a:r>
          </a:p>
        </p:txBody>
      </p:sp>
    </p:spTree>
    <p:extLst>
      <p:ext uri="{BB962C8B-B14F-4D97-AF65-F5344CB8AC3E}">
        <p14:creationId xmlns:p14="http://schemas.microsoft.com/office/powerpoint/2010/main" val="1914994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6AC2-3FC6-BB8A-8F9B-A3DCD8A7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Doubled/Redouble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0619-3338-47D2-3F6A-966014B6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509"/>
            <a:ext cx="9247909" cy="4320454"/>
          </a:xfrm>
        </p:spPr>
        <p:txBody>
          <a:bodyPr/>
          <a:lstStyle/>
          <a:p>
            <a:r>
              <a:rPr lang="en-US" dirty="0"/>
              <a:t>Twice or quadruple the “above the line” score</a:t>
            </a:r>
          </a:p>
          <a:p>
            <a:pPr lvl="1"/>
            <a:r>
              <a:rPr lang="en-US" dirty="0"/>
              <a:t>Game is achieved whenever “above the line” exceed 100</a:t>
            </a:r>
          </a:p>
          <a:p>
            <a:r>
              <a:rPr lang="en-US" dirty="0"/>
              <a:t>50 points double bonus “for the insult”</a:t>
            </a:r>
          </a:p>
          <a:p>
            <a:r>
              <a:rPr lang="en-US" dirty="0"/>
              <a:t>Overtrick 100/200 each by vulnerability, twice if redoubled</a:t>
            </a:r>
          </a:p>
          <a:p>
            <a:r>
              <a:rPr lang="en-US" dirty="0"/>
              <a:t>No effect for game/slam bonuses</a:t>
            </a:r>
          </a:p>
          <a:p>
            <a:r>
              <a:rPr lang="en-US" dirty="0"/>
              <a:t>Severe penalties for failing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346665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A13B-0751-FAF9-6D42-987CB82A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Penalties (Undertricks)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37A763-8DBF-480C-FC0C-6FE68B50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23390"/>
              </p:ext>
            </p:extLst>
          </p:nvPr>
        </p:nvGraphicFramePr>
        <p:xfrm>
          <a:off x="838200" y="1814945"/>
          <a:ext cx="8998528" cy="36401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883544006"/>
                    </a:ext>
                  </a:extLst>
                </a:gridCol>
                <a:gridCol w="1402892">
                  <a:extLst>
                    <a:ext uri="{9D8B030D-6E8A-4147-A177-3AD203B41FA5}">
                      <a16:colId xmlns:a16="http://schemas.microsoft.com/office/drawing/2014/main" val="427165422"/>
                    </a:ext>
                  </a:extLst>
                </a:gridCol>
                <a:gridCol w="1363539">
                  <a:extLst>
                    <a:ext uri="{9D8B030D-6E8A-4147-A177-3AD203B41FA5}">
                      <a16:colId xmlns:a16="http://schemas.microsoft.com/office/drawing/2014/main" val="1800089274"/>
                    </a:ext>
                  </a:extLst>
                </a:gridCol>
                <a:gridCol w="1384984">
                  <a:extLst>
                    <a:ext uri="{9D8B030D-6E8A-4147-A177-3AD203B41FA5}">
                      <a16:colId xmlns:a16="http://schemas.microsoft.com/office/drawing/2014/main" val="1187670247"/>
                    </a:ext>
                  </a:extLst>
                </a:gridCol>
                <a:gridCol w="1104414">
                  <a:extLst>
                    <a:ext uri="{9D8B030D-6E8A-4147-A177-3AD203B41FA5}">
                      <a16:colId xmlns:a16="http://schemas.microsoft.com/office/drawing/2014/main" val="2250222922"/>
                    </a:ext>
                  </a:extLst>
                </a:gridCol>
                <a:gridCol w="1213425">
                  <a:extLst>
                    <a:ext uri="{9D8B030D-6E8A-4147-A177-3AD203B41FA5}">
                      <a16:colId xmlns:a16="http://schemas.microsoft.com/office/drawing/2014/main" val="1765295551"/>
                    </a:ext>
                  </a:extLst>
                </a:gridCol>
                <a:gridCol w="1538674">
                  <a:extLst>
                    <a:ext uri="{9D8B030D-6E8A-4147-A177-3AD203B41FA5}">
                      <a16:colId xmlns:a16="http://schemas.microsoft.com/office/drawing/2014/main" val="3927680432"/>
                    </a:ext>
                  </a:extLst>
                </a:gridCol>
              </a:tblGrid>
              <a:tr h="364793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Not Vulnerable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Vulnerable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97635"/>
                  </a:ext>
                </a:extLst>
              </a:tr>
              <a:tr h="364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Down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673368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8098429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6555423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742028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28896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21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07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6E46-DBA5-C7E3-723F-FE4D6AAB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Practices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4C4A4-EAFA-87B4-4B59-D392F9F61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98802"/>
              </p:ext>
            </p:extLst>
          </p:nvPr>
        </p:nvGraphicFramePr>
        <p:xfrm>
          <a:off x="1009650" y="1870364"/>
          <a:ext cx="9228859" cy="364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623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3150104053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2452255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682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40*4+300+400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30*3+50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40+30*2+500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60*2+500+400*2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40+30*6+500+750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30*7+300+1000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8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04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9A36-C3A1-99D7-4855-3ABEA626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a Tournament?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195D-A608-ACE8-AC62-5B91CD55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Tournament:</a:t>
            </a:r>
          </a:p>
          <a:p>
            <a:pPr lvl="1"/>
            <a:r>
              <a:rPr lang="en-US" dirty="0"/>
              <a:t>4-player from a team to play another team</a:t>
            </a:r>
          </a:p>
          <a:p>
            <a:pPr lvl="1"/>
            <a:r>
              <a:rPr lang="en-US" dirty="0"/>
              <a:t>Both tables play the same boards</a:t>
            </a:r>
          </a:p>
          <a:p>
            <a:pPr lvl="1"/>
            <a:r>
              <a:rPr lang="en-US" dirty="0"/>
              <a:t>Score difference convert to “IMP” (International Match Point)</a:t>
            </a:r>
          </a:p>
          <a:p>
            <a:pPr lvl="1"/>
            <a:r>
              <a:rPr lang="en-US" dirty="0"/>
              <a:t>Team with more IMP wins</a:t>
            </a:r>
          </a:p>
          <a:p>
            <a:r>
              <a:rPr lang="en-US" dirty="0"/>
              <a:t>Pair Tournament:</a:t>
            </a:r>
          </a:p>
          <a:p>
            <a:pPr lvl="1"/>
            <a:r>
              <a:rPr lang="en-US" dirty="0"/>
              <a:t>Two players, as a pair, play against other pairs</a:t>
            </a:r>
          </a:p>
          <a:p>
            <a:pPr lvl="2"/>
            <a:r>
              <a:rPr lang="en-US" dirty="0"/>
              <a:t>Single winner (Howell) v. multiple winners (Mitchell) tournaments</a:t>
            </a:r>
          </a:p>
          <a:p>
            <a:pPr lvl="1"/>
            <a:r>
              <a:rPr lang="en-US" dirty="0"/>
              <a:t>Pairs play the same boards against different opponents</a:t>
            </a:r>
          </a:p>
          <a:p>
            <a:pPr lvl="1"/>
            <a:r>
              <a:rPr lang="en-US" dirty="0"/>
              <a:t>MP (Match Point) Tournaments:</a:t>
            </a:r>
          </a:p>
          <a:p>
            <a:pPr lvl="2"/>
            <a:r>
              <a:rPr lang="en-US" dirty="0"/>
              <a:t>Rank each pair’s score, convert </a:t>
            </a:r>
            <a:r>
              <a:rPr lang="en-US" dirty="0" err="1"/>
              <a:t>rankngs</a:t>
            </a:r>
            <a:r>
              <a:rPr lang="en-US" dirty="0"/>
              <a:t> to %</a:t>
            </a:r>
          </a:p>
          <a:p>
            <a:pPr lvl="2"/>
            <a:r>
              <a:rPr lang="en-US" dirty="0"/>
              <a:t>Pair with the highest average % wins</a:t>
            </a:r>
          </a:p>
          <a:p>
            <a:pPr lvl="1"/>
            <a:r>
              <a:rPr lang="en-US" dirty="0"/>
              <a:t>IMP Tournaments:</a:t>
            </a:r>
          </a:p>
          <a:p>
            <a:pPr lvl="2"/>
            <a:r>
              <a:rPr lang="en-US" dirty="0"/>
              <a:t>For each board, Pair-wise convert score differences to IMPs, obtain average</a:t>
            </a:r>
          </a:p>
          <a:p>
            <a:pPr lvl="2"/>
            <a:r>
              <a:rPr lang="en-US" dirty="0"/>
              <a:t>Pair with the highest accumulated IMPs wins</a:t>
            </a:r>
          </a:p>
        </p:txBody>
      </p:sp>
    </p:spTree>
    <p:extLst>
      <p:ext uri="{BB962C8B-B14F-4D97-AF65-F5344CB8AC3E}">
        <p14:creationId xmlns:p14="http://schemas.microsoft.com/office/powerpoint/2010/main" val="220797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BD83-8252-CE98-681F-C1F44640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E8F8-BDD6-48EE-288B-6B99FEF6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92491" cy="4351338"/>
          </a:xfrm>
        </p:spPr>
        <p:txBody>
          <a:bodyPr/>
          <a:lstStyle/>
          <a:p>
            <a:r>
              <a:rPr lang="en-US" dirty="0"/>
              <a:t>Goal is to outscore the competitors, not the opponents</a:t>
            </a:r>
          </a:p>
          <a:p>
            <a:pPr lvl="1"/>
            <a:r>
              <a:rPr lang="en-US" dirty="0"/>
              <a:t>Sometimes with negative points</a:t>
            </a:r>
          </a:p>
          <a:p>
            <a:r>
              <a:rPr lang="en-US" dirty="0"/>
              <a:t>Don’t miss game/slam</a:t>
            </a:r>
          </a:p>
          <a:p>
            <a:r>
              <a:rPr lang="en-US" dirty="0"/>
              <a:t>Partials frequently are deciders</a:t>
            </a:r>
          </a:p>
        </p:txBody>
      </p:sp>
    </p:spTree>
    <p:extLst>
      <p:ext uri="{BB962C8B-B14F-4D97-AF65-F5344CB8AC3E}">
        <p14:creationId xmlns:p14="http://schemas.microsoft.com/office/powerpoint/2010/main" val="3152056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2913-1E7D-49E7-9D52-8DE61889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“Natural” is a set of logic, not a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648D-6756-902C-5865-F27FE17A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09909" cy="4351338"/>
          </a:xfrm>
        </p:spPr>
        <p:txBody>
          <a:bodyPr>
            <a:normAutofit/>
          </a:bodyPr>
          <a:lstStyle/>
          <a:p>
            <a:r>
              <a:rPr lang="en-US" dirty="0"/>
              <a:t>Suit bid: strength or length</a:t>
            </a:r>
          </a:p>
          <a:p>
            <a:r>
              <a:rPr lang="en-US" dirty="0"/>
              <a:t>Jump to show power, usually forcing</a:t>
            </a:r>
          </a:p>
          <a:p>
            <a:r>
              <a:rPr lang="en-US" dirty="0"/>
              <a:t>New Suit: 2</a:t>
            </a:r>
            <a:r>
              <a:rPr lang="en-US" baseline="30000" dirty="0"/>
              <a:t>nd</a:t>
            </a:r>
            <a:r>
              <a:rPr lang="en-US" dirty="0"/>
              <a:t> best suit</a:t>
            </a:r>
          </a:p>
          <a:p>
            <a:r>
              <a:rPr lang="en-US" dirty="0"/>
              <a:t>Opener bid higher suit first</a:t>
            </a:r>
          </a:p>
          <a:p>
            <a:pPr lvl="1"/>
            <a:r>
              <a:rPr lang="en-US" dirty="0"/>
              <a:t>Reverse: partner need to choose at 3 level</a:t>
            </a:r>
          </a:p>
          <a:p>
            <a:r>
              <a:rPr lang="en-US" dirty="0"/>
              <a:t>Responder “climb the ladder”</a:t>
            </a:r>
          </a:p>
          <a:p>
            <a:r>
              <a:rPr lang="en-US" dirty="0"/>
              <a:t>Weak: retreat to same suit or NT</a:t>
            </a:r>
          </a:p>
          <a:p>
            <a:r>
              <a:rPr lang="en-US" dirty="0"/>
              <a:t>Once trump agreed</a:t>
            </a:r>
          </a:p>
          <a:p>
            <a:pPr lvl="1"/>
            <a:r>
              <a:rPr lang="en-US" dirty="0"/>
              <a:t>New suits are about control</a:t>
            </a:r>
          </a:p>
        </p:txBody>
      </p:sp>
    </p:spTree>
    <p:extLst>
      <p:ext uri="{BB962C8B-B14F-4D97-AF65-F5344CB8AC3E}">
        <p14:creationId xmlns:p14="http://schemas.microsoft.com/office/powerpoint/2010/main" val="3446700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4DC7-758E-FDEF-C982-11858125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SAYC (Standard American Yellow Card)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6554-924F-1073-5B06-AF899464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Strong 2C: 22+ HCP </a:t>
            </a:r>
            <a:r>
              <a:rPr lang="en-US"/>
              <a:t>(artificial)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Major Opening: 5+ cards, 12+ HCP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Strong NT: Balanced hand</a:t>
            </a:r>
          </a:p>
          <a:p>
            <a:pPr lvl="1"/>
            <a:r>
              <a:rPr lang="en-US" dirty="0"/>
              <a:t>HCP: 15~17, 20~21, 25~27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Minor Opening (many variation), 12+ HCP</a:t>
            </a:r>
          </a:p>
          <a:p>
            <a:pPr lvl="1"/>
            <a:r>
              <a:rPr lang="en-US" dirty="0"/>
              <a:t>Guarantee 3 cards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Preemptive openings 8~11 HCP</a:t>
            </a:r>
          </a:p>
          <a:p>
            <a:pPr lvl="1"/>
            <a:r>
              <a:rPr lang="en-US" dirty="0"/>
              <a:t>6 or more cards. Prefer two of Ace, King, or Queen</a:t>
            </a:r>
          </a:p>
        </p:txBody>
      </p:sp>
    </p:spTree>
    <p:extLst>
      <p:ext uri="{BB962C8B-B14F-4D97-AF65-F5344CB8AC3E}">
        <p14:creationId xmlns:p14="http://schemas.microsoft.com/office/powerpoint/2010/main" val="262542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17D9-B717-367E-5E8B-FB695D9F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 win or lose a tournament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4C3A-F925-EE19-9AE5-DF09AEA47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5618" cy="4351338"/>
          </a:xfrm>
        </p:spPr>
        <p:txBody>
          <a:bodyPr/>
          <a:lstStyle/>
          <a:p>
            <a:r>
              <a:rPr lang="en-US" dirty="0"/>
              <a:t>Be aggressive in competitive bidding</a:t>
            </a:r>
          </a:p>
          <a:p>
            <a:pPr lvl="1"/>
            <a:r>
              <a:rPr lang="en-US" dirty="0"/>
              <a:t>At least to disturb their flow</a:t>
            </a:r>
          </a:p>
          <a:p>
            <a:pPr lvl="1"/>
            <a:r>
              <a:rPr lang="en-US" dirty="0"/>
              <a:t>Always consider the consequence of getting doubled</a:t>
            </a:r>
          </a:p>
          <a:p>
            <a:r>
              <a:rPr lang="en-US" dirty="0"/>
              <a:t>To bid or not to bid...</a:t>
            </a:r>
          </a:p>
          <a:p>
            <a:pPr lvl="1"/>
            <a:r>
              <a:rPr lang="en-US" dirty="0"/>
              <a:t>Bid a contract that we can score positively</a:t>
            </a:r>
          </a:p>
          <a:p>
            <a:pPr lvl="1"/>
            <a:r>
              <a:rPr lang="en-US" dirty="0"/>
              <a:t>Sacrifice by bidding a contract to score least negatively</a:t>
            </a:r>
          </a:p>
          <a:p>
            <a:pPr lvl="1"/>
            <a:r>
              <a:rPr lang="en-US" dirty="0"/>
              <a:t>Letting opponents play a contract for optimal score for us</a:t>
            </a:r>
          </a:p>
          <a:p>
            <a:pPr lvl="1"/>
            <a:r>
              <a:rPr lang="en-US" dirty="0"/>
              <a:t>Doubling the stake</a:t>
            </a:r>
          </a:p>
          <a:p>
            <a:r>
              <a:rPr lang="en-US" dirty="0"/>
              <a:t>Consider vulnerability and likelihood of we/they making/failing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292572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6C5C-E454-997C-46FA-06976D45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AA7B-24C6-0DE5-F267-19C6E887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bidding</a:t>
            </a:r>
          </a:p>
          <a:p>
            <a:pPr lvl="1"/>
            <a:r>
              <a:rPr lang="en-US" dirty="0"/>
              <a:t>”Natural” bidding concepts</a:t>
            </a:r>
          </a:p>
          <a:p>
            <a:pPr lvl="1"/>
            <a:r>
              <a:rPr lang="en-US" dirty="0"/>
              <a:t>SAYC (Standard American Yellow Card)</a:t>
            </a:r>
          </a:p>
          <a:p>
            <a:r>
              <a:rPr lang="en-US" dirty="0"/>
              <a:t>Bridge Base Online (BBO)</a:t>
            </a:r>
          </a:p>
          <a:p>
            <a:pPr lvl="1"/>
            <a:r>
              <a:rPr lang="en-US" dirty="0"/>
              <a:t>Mini-Play</a:t>
            </a:r>
          </a:p>
          <a:p>
            <a:pPr lvl="1"/>
            <a:r>
              <a:rPr lang="en-US" dirty="0"/>
              <a:t>Practice Tables</a:t>
            </a:r>
          </a:p>
          <a:p>
            <a:pPr lvl="1"/>
            <a:r>
              <a:rPr lang="en-US" dirty="0"/>
              <a:t>Casual Tables</a:t>
            </a:r>
          </a:p>
          <a:p>
            <a:pPr lvl="1"/>
            <a:r>
              <a:rPr lang="en-US" dirty="0"/>
              <a:t>Tournaments</a:t>
            </a:r>
          </a:p>
        </p:txBody>
      </p:sp>
    </p:spTree>
    <p:extLst>
      <p:ext uri="{BB962C8B-B14F-4D97-AF65-F5344CB8AC3E}">
        <p14:creationId xmlns:p14="http://schemas.microsoft.com/office/powerpoint/2010/main" val="290099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4F8E-5416-2AD7-5D14-239626BB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Really Basic Stuffs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44AB-58D6-3C1E-5712-70281C35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Bidding box, board, deck, traveler</a:t>
            </a:r>
          </a:p>
          <a:p>
            <a:r>
              <a:rPr lang="en-US" dirty="0"/>
              <a:t>Suits and ranking</a:t>
            </a:r>
          </a:p>
          <a:p>
            <a:r>
              <a:rPr lang="en-US" dirty="0"/>
              <a:t>Auction</a:t>
            </a:r>
          </a:p>
          <a:p>
            <a:pPr lvl="1"/>
            <a:r>
              <a:rPr lang="en-US" dirty="0"/>
              <a:t>Bid and call</a:t>
            </a:r>
          </a:p>
          <a:p>
            <a:pPr lvl="1"/>
            <a:r>
              <a:rPr lang="en-US" dirty="0"/>
              <a:t>Dealer, Declarer, Dummy, Defenders</a:t>
            </a:r>
          </a:p>
          <a:p>
            <a:r>
              <a:rPr lang="en-US" dirty="0"/>
              <a:t>Tricks and leads</a:t>
            </a:r>
          </a:p>
          <a:p>
            <a:pPr lvl="1"/>
            <a:r>
              <a:rPr lang="en-US" dirty="0"/>
              <a:t>Open Lead</a:t>
            </a:r>
          </a:p>
          <a:p>
            <a:pPr lvl="1"/>
            <a:r>
              <a:rPr lang="en-US" dirty="0"/>
              <a:t>Dummy’s works</a:t>
            </a:r>
          </a:p>
          <a:p>
            <a:r>
              <a:rPr lang="en-US" dirty="0"/>
              <a:t>Score and movement</a:t>
            </a:r>
          </a:p>
        </p:txBody>
      </p:sp>
    </p:spTree>
    <p:extLst>
      <p:ext uri="{BB962C8B-B14F-4D97-AF65-F5344CB8AC3E}">
        <p14:creationId xmlns:p14="http://schemas.microsoft.com/office/powerpoint/2010/main" val="31293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CBBA-3194-56A2-2B48-E0C6959E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HCP, DP, and 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E8E1-DF35-E908-4F19-BB3269BC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Card Points: Strength</a:t>
            </a:r>
          </a:p>
          <a:p>
            <a:pPr lvl="1"/>
            <a:r>
              <a:rPr lang="en-US" dirty="0"/>
              <a:t>Ace = 4, King = 3, Queen = 2, Jack = 1</a:t>
            </a:r>
          </a:p>
          <a:p>
            <a:r>
              <a:rPr lang="en-US" dirty="0"/>
              <a:t>Distribution Points: Shape</a:t>
            </a:r>
          </a:p>
          <a:p>
            <a:pPr lvl="1"/>
            <a:r>
              <a:rPr lang="en-US" dirty="0"/>
              <a:t>Void = 5, Singleton = 3, Doubleton = 1</a:t>
            </a:r>
          </a:p>
          <a:p>
            <a:pPr lvl="1"/>
            <a:r>
              <a:rPr lang="en-US" dirty="0"/>
              <a:t>1 Point for each of the 5</a:t>
            </a:r>
            <a:r>
              <a:rPr lang="en-US" baseline="30000" dirty="0"/>
              <a:t>th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/>
              <a:t>, ..., card</a:t>
            </a:r>
          </a:p>
          <a:p>
            <a:r>
              <a:rPr lang="en-US" dirty="0"/>
              <a:t>Total Points = HCP + DP</a:t>
            </a:r>
          </a:p>
        </p:txBody>
      </p:sp>
    </p:spTree>
    <p:extLst>
      <p:ext uri="{BB962C8B-B14F-4D97-AF65-F5344CB8AC3E}">
        <p14:creationId xmlns:p14="http://schemas.microsoft.com/office/powerpoint/2010/main" val="16005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6065-CAF9-A18C-CCC5-63375122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Prioritized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C57D-35DB-E53C-9AFA-32A90A33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seek 4S/4H first, then 3NT, last 5D/5C</a:t>
            </a:r>
          </a:p>
          <a:p>
            <a:pPr lvl="1"/>
            <a:r>
              <a:rPr lang="en-US" dirty="0"/>
              <a:t>Keep an eye for slam possibilities (12 or 13 tricks)</a:t>
            </a:r>
          </a:p>
          <a:p>
            <a:r>
              <a:rPr lang="en-US" dirty="0"/>
              <a:t>Then a partial contract with no strong trump preference</a:t>
            </a:r>
          </a:p>
          <a:p>
            <a:r>
              <a:rPr lang="en-US" dirty="0"/>
              <a:t>Points needed to make the contract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89F6A5-ECBE-9A5E-0DC8-9157E65BE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25985"/>
              </p:ext>
            </p:extLst>
          </p:nvPr>
        </p:nvGraphicFramePr>
        <p:xfrm>
          <a:off x="2750705" y="3951923"/>
          <a:ext cx="53832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101">
                  <a:extLst>
                    <a:ext uri="{9D8B030D-6E8A-4147-A177-3AD203B41FA5}">
                      <a16:colId xmlns:a16="http://schemas.microsoft.com/office/drawing/2014/main" val="1597434591"/>
                    </a:ext>
                  </a:extLst>
                </a:gridCol>
                <a:gridCol w="2809112">
                  <a:extLst>
                    <a:ext uri="{9D8B030D-6E8A-4147-A177-3AD203B41FA5}">
                      <a16:colId xmlns:a16="http://schemas.microsoft.com/office/drawing/2014/main" val="165221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Combined HCP/DP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Likely to achieve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6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4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7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8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0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4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366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3DD4-D5DF-8D7D-46A3-D39A42EA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Bidding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5E3B-21A7-F2B1-5032-DC0FA9D0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a major game contract first</a:t>
            </a:r>
          </a:p>
          <a:p>
            <a:pPr lvl="1"/>
            <a:r>
              <a:rPr lang="en-US" dirty="0"/>
              <a:t>Need 8 cards and 27+ TPs.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seek 3NT, even maybe minor suit match</a:t>
            </a:r>
          </a:p>
          <a:p>
            <a:pPr lvl="1"/>
            <a:r>
              <a:rPr lang="en-US" dirty="0"/>
              <a:t>Stoppers in every suits and 25+ HCP (not TP)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 likely, see if a minor game is achievable</a:t>
            </a:r>
          </a:p>
          <a:p>
            <a:pPr lvl="1"/>
            <a:r>
              <a:rPr lang="en-US" dirty="0"/>
              <a:t>Need 8 cards and 29+ TP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Should we consider slams?</a:t>
            </a:r>
          </a:p>
          <a:p>
            <a:pPr lvl="1"/>
            <a:r>
              <a:rPr lang="en-US" dirty="0"/>
              <a:t>33+ TP?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Partial contract</a:t>
            </a:r>
          </a:p>
        </p:txBody>
      </p:sp>
    </p:spTree>
    <p:extLst>
      <p:ext uri="{BB962C8B-B14F-4D97-AF65-F5344CB8AC3E}">
        <p14:creationId xmlns:p14="http://schemas.microsoft.com/office/powerpoint/2010/main" val="138437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132E-4717-E99D-7285-04B6AAC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”Above the Line”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8D52DB-6532-4B32-AD8F-74AD4F86E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199316"/>
              </p:ext>
            </p:extLst>
          </p:nvPr>
        </p:nvGraphicFramePr>
        <p:xfrm>
          <a:off x="1566863" y="1666876"/>
          <a:ext cx="8412480" cy="123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071552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228970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835773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52318028"/>
                    </a:ext>
                  </a:extLst>
                </a:gridCol>
              </a:tblGrid>
              <a:tr h="496253">
                <a:tc>
                  <a:txBody>
                    <a:bodyPr/>
                    <a:lstStyle/>
                    <a:p>
                      <a:r>
                        <a:rPr lang="en-US" dirty="0"/>
                        <a:t>Contract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8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098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C48189-197B-B180-D379-1A795B38FE9B}"/>
              </a:ext>
            </a:extLst>
          </p:cNvPr>
          <p:cNvSpPr txBox="1"/>
          <p:nvPr/>
        </p:nvSpPr>
        <p:spPr>
          <a:xfrm>
            <a:off x="1566863" y="3059668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Overtrick worth the same as the 2</a:t>
            </a:r>
            <a:r>
              <a:rPr lang="en-US" baseline="30000" dirty="0"/>
              <a:t>nd</a:t>
            </a:r>
            <a:r>
              <a:rPr lang="en-US" dirty="0"/>
              <a:t> trick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663ECA-DC4E-0F9D-08A9-59FBF56BE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53978"/>
              </p:ext>
            </p:extLst>
          </p:nvPr>
        </p:nvGraphicFramePr>
        <p:xfrm>
          <a:off x="3610928" y="3700344"/>
          <a:ext cx="4324350" cy="287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594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258775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</a:tblGrid>
              <a:tr h="652144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1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9B20-692A-F159-492E-8E47A5F9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 (below the 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F49B-D93E-9F53-B7CE-5038A3E4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5"/>
            <a:ext cx="10515600" cy="3936377"/>
          </a:xfrm>
        </p:spPr>
        <p:txBody>
          <a:bodyPr/>
          <a:lstStyle/>
          <a:p>
            <a:r>
              <a:rPr lang="en-US" dirty="0"/>
              <a:t>Overtricks same as the 2</a:t>
            </a:r>
            <a:r>
              <a:rPr lang="en-US" baseline="30000" dirty="0"/>
              <a:t>nd</a:t>
            </a:r>
            <a:r>
              <a:rPr lang="en-US" dirty="0"/>
              <a:t> trick</a:t>
            </a:r>
          </a:p>
          <a:p>
            <a:r>
              <a:rPr lang="en-US" dirty="0"/>
              <a:t>A contract base score of 100 or more is a “game”</a:t>
            </a:r>
          </a:p>
          <a:p>
            <a:pPr lvl="1"/>
            <a:r>
              <a:rPr lang="en-US" dirty="0"/>
              <a:t>Otherwise, a “partial score”.</a:t>
            </a:r>
          </a:p>
          <a:p>
            <a:r>
              <a:rPr lang="en-US" dirty="0"/>
              <a:t>Partial contract made bonus: 50</a:t>
            </a:r>
          </a:p>
          <a:p>
            <a:r>
              <a:rPr lang="en-US" dirty="0"/>
              <a:t>Game bonus: 300 if not vulnerable, 500 if vulnerable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C82278-02EC-4361-D9A2-BA63D5972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95975"/>
              </p:ext>
            </p:extLst>
          </p:nvPr>
        </p:nvGraphicFramePr>
        <p:xfrm>
          <a:off x="1456171" y="4472421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9653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1811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678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479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 1/5/9/13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2/6/10/14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3/7/11/15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4/8/12/16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9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7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2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6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3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4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C253-DBB8-DB0C-EFC3-CC89F509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BFAB0-8B4D-BDEE-A1A9-087A15162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344620"/>
              </p:ext>
            </p:extLst>
          </p:nvPr>
        </p:nvGraphicFramePr>
        <p:xfrm>
          <a:off x="838199" y="1810299"/>
          <a:ext cx="9095510" cy="4230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726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958837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Overtrick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1NT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400/600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460/660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r>
                        <a:rPr lang="en-US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08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1024</Words>
  <Application>Microsoft Macintosh PowerPoint</Application>
  <PresentationFormat>Widescreen</PresentationFormat>
  <Paragraphs>296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Bridge for Beignners</vt:lpstr>
      <vt:lpstr>Syllabus</vt:lpstr>
      <vt:lpstr>Really Basic Stuffs</vt:lpstr>
      <vt:lpstr>HCP, DP, and TP</vt:lpstr>
      <vt:lpstr>Prioritized Objectives</vt:lpstr>
      <vt:lpstr>The Bidding Algorithm</vt:lpstr>
      <vt:lpstr>”Above the Line” scores</vt:lpstr>
      <vt:lpstr>Bonuses (below the line)</vt:lpstr>
      <vt:lpstr>Examples</vt:lpstr>
      <vt:lpstr>Slam/Grand Slam Bonuses</vt:lpstr>
      <vt:lpstr>Doubled/Redouble</vt:lpstr>
      <vt:lpstr>Penalties (Undertricks)</vt:lpstr>
      <vt:lpstr>Scoring Practices</vt:lpstr>
      <vt:lpstr>What Happens in a Tournament?</vt:lpstr>
      <vt:lpstr>Scoring Summary</vt:lpstr>
      <vt:lpstr>“Natural” is a set of logic, not a system</vt:lpstr>
      <vt:lpstr>SAYC (Standard American Yellow Card)</vt:lpstr>
      <vt:lpstr>Partials win or lose a tournament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Sin-Yaw Wang</dc:creator>
  <cp:lastModifiedBy>Sin-Yaw Wang</cp:lastModifiedBy>
  <cp:revision>4</cp:revision>
  <dcterms:created xsi:type="dcterms:W3CDTF">2025-07-21T23:03:04Z</dcterms:created>
  <dcterms:modified xsi:type="dcterms:W3CDTF">2025-07-26T21:07:07Z</dcterms:modified>
</cp:coreProperties>
</file>