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78" r:id="rId6"/>
    <p:sldId id="274" r:id="rId7"/>
    <p:sldId id="275" r:id="rId8"/>
    <p:sldId id="259" r:id="rId9"/>
    <p:sldId id="263" r:id="rId10"/>
    <p:sldId id="279" r:id="rId11"/>
    <p:sldId id="266" r:id="rId12"/>
    <p:sldId id="265" r:id="rId13"/>
    <p:sldId id="260" r:id="rId14"/>
    <p:sldId id="267" r:id="rId15"/>
    <p:sldId id="268" r:id="rId16"/>
    <p:sldId id="270" r:id="rId17"/>
    <p:sldId id="273" r:id="rId18"/>
    <p:sldId id="276" r:id="rId19"/>
    <p:sldId id="280" r:id="rId20"/>
    <p:sldId id="281" r:id="rId21"/>
    <p:sldId id="282" r:id="rId22"/>
    <p:sldId id="283" r:id="rId23"/>
    <p:sldId id="285" r:id="rId24"/>
    <p:sldId id="286" r:id="rId25"/>
    <p:sldId id="284" r:id="rId26"/>
    <p:sldId id="288" r:id="rId27"/>
    <p:sldId id="28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0"/>
    <p:restoredTop sz="94692"/>
  </p:normalViewPr>
  <p:slideViewPr>
    <p:cSldViewPr snapToGrid="0">
      <p:cViewPr varScale="1">
        <p:scale>
          <a:sx n="96" d="100"/>
          <a:sy n="96" d="100"/>
        </p:scale>
        <p:origin x="6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44620"/>
              </p:ext>
            </p:extLst>
          </p:nvPr>
        </p:nvGraphicFramePr>
        <p:xfrm>
          <a:off x="838199" y="1810299"/>
          <a:ext cx="9095510" cy="4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958837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2"/>
            <a:r>
              <a:rPr lang="en-US" dirty="0"/>
              <a:t>Single winner (Howell) v. multiple winners (Mitchell) tournaments</a:t>
            </a:r>
          </a:p>
          <a:p>
            <a:pPr lvl="1"/>
            <a:r>
              <a:rPr lang="en-US" dirty="0"/>
              <a:t>Pairs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rankngs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Goal is to outscore the competitors, not the opponents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/>
          </a:bodyPr>
          <a:lstStyle/>
          <a:p>
            <a:r>
              <a:rPr lang="en-US" dirty="0"/>
              <a:t>Suit bid: strength or length</a:t>
            </a:r>
          </a:p>
          <a:p>
            <a:r>
              <a:rPr lang="en-US" dirty="0"/>
              <a:t>Jump to show power, usually forcing</a:t>
            </a:r>
          </a:p>
          <a:p>
            <a:r>
              <a:rPr lang="en-US" dirty="0"/>
              <a:t>New Suit: 2</a:t>
            </a:r>
            <a:r>
              <a:rPr lang="en-US" baseline="30000" dirty="0"/>
              <a:t>nd</a:t>
            </a:r>
            <a:r>
              <a:rPr lang="en-US" dirty="0"/>
              <a:t> best suit</a:t>
            </a:r>
          </a:p>
          <a:p>
            <a:r>
              <a:rPr lang="en-US" dirty="0"/>
              <a:t>Opener bid higher suit first</a:t>
            </a:r>
          </a:p>
          <a:p>
            <a:pPr lvl="1"/>
            <a:r>
              <a:rPr lang="en-US" dirty="0"/>
              <a:t>Reverse: partner need to choose at 3 level</a:t>
            </a:r>
          </a:p>
          <a:p>
            <a:r>
              <a:rPr lang="en-US" dirty="0"/>
              <a:t>Responder “climb the ladder”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agreed</a:t>
            </a:r>
          </a:p>
          <a:p>
            <a:pPr lvl="1"/>
            <a:r>
              <a:rPr lang="en-US" dirty="0"/>
              <a:t>New suits are about control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Opening Priorities</a:t>
            </a:r>
            <a:br>
              <a:rPr lang="en-US" dirty="0"/>
            </a:br>
            <a:r>
              <a:rPr lang="en-US" sz="2800" dirty="0"/>
              <a:t>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Strong 2C: 22+ HCP (artificial)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Major Opening: 5+ cards, 12+ HCP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 NT: Balanced hand</a:t>
            </a:r>
          </a:p>
          <a:p>
            <a:pPr lvl="1"/>
            <a:r>
              <a:rPr lang="en-US" dirty="0"/>
              <a:t>HCP: 15~17, 20~21, 25~27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Minor Opening (many variation), 12+ HCP</a:t>
            </a:r>
          </a:p>
          <a:p>
            <a:pPr lvl="1"/>
            <a:r>
              <a:rPr lang="en-US" dirty="0"/>
              <a:t>Guarantee 3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openings 8~11 HCP</a:t>
            </a:r>
          </a:p>
          <a:p>
            <a:pPr lvl="1"/>
            <a:r>
              <a:rPr lang="en-US" dirty="0"/>
              <a:t>6 or more cards. Prefer two of Ace, King, or Queen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of &lt;</a:t>
            </a:r>
            <a:r>
              <a:rPr lang="en-US"/>
              <a:t>some number</a:t>
            </a:r>
            <a:r>
              <a:rPr lang="en-US" dirty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6881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</a:t>
                      </a:r>
                      <a:r>
                        <a:rPr lang="en-US" dirty="0" err="1"/>
                        <a:t>HCp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Hand </a:t>
            </a:r>
            <a:r>
              <a:rPr lang="en-US" dirty="0"/>
              <a:t>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</a:t>
            </a:r>
            <a:r>
              <a:rPr lang="en-US" i="1" dirty="0"/>
              <a:t>Whist</a:t>
            </a:r>
          </a:p>
          <a:p>
            <a:r>
              <a:rPr lang="en-US" dirty="0"/>
              <a:t>Harold </a:t>
            </a:r>
            <a:r>
              <a:rPr lang="en-US" dirty="0" err="1"/>
              <a:t>Venderbilt</a:t>
            </a:r>
            <a:r>
              <a:rPr lang="en-US" dirty="0"/>
              <a:t> codified Scoring Rules by 1925</a:t>
            </a:r>
          </a:p>
          <a:p>
            <a:pPr lvl="1"/>
            <a:r>
              <a:rPr lang="en-US" dirty="0"/>
              <a:t>Inventor of Contract Bridge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Deck, suits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Auction</a:t>
            </a:r>
          </a:p>
          <a:p>
            <a:pPr lvl="1"/>
            <a:r>
              <a:rPr lang="en-US" dirty="0"/>
              <a:t> A language of small vocabulary</a:t>
            </a:r>
          </a:p>
          <a:p>
            <a:pPr lvl="2"/>
            <a:r>
              <a:rPr lang="en-US" dirty="0"/>
              <a:t>As the only means for communication, nothing else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</a:t>
            </a:r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  <a:p>
            <a:endParaRPr lang="en-US" dirty="0"/>
          </a:p>
          <a:p>
            <a:r>
              <a:rPr lang="en-US" dirty="0"/>
              <a:t>Many more ways for hand valuation...</a:t>
            </a:r>
          </a:p>
          <a:p>
            <a:pPr lvl="1"/>
            <a:r>
              <a:rPr lang="en-US" dirty="0"/>
              <a:t>LTC, Zar Point, ...</a:t>
            </a:r>
          </a:p>
        </p:txBody>
      </p:sp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pPr lvl="1"/>
            <a:r>
              <a:rPr lang="en-US" dirty="0"/>
              <a:t>Keep an eye for slam possibilities (12 or 13 tricks)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Points needed to make the contract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5985"/>
              </p:ext>
            </p:extLst>
          </p:nvPr>
        </p:nvGraphicFramePr>
        <p:xfrm>
          <a:off x="2750705" y="3951923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 to achieve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Overtricks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5975"/>
              </p:ext>
            </p:extLst>
          </p:nvPr>
        </p:nvGraphicFramePr>
        <p:xfrm>
          <a:off x="1456171" y="447242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1778</Words>
  <Application>Microsoft Macintosh PowerPoint</Application>
  <PresentationFormat>Widescreen</PresentationFormat>
  <Paragraphs>428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Introduction</vt:lpstr>
      <vt:lpstr>Basic Terms</vt:lpstr>
      <vt:lpstr>HCP, DP, and TP</vt:lpstr>
      <vt:lpstr>Prioritized Objectives</vt:lpstr>
      <vt:lpstr>The Bidding Algorithm</vt:lpstr>
      <vt:lpstr>”Above the Line” scores</vt:lpstr>
      <vt:lpstr>Bonuses (below the line)</vt:lpstr>
      <vt:lpstr>Examples</vt:lpstr>
      <vt:lpstr>Slam/Grand Slam Bonuses</vt:lpstr>
      <vt:lpstr>Doubled/Redouble</vt:lpstr>
      <vt:lpstr>Penalties (Undertricks)</vt:lpstr>
      <vt:lpstr>Scoring Practices</vt:lpstr>
      <vt:lpstr>What Happens in a Tournament?</vt:lpstr>
      <vt:lpstr>Scoring Summary</vt:lpstr>
      <vt:lpstr>“Natural” is a set of logic, not a system</vt:lpstr>
      <vt:lpstr>SAYC Opening Priorities (Standard American Yellow Card)</vt:lpstr>
      <vt:lpstr>Balanced Hand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9</cp:revision>
  <dcterms:created xsi:type="dcterms:W3CDTF">2025-07-21T23:03:04Z</dcterms:created>
  <dcterms:modified xsi:type="dcterms:W3CDTF">2025-08-03T14:31:53Z</dcterms:modified>
</cp:coreProperties>
</file>