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9" r:id="rId4"/>
    <p:sldId id="277" r:id="rId5"/>
    <p:sldId id="290" r:id="rId6"/>
    <p:sldId id="278" r:id="rId7"/>
    <p:sldId id="274" r:id="rId8"/>
    <p:sldId id="291" r:id="rId9"/>
    <p:sldId id="259" r:id="rId10"/>
    <p:sldId id="263" r:id="rId11"/>
    <p:sldId id="292" r:id="rId12"/>
    <p:sldId id="294" r:id="rId13"/>
    <p:sldId id="293" r:id="rId14"/>
    <p:sldId id="298" r:id="rId15"/>
    <p:sldId id="279" r:id="rId16"/>
    <p:sldId id="295" r:id="rId17"/>
    <p:sldId id="273" r:id="rId18"/>
    <p:sldId id="296" r:id="rId19"/>
    <p:sldId id="306" r:id="rId20"/>
    <p:sldId id="311" r:id="rId21"/>
    <p:sldId id="312" r:id="rId22"/>
    <p:sldId id="313" r:id="rId23"/>
    <p:sldId id="314" r:id="rId24"/>
    <p:sldId id="307" r:id="rId25"/>
    <p:sldId id="308" r:id="rId26"/>
    <p:sldId id="309" r:id="rId27"/>
    <p:sldId id="310" r:id="rId28"/>
    <p:sldId id="315" r:id="rId29"/>
    <p:sldId id="316" r:id="rId30"/>
    <p:sldId id="317" r:id="rId31"/>
    <p:sldId id="318" r:id="rId32"/>
    <p:sldId id="282" r:id="rId33"/>
    <p:sldId id="281" r:id="rId34"/>
    <p:sldId id="302" r:id="rId35"/>
    <p:sldId id="301" r:id="rId36"/>
    <p:sldId id="305" r:id="rId37"/>
    <p:sldId id="303" r:id="rId38"/>
    <p:sldId id="283" r:id="rId39"/>
    <p:sldId id="300" r:id="rId40"/>
    <p:sldId id="265" r:id="rId41"/>
    <p:sldId id="267" r:id="rId42"/>
    <p:sldId id="260" r:id="rId43"/>
    <p:sldId id="266" r:id="rId44"/>
    <p:sldId id="270" r:id="rId45"/>
    <p:sldId id="280" r:id="rId46"/>
    <p:sldId id="297" r:id="rId47"/>
    <p:sldId id="268" r:id="rId48"/>
    <p:sldId id="285" r:id="rId49"/>
    <p:sldId id="286" r:id="rId50"/>
    <p:sldId id="284" r:id="rId51"/>
    <p:sldId id="288" r:id="rId52"/>
    <p:sldId id="287" r:id="rId53"/>
    <p:sldId id="258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30"/>
    <p:restoredTop sz="94714"/>
  </p:normalViewPr>
  <p:slideViewPr>
    <p:cSldViewPr snapToGrid="0">
      <p:cViewPr varScale="1">
        <p:scale>
          <a:sx n="60" d="100"/>
          <a:sy n="60" d="100"/>
        </p:scale>
        <p:origin x="208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7712-8011-14F8-FF81-F2D43D603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B9D5C-CB31-2F23-EF1C-F73EFF40C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A7E9C-ACFA-8068-FC4D-C95F9E30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3CF8F-EC20-A2EC-4436-65EA23BB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71C97-FE5D-8372-385D-6B6D7A64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E0B1F-9E66-C64F-B7C6-9B8ABC3C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38FBB-2BD6-690F-3211-2F1FDA057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E678B-2F01-26A8-475A-90F5F2442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EAC02-00CE-391F-3A18-6AE833BB1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C3D8D-76FC-AF87-456C-3F954FCB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21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B905A3-97BC-C06A-7E0D-477699489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6680F-A7B5-DA4B-E2EC-414837822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80120-7E82-7CB5-CE70-8CEED4B6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BB73D-376D-1AB2-7F99-31BE10A3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BF814-5E66-04F8-2BCA-10D09983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4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B173-FB41-5816-3957-54728462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E9745-1FAF-0DDE-3431-6CBAC5235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E86AC-2954-4918-A668-F16F12B3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84850-506F-D2F2-EA22-77C86479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EF4BC-A496-03D9-7500-79780CB0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7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BA5F-B4F4-81B0-1A7F-73C94A07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D345E-531D-524B-2D1B-B2FFE6BF6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FA477-3EBC-B6A2-1156-8C7CCBDCF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111F3-CECD-F430-A7CC-1ECE8A91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21F4E-C81A-6171-3065-5108411E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7AD3-083D-93A1-4A31-BB2CFE65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42725-B459-47F6-1316-79886DA7A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EB973-84F9-7FF2-39E7-C298D5E1C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D8B7F-CEB4-B447-DE37-122AA6DC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DA4F8-530C-14B2-E771-AC4DB3E6E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AB630-2A59-1B53-2771-6EC1661F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7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7CB29-88FC-42AD-AB27-D2AAF506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75DA4-4859-2F3B-21FD-9E7162E66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BD602-4684-3136-5ECE-080093ABD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F6BF-EF73-69E1-088B-112DC413E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54BB9-D373-86AE-B0E8-E1F5D1C01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DE148-B701-68C7-561E-D5B7CABD4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8/27/25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DFCB3-360E-57B0-1AA2-3882B0ED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D1658-6A12-E7C9-B5E4-D57ED3FF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3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6413-CA0C-65BE-87AF-CB998CCC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D3588-72D0-1386-50B9-D01EA3645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8/27/25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05555-8EC6-8180-BF98-8C5EB4D0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CCD60-42A3-D21E-CC80-A21D41916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26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5C6E4-B92D-F517-8D4A-4346028DC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8/27/25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E962F-8BC5-5ECC-2CCE-10B90D628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1511A-C2FA-3ABB-9427-6FA8FC7E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1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CA67-40FE-75CC-6F12-B7D5D0C13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F6A4C-7200-2132-E39C-9056B5255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7B452-E2C8-048E-2BE2-D5707C7D3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57BF2-2E16-A9F3-D49D-B9F167BA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1F36B-F334-9CFA-F545-517D0750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1B853-999A-291A-E6DD-B20BC603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1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10AA-4AC7-43B6-5C72-57BB4F88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B9E09-626F-5210-056B-9CB16AF82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BF0E1-9FFF-2DAA-85F0-94236B350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9CC7C-B585-987A-CF60-04B328180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D2844-BA5E-F65A-29C1-4FA146DB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1ECCC-9C75-9CBA-21C1-07517105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3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a card game&#10;&#10;AI-generated content may be incorrect.">
            <a:extLst>
              <a:ext uri="{FF2B5EF4-FFF2-40B4-BE49-F238E27FC236}">
                <a16:creationId xmlns:a16="http://schemas.microsoft.com/office/drawing/2014/main" id="{ED5DF6B1-0FE7-D358-E796-CAC9B2015B1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48800" y="681037"/>
            <a:ext cx="2743200" cy="6176963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B393DB-0721-0A7A-9947-26BABD79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69829-D840-4F5C-BB6E-ECD543A2C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78E33-0923-43C0-6F2C-B48956834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3D9EDE-FDFF-1341-BE21-1778BA43CC8F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A99AB-F463-1C34-EF4E-AA5180B0D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245D6-DA83-9A15-FD10-7D3F51FC9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2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omadicminds.org/js/bridge101/" TargetMode="External"/><Relationship Id="rId2" Type="http://schemas.openxmlformats.org/officeDocument/2006/relationships/hyperlink" Target="https://tinyurl.com/bridge101folder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hyperlink" Target="https://www.bridgebase.com/v3/app/lv" TargetMode="External"/><Relationship Id="rId4" Type="http://schemas.openxmlformats.org/officeDocument/2006/relationships/hyperlink" Target="mailto:syw.cuper@gmail.com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18DB-A0F1-E350-5007-004C7D3E7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Bridge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02B74-D441-C407-8F62-66079FC193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Sin-Yaw Wang for SSC</a:t>
            </a:r>
          </a:p>
        </p:txBody>
      </p:sp>
    </p:spTree>
    <p:extLst>
      <p:ext uri="{BB962C8B-B14F-4D97-AF65-F5344CB8AC3E}">
        <p14:creationId xmlns:p14="http://schemas.microsoft.com/office/powerpoint/2010/main" val="718734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F9B20-692A-F159-492E-8E47A5F9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Bonuses (below the line)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4F49B-D93E-9F53-B7CE-5038A3E46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635"/>
            <a:ext cx="10515600" cy="3936377"/>
          </a:xfrm>
        </p:spPr>
        <p:txBody>
          <a:bodyPr/>
          <a:lstStyle/>
          <a:p>
            <a:r>
              <a:rPr lang="en-US" dirty="0"/>
              <a:t>More than 100 “above the line” is a “game”</a:t>
            </a:r>
          </a:p>
          <a:p>
            <a:pPr lvl="1"/>
            <a:r>
              <a:rPr lang="en-US" dirty="0"/>
              <a:t>Otherwise, a “partial”.</a:t>
            </a:r>
          </a:p>
          <a:p>
            <a:r>
              <a:rPr lang="en-US" dirty="0"/>
              <a:t>Partial bonus: 50</a:t>
            </a:r>
          </a:p>
          <a:p>
            <a:r>
              <a:rPr lang="en-US" dirty="0"/>
              <a:t>Game bonus: 300 if not vulnerable, 500 if vulnerable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C82278-02EC-4361-D9A2-BA63D5972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793426"/>
              </p:ext>
            </p:extLst>
          </p:nvPr>
        </p:nvGraphicFramePr>
        <p:xfrm>
          <a:off x="1442919" y="4154368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396536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618111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66783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44797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Board 1/5/9/13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 2/6/10/14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 3/7/11/15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 4/8/12/16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69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479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26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6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531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146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4D0F2-72B5-229C-54F7-AA7B64573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6322B-6EE6-EC7A-696E-9E8D891B5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Bridge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4DDC5-2E27-D809-6BBD-42C9567267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 13, 2025</a:t>
            </a:r>
          </a:p>
          <a:p>
            <a:r>
              <a:rPr lang="en-US" dirty="0"/>
              <a:t>Sin-Yaw Wang for SSC</a:t>
            </a:r>
          </a:p>
        </p:txBody>
      </p:sp>
    </p:spTree>
    <p:extLst>
      <p:ext uri="{BB962C8B-B14F-4D97-AF65-F5344CB8AC3E}">
        <p14:creationId xmlns:p14="http://schemas.microsoft.com/office/powerpoint/2010/main" val="3100518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D92F5-3FF7-7F13-89F1-E368CDAB3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 the memo?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91915-705C-994C-ACC4-A78205AD72F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66191" y="1918390"/>
            <a:ext cx="5883966" cy="2931906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https://tinyurl.com/bridge101folder</a:t>
            </a:r>
            <a:endParaRPr lang="en-US" dirty="0"/>
          </a:p>
          <a:p>
            <a:r>
              <a:rPr lang="en-US" dirty="0">
                <a:hlinkClick r:id="rId3"/>
              </a:rPr>
              <a:t>https://nomadicminds.org/js/bridge101/</a:t>
            </a:r>
            <a:endParaRPr lang="en-US" dirty="0"/>
          </a:p>
          <a:p>
            <a:r>
              <a:rPr lang="en-US" dirty="0">
                <a:hlinkClick r:id="rId4"/>
              </a:rPr>
              <a:t>syw.cuper@gmail.com</a:t>
            </a:r>
            <a:endParaRPr lang="en-US" dirty="0"/>
          </a:p>
          <a:p>
            <a:r>
              <a:rPr lang="en-US" dirty="0">
                <a:hlinkClick r:id="rId5"/>
              </a:rPr>
              <a:t>https://www.bridgebase.com/v3/app/lv</a:t>
            </a:r>
            <a:endParaRPr lang="en-US" dirty="0"/>
          </a:p>
          <a:p>
            <a:pPr lvl="1"/>
            <a:r>
              <a:rPr lang="en-US" dirty="0"/>
              <a:t>Use the website.  App pushes ads.</a:t>
            </a:r>
          </a:p>
          <a:p>
            <a:r>
              <a:rPr lang="en-US" dirty="0"/>
              <a:t>Join the LINE group chat</a:t>
            </a:r>
          </a:p>
          <a:p>
            <a:pPr lvl="1"/>
            <a:r>
              <a:rPr lang="en-US" dirty="0"/>
              <a:t>Or email me</a:t>
            </a:r>
          </a:p>
        </p:txBody>
      </p:sp>
      <p:pic>
        <p:nvPicPr>
          <p:cNvPr id="5" name="Picture 4" descr="A qr code with a green square and a green bubble&#10;&#10;AI-generated content may be incorrect.">
            <a:extLst>
              <a:ext uri="{FF2B5EF4-FFF2-40B4-BE49-F238E27FC236}">
                <a16:creationId xmlns:a16="http://schemas.microsoft.com/office/drawing/2014/main" id="{831B197C-3EE6-774D-A05E-9FF8CD1E7A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0157" y="1802296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78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7700D-1D1E-B29F-29B6-0EA79AB2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Take-Aways from Last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4E71E-DD56-1191-D60F-EA3C6B732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84096" cy="285239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Dealer opens bid, Declarer plays, Dummy takes a nap</a:t>
            </a:r>
          </a:p>
          <a:p>
            <a:pPr lvl="1"/>
            <a:r>
              <a:rPr lang="en-US" dirty="0"/>
              <a:t>Left-hand Side (LHS) open-leads</a:t>
            </a:r>
          </a:p>
          <a:p>
            <a:r>
              <a:rPr lang="en-US" dirty="0"/>
              <a:t>HCP, DP, and TP</a:t>
            </a:r>
          </a:p>
          <a:p>
            <a:r>
              <a:rPr lang="en-US" dirty="0"/>
              <a:t>Game contracts earn big bonuses</a:t>
            </a:r>
          </a:p>
          <a:p>
            <a:pPr lvl="1"/>
            <a:r>
              <a:rPr lang="en-US" dirty="0"/>
              <a:t>But you must first bid to the level</a:t>
            </a:r>
          </a:p>
          <a:p>
            <a:pPr lvl="1"/>
            <a:r>
              <a:rPr lang="en-US" dirty="0"/>
              <a:t>Slams get even bigger bonuses</a:t>
            </a:r>
          </a:p>
          <a:p>
            <a:r>
              <a:rPr lang="en-US" dirty="0"/>
              <a:t>The ”Algorithm”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B9FAA2-16BA-2A24-295F-D505E9A09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753547"/>
              </p:ext>
            </p:extLst>
          </p:nvPr>
        </p:nvGraphicFramePr>
        <p:xfrm>
          <a:off x="1091096" y="4643755"/>
          <a:ext cx="7509565" cy="184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5868">
                  <a:extLst>
                    <a:ext uri="{9D8B030D-6E8A-4147-A177-3AD203B41FA5}">
                      <a16:colId xmlns:a16="http://schemas.microsoft.com/office/drawing/2014/main" val="352721444"/>
                    </a:ext>
                  </a:extLst>
                </a:gridCol>
                <a:gridCol w="3391548">
                  <a:extLst>
                    <a:ext uri="{9D8B030D-6E8A-4147-A177-3AD203B41FA5}">
                      <a16:colId xmlns:a16="http://schemas.microsoft.com/office/drawing/2014/main" val="1374206466"/>
                    </a:ext>
                  </a:extLst>
                </a:gridCol>
                <a:gridCol w="3522149">
                  <a:extLst>
                    <a:ext uri="{9D8B030D-6E8A-4147-A177-3AD203B41FA5}">
                      <a16:colId xmlns:a16="http://schemas.microsoft.com/office/drawing/2014/main" val="2825548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33+TP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makable slam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939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27+TP, 8+ cards 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4S/4H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94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25+HCP,  stoppers all suits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139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29+TP, 8+ cards minor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5D/5C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656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22+HCP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971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013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76642-F0C1-8F64-8626-623ABF200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9799-6EBA-A42F-C4EA-A17EA792B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Bonuses for making the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30E44-96BF-C352-430D-252CBFBE4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635"/>
            <a:ext cx="10515600" cy="3936377"/>
          </a:xfrm>
        </p:spPr>
        <p:txBody>
          <a:bodyPr/>
          <a:lstStyle/>
          <a:p>
            <a:r>
              <a:rPr lang="en-US" dirty="0"/>
              <a:t>Partial bonus: 50</a:t>
            </a:r>
          </a:p>
          <a:p>
            <a:r>
              <a:rPr lang="en-US" dirty="0"/>
              <a:t>Game bonus: 300 if not vulnerable, 500 if vulnerable</a:t>
            </a:r>
          </a:p>
          <a:p>
            <a:r>
              <a:rPr lang="en-US" dirty="0"/>
              <a:t>Vulnerability assignments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E409BE-B8A0-DBE8-8957-C3B26687D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598633"/>
              </p:ext>
            </p:extLst>
          </p:nvPr>
        </p:nvGraphicFramePr>
        <p:xfrm>
          <a:off x="1085111" y="3720548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396536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618111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66783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44797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Board 1/5/9/13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 2/6/10/14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 3/7/11/15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 4/8/12/16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69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479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26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6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531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80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AC253-DBB8-DB0C-EFC3-CC89F509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3BFAB0-8B4D-BDEE-A1A9-087A15162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585862"/>
              </p:ext>
            </p:extLst>
          </p:nvPr>
        </p:nvGraphicFramePr>
        <p:xfrm>
          <a:off x="838199" y="1810299"/>
          <a:ext cx="9095510" cy="3965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726">
                  <a:extLst>
                    <a:ext uri="{9D8B030D-6E8A-4147-A177-3AD203B41FA5}">
                      <a16:colId xmlns:a16="http://schemas.microsoft.com/office/drawing/2014/main" val="4178760446"/>
                    </a:ext>
                  </a:extLst>
                </a:gridCol>
                <a:gridCol w="1947196">
                  <a:extLst>
                    <a:ext uri="{9D8B030D-6E8A-4147-A177-3AD203B41FA5}">
                      <a16:colId xmlns:a16="http://schemas.microsoft.com/office/drawing/2014/main" val="1744565940"/>
                    </a:ext>
                  </a:extLst>
                </a:gridCol>
                <a:gridCol w="1947196">
                  <a:extLst>
                    <a:ext uri="{9D8B030D-6E8A-4147-A177-3AD203B41FA5}">
                      <a16:colId xmlns:a16="http://schemas.microsoft.com/office/drawing/2014/main" val="130454964"/>
                    </a:ext>
                  </a:extLst>
                </a:gridCol>
                <a:gridCol w="1947196">
                  <a:extLst>
                    <a:ext uri="{9D8B030D-6E8A-4147-A177-3AD203B41FA5}">
                      <a16:colId xmlns:a16="http://schemas.microsoft.com/office/drawing/2014/main" val="2418796973"/>
                    </a:ext>
                  </a:extLst>
                </a:gridCol>
                <a:gridCol w="1947196">
                  <a:extLst>
                    <a:ext uri="{9D8B030D-6E8A-4147-A177-3AD203B41FA5}">
                      <a16:colId xmlns:a16="http://schemas.microsoft.com/office/drawing/2014/main" val="1307085336"/>
                    </a:ext>
                  </a:extLst>
                </a:gridCol>
              </a:tblGrid>
              <a:tr h="694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Above the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Overtricks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Bonus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25849"/>
                  </a:ext>
                </a:extLst>
              </a:tr>
              <a:tr h="5452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2D+0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546614"/>
                  </a:ext>
                </a:extLst>
              </a:tr>
              <a:tr h="5452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163618"/>
                  </a:ext>
                </a:extLst>
              </a:tr>
              <a:tr h="5452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478268"/>
                  </a:ext>
                </a:extLst>
              </a:tr>
              <a:tr h="5452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300/500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400/600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006223"/>
                  </a:ext>
                </a:extLst>
              </a:tr>
              <a:tr h="5452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3NT+2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300/500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460/660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69722"/>
                  </a:ext>
                </a:extLst>
              </a:tr>
              <a:tr h="5452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2H+2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6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080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62FB1-5851-7CBC-4D6C-6FAC5BF99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80DC-A2DF-3F94-D435-605704A10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29B14-E65A-2C36-B45B-F70A919614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97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2913-1E7D-49E7-9D52-8DE61889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“Natural” is a set of logic, not a system</a:t>
            </a:r>
            <a:br>
              <a:rPr lang="en-US" dirty="0"/>
            </a:br>
            <a:r>
              <a:rPr lang="en-US" sz="2800" dirty="0"/>
              <a:t>(Originally by Charles Goren)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6648D-6756-902C-5865-F27FE17AA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0990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Bid is ”strength and/or length”</a:t>
            </a:r>
          </a:p>
          <a:p>
            <a:r>
              <a:rPr lang="en-US" dirty="0"/>
              <a:t>Keep the algorithm in mind</a:t>
            </a:r>
          </a:p>
          <a:p>
            <a:pPr lvl="1"/>
            <a:r>
              <a:rPr lang="en-US" dirty="0"/>
              <a:t>“Why didn’t partner bid that?”</a:t>
            </a:r>
          </a:p>
          <a:p>
            <a:r>
              <a:rPr lang="en-US" dirty="0"/>
              <a:t>New suit means:</a:t>
            </a:r>
          </a:p>
          <a:p>
            <a:pPr lvl="1"/>
            <a:r>
              <a:rPr lang="en-US" dirty="0"/>
              <a:t>“Control and strength”, If trump suit agreed</a:t>
            </a:r>
          </a:p>
          <a:p>
            <a:pPr lvl="1"/>
            <a:r>
              <a:rPr lang="en-US" dirty="0"/>
              <a:t>“2</a:t>
            </a:r>
            <a:r>
              <a:rPr lang="en-US" baseline="30000" dirty="0"/>
              <a:t>nd</a:t>
            </a:r>
            <a:r>
              <a:rPr lang="en-US" dirty="0"/>
              <a:t> best suit” otherwise</a:t>
            </a:r>
          </a:p>
          <a:p>
            <a:pPr lvl="1"/>
            <a:r>
              <a:rPr lang="en-US" dirty="0"/>
              <a:t>Usually forcing (that you cannot pass)</a:t>
            </a:r>
          </a:p>
          <a:p>
            <a:r>
              <a:rPr lang="en-US" dirty="0"/>
              <a:t>Jump to express extra strength</a:t>
            </a:r>
          </a:p>
          <a:p>
            <a:pPr lvl="1"/>
            <a:r>
              <a:rPr lang="en-US" dirty="0"/>
              <a:t>Usually also forcing</a:t>
            </a:r>
          </a:p>
          <a:p>
            <a:r>
              <a:rPr lang="en-US" dirty="0"/>
              <a:t>Otherwise, “retreat to same suit or NT”</a:t>
            </a:r>
          </a:p>
        </p:txBody>
      </p:sp>
    </p:spTree>
    <p:extLst>
      <p:ext uri="{BB962C8B-B14F-4D97-AF65-F5344CB8AC3E}">
        <p14:creationId xmlns:p14="http://schemas.microsoft.com/office/powerpoint/2010/main" val="3446700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21420-F354-025B-9507-197D69DE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Bid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EB4D7-F266-9676-CDF9-9D2D1D6FA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#1: 12~21HCP, 5+ cards, bid 1S or 1H</a:t>
            </a:r>
          </a:p>
          <a:p>
            <a:pPr marL="0" indent="0">
              <a:buNone/>
            </a:pPr>
            <a:r>
              <a:rPr lang="en-US" dirty="0"/>
              <a:t>#2: 15~17HCP, “Balanced”, bid 1NT</a:t>
            </a:r>
          </a:p>
          <a:p>
            <a:pPr marL="457200" lvl="1" indent="0">
              <a:buNone/>
            </a:pPr>
            <a:r>
              <a:rPr lang="en-US" dirty="0"/>
              <a:t>#2.1 20~21HCP, Balanced, 2NT</a:t>
            </a:r>
          </a:p>
          <a:p>
            <a:pPr marL="457200" lvl="1" indent="0">
              <a:buNone/>
            </a:pPr>
            <a:r>
              <a:rPr lang="en-US" dirty="0"/>
              <a:t>#2.2 25~27HCP, Balanced, 3NT</a:t>
            </a:r>
          </a:p>
          <a:p>
            <a:pPr marL="0" indent="0">
              <a:buNone/>
            </a:pPr>
            <a:r>
              <a:rPr lang="en-US" dirty="0"/>
              <a:t>#3: 22+HCP, bid “2C” (Strong 2C convention, not natural)</a:t>
            </a:r>
          </a:p>
          <a:p>
            <a:pPr marL="0" indent="0">
              <a:buNone/>
            </a:pPr>
            <a:r>
              <a:rPr lang="en-US" dirty="0"/>
              <a:t>#4: ”Better minor”</a:t>
            </a:r>
          </a:p>
          <a:p>
            <a:pPr marL="457200" lvl="1" indent="0">
              <a:buNone/>
            </a:pPr>
            <a:r>
              <a:rPr lang="en-US" dirty="0"/>
              <a:t>Could be only 3 cards, therefore almost forcing</a:t>
            </a:r>
          </a:p>
          <a:p>
            <a:pPr marL="0" indent="0">
              <a:buNone/>
            </a:pPr>
            <a:r>
              <a:rPr lang="en-US" dirty="0"/>
              <a:t>#5: Preemptive (length against strength)</a:t>
            </a:r>
          </a:p>
          <a:p>
            <a:pPr marL="457200" lvl="1" indent="0">
              <a:buNone/>
            </a:pPr>
            <a:r>
              <a:rPr lang="en-US" dirty="0"/>
              <a:t>6+ cards with 1+ honors, 5~11HCP</a:t>
            </a:r>
          </a:p>
          <a:p>
            <a:pPr marL="914400" lvl="2" indent="0">
              <a:buNone/>
            </a:pPr>
            <a:r>
              <a:rPr lang="en-US" dirty="0"/>
              <a:t>2D, 2H, 2S if 6 cards</a:t>
            </a:r>
          </a:p>
          <a:p>
            <a:pPr marL="914400" lvl="2" indent="0">
              <a:buNone/>
            </a:pPr>
            <a:r>
              <a:rPr lang="en-US" dirty="0"/>
              <a:t>3C, 3D, 3H, 3S if 7+ cards</a:t>
            </a:r>
          </a:p>
        </p:txBody>
      </p:sp>
    </p:spTree>
    <p:extLst>
      <p:ext uri="{BB962C8B-B14F-4D97-AF65-F5344CB8AC3E}">
        <p14:creationId xmlns:p14="http://schemas.microsoft.com/office/powerpoint/2010/main" val="4179710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995B8-2C3D-728B-E603-39D9D070D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1765-4A9B-53D3-2C51-23CB196D02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Bridge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FDE28-548E-72C4-3C8B-30E04F25F8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 20, 2025</a:t>
            </a:r>
          </a:p>
          <a:p>
            <a:r>
              <a:rPr lang="en-US" dirty="0"/>
              <a:t>Sin-Yaw Wang for SSC</a:t>
            </a:r>
          </a:p>
        </p:txBody>
      </p:sp>
    </p:spTree>
    <p:extLst>
      <p:ext uri="{BB962C8B-B14F-4D97-AF65-F5344CB8AC3E}">
        <p14:creationId xmlns:p14="http://schemas.microsoft.com/office/powerpoint/2010/main" val="179829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6C5C-E454-997C-46FA-06976D45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0AA7B-24C6-0DE5-F267-19C6E8873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877"/>
            <a:ext cx="10515600" cy="4351338"/>
          </a:xfrm>
        </p:spPr>
        <p:txBody>
          <a:bodyPr/>
          <a:lstStyle/>
          <a:p>
            <a:r>
              <a:rPr lang="en-US" dirty="0"/>
              <a:t>Brief Overview</a:t>
            </a:r>
          </a:p>
          <a:p>
            <a:r>
              <a:rPr lang="en-US" dirty="0"/>
              <a:t>Hand Evaluation</a:t>
            </a:r>
          </a:p>
          <a:p>
            <a:r>
              <a:rPr lang="en-US" dirty="0"/>
              <a:t>Scoring Overview</a:t>
            </a:r>
          </a:p>
          <a:p>
            <a:r>
              <a:rPr lang="en-US" dirty="0"/>
              <a:t>Basic “Suit Play”</a:t>
            </a:r>
          </a:p>
          <a:p>
            <a:r>
              <a:rPr lang="en-US" dirty="0"/>
              <a:t>”Natural” concepts</a:t>
            </a:r>
          </a:p>
          <a:p>
            <a:r>
              <a:rPr lang="en-US" dirty="0"/>
              <a:t>SAYC (Standard American Yellow Card)</a:t>
            </a:r>
          </a:p>
        </p:txBody>
      </p:sp>
    </p:spTree>
    <p:extLst>
      <p:ext uri="{BB962C8B-B14F-4D97-AF65-F5344CB8AC3E}">
        <p14:creationId xmlns:p14="http://schemas.microsoft.com/office/powerpoint/2010/main" val="2900992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AD9B-0BC7-1741-E5BC-04472120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Game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64CA7-9BFD-C019-00B3-ECFBD0AB0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Casual Games</a:t>
            </a:r>
          </a:p>
          <a:p>
            <a:pPr lvl="1"/>
            <a:r>
              <a:rPr lang="en-US" dirty="0"/>
              <a:t>Rubber</a:t>
            </a:r>
          </a:p>
          <a:p>
            <a:pPr lvl="1"/>
            <a:r>
              <a:rPr lang="en-US" dirty="0"/>
              <a:t>Chicago</a:t>
            </a:r>
          </a:p>
          <a:p>
            <a:r>
              <a:rPr lang="en-US" dirty="0"/>
              <a:t>Tournaments</a:t>
            </a:r>
          </a:p>
          <a:p>
            <a:pPr lvl="1"/>
            <a:r>
              <a:rPr lang="en-US" dirty="0"/>
              <a:t>Competitive Units</a:t>
            </a:r>
          </a:p>
          <a:p>
            <a:pPr lvl="2"/>
            <a:r>
              <a:rPr lang="en-US" dirty="0"/>
              <a:t>team</a:t>
            </a:r>
          </a:p>
          <a:p>
            <a:pPr lvl="2"/>
            <a:r>
              <a:rPr lang="en-US" dirty="0"/>
              <a:t>pair</a:t>
            </a:r>
          </a:p>
          <a:p>
            <a:pPr lvl="3"/>
            <a:r>
              <a:rPr lang="en-US" dirty="0"/>
              <a:t>Single winner (Howell)</a:t>
            </a:r>
          </a:p>
          <a:p>
            <a:pPr lvl="3"/>
            <a:r>
              <a:rPr lang="en-US" dirty="0"/>
              <a:t>Multiple winner (Mitchell)</a:t>
            </a:r>
          </a:p>
          <a:p>
            <a:pPr lvl="2"/>
            <a:r>
              <a:rPr lang="en-US" dirty="0"/>
              <a:t>By Individual</a:t>
            </a:r>
          </a:p>
          <a:p>
            <a:pPr lvl="1"/>
            <a:r>
              <a:rPr lang="en-US" dirty="0"/>
              <a:t>Round-Robin v. Swiss rotation</a:t>
            </a:r>
          </a:p>
        </p:txBody>
      </p:sp>
    </p:spTree>
    <p:extLst>
      <p:ext uri="{BB962C8B-B14F-4D97-AF65-F5344CB8AC3E}">
        <p14:creationId xmlns:p14="http://schemas.microsoft.com/office/powerpoint/2010/main" val="780274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0AB7-B860-52E5-3899-DCD03A3F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Tournaments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B630B-03FE-6916-F2D3-0A5BE4EBF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480"/>
            <a:ext cx="10515600" cy="4351338"/>
          </a:xfrm>
        </p:spPr>
        <p:txBody>
          <a:bodyPr/>
          <a:lstStyle/>
          <a:p>
            <a:r>
              <a:rPr lang="en-US" dirty="0"/>
              <a:t>Arrive early</a:t>
            </a:r>
          </a:p>
          <a:p>
            <a:pPr lvl="1"/>
            <a:r>
              <a:rPr lang="en-US" dirty="0"/>
              <a:t>Shuffling/dealing, other administrative tasks</a:t>
            </a:r>
          </a:p>
          <a:p>
            <a:pPr lvl="1"/>
            <a:r>
              <a:rPr lang="en-US" dirty="0"/>
              <a:t>Register as tournament unit (team, pair, individual)</a:t>
            </a:r>
          </a:p>
          <a:p>
            <a:pPr lvl="1"/>
            <a:r>
              <a:rPr lang="en-US" dirty="0"/>
              <a:t>Invite teammate or partner if applicable</a:t>
            </a:r>
          </a:p>
          <a:p>
            <a:r>
              <a:rPr lang="en-US" dirty="0"/>
              <a:t>Find initial table/seat</a:t>
            </a:r>
          </a:p>
          <a:p>
            <a:r>
              <a:rPr lang="en-US" dirty="0"/>
              <a:t>Follow movement instructions</a:t>
            </a:r>
          </a:p>
          <a:p>
            <a:pPr lvl="1"/>
            <a:r>
              <a:rPr lang="en-US" dirty="0"/>
              <a:t>Caddy boards</a:t>
            </a:r>
          </a:p>
        </p:txBody>
      </p:sp>
    </p:spTree>
    <p:extLst>
      <p:ext uri="{BB962C8B-B14F-4D97-AF65-F5344CB8AC3E}">
        <p14:creationId xmlns:p14="http://schemas.microsoft.com/office/powerpoint/2010/main" val="1270647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E29F0-41F8-9F86-7C1F-17F03BBB3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01B5-0AFD-9156-959F-5BE94930F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Making in Bidding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BE470-DEAD-0B4C-4889-682AC3919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 27, 2025</a:t>
            </a:r>
          </a:p>
          <a:p>
            <a:r>
              <a:rPr lang="en-US" dirty="0"/>
              <a:t>Sin-Yaw Wang for SSC</a:t>
            </a:r>
          </a:p>
        </p:txBody>
      </p:sp>
    </p:spTree>
    <p:extLst>
      <p:ext uri="{BB962C8B-B14F-4D97-AF65-F5344CB8AC3E}">
        <p14:creationId xmlns:p14="http://schemas.microsoft.com/office/powerpoint/2010/main" val="1965048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A2E5-DBE2-F347-B9CA-D10F73A8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guideline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4F5503-C9FE-1771-F980-E07CB4EAF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521756"/>
              </p:ext>
            </p:extLst>
          </p:nvPr>
        </p:nvGraphicFramePr>
        <p:xfrm>
          <a:off x="1243496" y="2371610"/>
          <a:ext cx="7509565" cy="184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5868">
                  <a:extLst>
                    <a:ext uri="{9D8B030D-6E8A-4147-A177-3AD203B41FA5}">
                      <a16:colId xmlns:a16="http://schemas.microsoft.com/office/drawing/2014/main" val="352721444"/>
                    </a:ext>
                  </a:extLst>
                </a:gridCol>
                <a:gridCol w="3391548">
                  <a:extLst>
                    <a:ext uri="{9D8B030D-6E8A-4147-A177-3AD203B41FA5}">
                      <a16:colId xmlns:a16="http://schemas.microsoft.com/office/drawing/2014/main" val="1374206466"/>
                    </a:ext>
                  </a:extLst>
                </a:gridCol>
                <a:gridCol w="3522149">
                  <a:extLst>
                    <a:ext uri="{9D8B030D-6E8A-4147-A177-3AD203B41FA5}">
                      <a16:colId xmlns:a16="http://schemas.microsoft.com/office/drawing/2014/main" val="2825548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33+TP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makable slam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939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27+TP, 8+ cards 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4S/4H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94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25+HCP,  stoppers all suits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139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29+TP, 8+ cards minor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5D/5C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656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22+HCP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971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894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58DD-96E2-4419-6D2D-CFECE82FA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Bidding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B8E73-4101-6CD0-0327-856AB73A0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21436" cy="4351338"/>
          </a:xfrm>
        </p:spPr>
        <p:txBody>
          <a:bodyPr>
            <a:normAutofit/>
          </a:bodyPr>
          <a:lstStyle/>
          <a:p>
            <a:r>
              <a:rPr lang="en-US" dirty="0"/>
              <a:t>General Principles</a:t>
            </a:r>
          </a:p>
          <a:p>
            <a:pPr lvl="1"/>
            <a:r>
              <a:rPr lang="en-US" dirty="0"/>
              <a:t>Bid what your strength/length</a:t>
            </a:r>
          </a:p>
          <a:p>
            <a:pPr lvl="1"/>
            <a:r>
              <a:rPr lang="en-US" dirty="0"/>
              <a:t>Strong → New Suit or Jump</a:t>
            </a:r>
          </a:p>
          <a:p>
            <a:pPr lvl="1"/>
            <a:r>
              <a:rPr lang="en-US" dirty="0"/>
              <a:t>Weak → “Retreat to same suit” or NT</a:t>
            </a:r>
          </a:p>
          <a:p>
            <a:pPr lvl="1"/>
            <a:r>
              <a:rPr lang="en-US" dirty="0"/>
              <a:t>In-between → Bid one less than game level to “Invite”</a:t>
            </a:r>
          </a:p>
          <a:p>
            <a:r>
              <a:rPr lang="en-US" dirty="0"/>
              <a:t>Pursue these in sequence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4S/4H if 8+ cards and 27+TP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3NT if 25+ HCP, all-suit has stoppers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5D/5C if 8+ cards and 29+ TP</a:t>
            </a:r>
          </a:p>
        </p:txBody>
      </p:sp>
    </p:spTree>
    <p:extLst>
      <p:ext uri="{BB962C8B-B14F-4D97-AF65-F5344CB8AC3E}">
        <p14:creationId xmlns:p14="http://schemas.microsoft.com/office/powerpoint/2010/main" val="2810346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3B7AB-2D28-0165-CE69-E98B08F94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E16B-D54E-1F05-A5D8-EA3006B5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Openings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4EC45-27B4-3C4B-E996-8E7C0320A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#1: 12~21HCP, 5+ cards, bid 1S or 1H</a:t>
            </a:r>
          </a:p>
          <a:p>
            <a:pPr marL="0" indent="0">
              <a:buNone/>
            </a:pPr>
            <a:r>
              <a:rPr lang="en-US" dirty="0"/>
              <a:t>#2: 15~17HCP, “Balanced”, bid 1NT</a:t>
            </a:r>
          </a:p>
          <a:p>
            <a:pPr marL="457200" lvl="1" indent="0">
              <a:buNone/>
            </a:pPr>
            <a:r>
              <a:rPr lang="en-US" dirty="0"/>
              <a:t>#2.1 20~21HCP, Balanced, 2NT</a:t>
            </a:r>
          </a:p>
          <a:p>
            <a:pPr marL="457200" lvl="1" indent="0">
              <a:buNone/>
            </a:pPr>
            <a:r>
              <a:rPr lang="en-US" dirty="0"/>
              <a:t>#2.2 25~27HCP, Balanced, 3NT</a:t>
            </a:r>
          </a:p>
          <a:p>
            <a:pPr marL="0" indent="0">
              <a:buNone/>
            </a:pPr>
            <a:r>
              <a:rPr lang="en-US" dirty="0"/>
              <a:t>#3: 22+HCP, bid “2C” (Strong 2C convention, not natural)</a:t>
            </a:r>
          </a:p>
          <a:p>
            <a:pPr marL="0" indent="0">
              <a:buNone/>
            </a:pPr>
            <a:r>
              <a:rPr lang="en-US" dirty="0"/>
              <a:t>#4: ”Better minor”</a:t>
            </a:r>
          </a:p>
          <a:p>
            <a:pPr marL="457200" lvl="1" indent="0">
              <a:buNone/>
            </a:pPr>
            <a:r>
              <a:rPr lang="en-US" dirty="0"/>
              <a:t>Could be only 3 cards, therefore almost forcing</a:t>
            </a:r>
          </a:p>
          <a:p>
            <a:pPr marL="0" indent="0">
              <a:buNone/>
            </a:pPr>
            <a:r>
              <a:rPr lang="en-US" dirty="0"/>
              <a:t>#5: Preemptive (length against strength)</a:t>
            </a:r>
          </a:p>
          <a:p>
            <a:pPr marL="457200" lvl="1" indent="0">
              <a:buNone/>
            </a:pPr>
            <a:r>
              <a:rPr lang="en-US" dirty="0"/>
              <a:t>6+ cards with 1+ honors, 5~11HCP</a:t>
            </a:r>
          </a:p>
          <a:p>
            <a:pPr marL="914400" lvl="2" indent="0">
              <a:buNone/>
            </a:pPr>
            <a:r>
              <a:rPr lang="en-US" dirty="0"/>
              <a:t>2D, 2H, 2S if 6 cards</a:t>
            </a:r>
          </a:p>
          <a:p>
            <a:pPr marL="914400" lvl="2" indent="0">
              <a:buNone/>
            </a:pPr>
            <a:r>
              <a:rPr lang="en-US" dirty="0"/>
              <a:t>3C, 3D, 3H, 3S if 7+ cards</a:t>
            </a:r>
          </a:p>
        </p:txBody>
      </p:sp>
    </p:spTree>
    <p:extLst>
      <p:ext uri="{BB962C8B-B14F-4D97-AF65-F5344CB8AC3E}">
        <p14:creationId xmlns:p14="http://schemas.microsoft.com/office/powerpoint/2010/main" val="4100573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C388-E91E-39B2-A219-53134561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just logical that...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12CA5-29C7-82A5-0757-8739E41B0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88927" cy="4351338"/>
          </a:xfrm>
        </p:spPr>
        <p:txBody>
          <a:bodyPr/>
          <a:lstStyle/>
          <a:p>
            <a:r>
              <a:rPr lang="en-US" dirty="0"/>
              <a:t>3+ cards of opener’s 1Major gets us 8+ cards</a:t>
            </a:r>
          </a:p>
          <a:p>
            <a:pPr lvl="1"/>
            <a:r>
              <a:rPr lang="en-US" dirty="0"/>
              <a:t>duh...</a:t>
            </a:r>
          </a:p>
          <a:p>
            <a:r>
              <a:rPr lang="en-US" dirty="0"/>
              <a:t>Seek 4-4 major match before NT or minor</a:t>
            </a:r>
          </a:p>
          <a:p>
            <a:r>
              <a:rPr lang="en-US" dirty="0"/>
              <a:t>What the bid “denies?”</a:t>
            </a:r>
          </a:p>
          <a:p>
            <a:pPr lvl="1"/>
            <a:r>
              <a:rPr lang="en-US" dirty="0"/>
              <a:t>Partner cannot have that with this bid.</a:t>
            </a:r>
          </a:p>
        </p:txBody>
      </p:sp>
    </p:spTree>
    <p:extLst>
      <p:ext uri="{BB962C8B-B14F-4D97-AF65-F5344CB8AC3E}">
        <p14:creationId xmlns:p14="http://schemas.microsoft.com/office/powerpoint/2010/main" val="2299460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82779-F3EC-5DA7-FDAD-240618B8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to interpret these...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A37B2-2530-0181-0B14-F5D64420F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0634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1H-1S:</a:t>
            </a:r>
          </a:p>
          <a:p>
            <a:pPr lvl="1"/>
            <a:r>
              <a:rPr lang="en-US" dirty="0"/>
              <a:t>Denies 3+ Heart, have 4+ Spade.</a:t>
            </a:r>
          </a:p>
          <a:p>
            <a:r>
              <a:rPr lang="en-US" dirty="0"/>
              <a:t>1H-2C:</a:t>
            </a:r>
          </a:p>
          <a:p>
            <a:pPr lvl="1"/>
            <a:r>
              <a:rPr lang="en-US" dirty="0"/>
              <a:t>Denies 3+ H or 4+ S.  C is better than D, guarantees 4 cards.</a:t>
            </a:r>
          </a:p>
          <a:p>
            <a:pPr lvl="1"/>
            <a:r>
              <a:rPr lang="en-US" dirty="0"/>
              <a:t>Did not bid 1NT (which shows weakness), must be a better hand.</a:t>
            </a:r>
          </a:p>
          <a:p>
            <a:r>
              <a:rPr lang="en-US" dirty="0"/>
              <a:t>1C-1D:</a:t>
            </a:r>
          </a:p>
          <a:p>
            <a:pPr lvl="1"/>
            <a:r>
              <a:rPr lang="en-US" dirty="0"/>
              <a:t>Denies 4+ Major or 4+ Club, must have 4+:D.</a:t>
            </a:r>
          </a:p>
          <a:p>
            <a:pPr lvl="2"/>
            <a:r>
              <a:rPr lang="en-US" dirty="0"/>
              <a:t>There’s no possibility for 4-4 Major match.  We’re trying NT.</a:t>
            </a:r>
          </a:p>
          <a:p>
            <a:pPr lvl="2"/>
            <a:r>
              <a:rPr lang="en-US" dirty="0"/>
              <a:t>Rebid 1NT: must have stoppers in both S and H</a:t>
            </a:r>
          </a:p>
          <a:p>
            <a:pPr lvl="2"/>
            <a:r>
              <a:rPr lang="en-US" dirty="0"/>
              <a:t>Rebid S or H: has stopper in that suit. And *not* the other.</a:t>
            </a:r>
          </a:p>
          <a:p>
            <a:r>
              <a:rPr lang="en-US" dirty="0"/>
              <a:t>1D-1S-2C-2H:</a:t>
            </a:r>
          </a:p>
          <a:p>
            <a:pPr lvl="1"/>
            <a:r>
              <a:rPr lang="en-US" dirty="0"/>
              <a:t>1S.  4+:S, denies 4:H, otherwise would have ”Climbed the ladder” if 4-4.</a:t>
            </a:r>
          </a:p>
          <a:p>
            <a:pPr lvl="1"/>
            <a:r>
              <a:rPr lang="en-US" dirty="0"/>
              <a:t>Opener gave up matching 4-4H, bid his 2</a:t>
            </a:r>
            <a:r>
              <a:rPr lang="en-US" baseline="30000" dirty="0"/>
              <a:t>nd</a:t>
            </a:r>
            <a:r>
              <a:rPr lang="en-US" dirty="0"/>
              <a:t> best suit of C.</a:t>
            </a:r>
          </a:p>
          <a:p>
            <a:pPr lvl="1"/>
            <a:r>
              <a:rPr lang="en-US" dirty="0"/>
              <a:t>”2H” ?!?! must be 5-5 major.  Opener could have 3+ H to match.</a:t>
            </a:r>
          </a:p>
        </p:txBody>
      </p:sp>
    </p:spTree>
    <p:extLst>
      <p:ext uri="{BB962C8B-B14F-4D97-AF65-F5344CB8AC3E}">
        <p14:creationId xmlns:p14="http://schemas.microsoft.com/office/powerpoint/2010/main" val="2999357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0F19-3396-1642-9F60-E8CCEA6619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Balanced Hands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6BE50-BADC-5A43-BF57-61CCA3B0B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Balanced = No Void, No Singleton, At most 1 doubleton</a:t>
            </a:r>
          </a:p>
          <a:p>
            <a:r>
              <a:rPr lang="en-US" dirty="0"/>
              <a:t>Must be one of: 4333, 4432, 5332</a:t>
            </a:r>
          </a:p>
        </p:txBody>
      </p:sp>
    </p:spTree>
    <p:extLst>
      <p:ext uri="{BB962C8B-B14F-4D97-AF65-F5344CB8AC3E}">
        <p14:creationId xmlns:p14="http://schemas.microsoft.com/office/powerpoint/2010/main" val="1855500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B78E1-6E5E-5FDB-69FF-94214065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Hands Open/2</a:t>
            </a:r>
            <a:r>
              <a:rPr lang="en-US" baseline="30000" dirty="0"/>
              <a:t>nd</a:t>
            </a:r>
            <a:r>
              <a:rPr lang="en-US" dirty="0"/>
              <a:t> Bid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664182-8B27-349A-4EEB-ED52DD941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892599"/>
              </p:ext>
            </p:extLst>
          </p:nvPr>
        </p:nvGraphicFramePr>
        <p:xfrm>
          <a:off x="429491" y="2008139"/>
          <a:ext cx="910705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2814">
                  <a:extLst>
                    <a:ext uri="{9D8B030D-6E8A-4147-A177-3AD203B41FA5}">
                      <a16:colId xmlns:a16="http://schemas.microsoft.com/office/drawing/2014/main" val="3206443519"/>
                    </a:ext>
                  </a:extLst>
                </a:gridCol>
                <a:gridCol w="6354241">
                  <a:extLst>
                    <a:ext uri="{9D8B030D-6E8A-4147-A177-3AD203B41FA5}">
                      <a16:colId xmlns:a16="http://schemas.microsoft.com/office/drawing/2014/main" val="4019931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HCP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and  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Bid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235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12~21, 5-card suit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1-suit then ”we’ll see”.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804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12~14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better-minor then lowest 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27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15~17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1NT (denies 5-card suit)*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23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18~19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1-minor, then jump 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942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20~21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71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22~24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2C then lowest 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6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25~27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766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28~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2C then 3NT (does not happen in real life)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21952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5B79919-CF83-F486-4381-A16DE3CBDF60}"/>
              </a:ext>
            </a:extLst>
          </p:cNvPr>
          <p:cNvSpPr txBox="1"/>
          <p:nvPr/>
        </p:nvSpPr>
        <p:spPr>
          <a:xfrm>
            <a:off x="3269672" y="5345699"/>
            <a:ext cx="574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Some open 1NT with 5-card minor, even 5-card major.</a:t>
            </a:r>
          </a:p>
        </p:txBody>
      </p:sp>
    </p:spTree>
    <p:extLst>
      <p:ext uri="{BB962C8B-B14F-4D97-AF65-F5344CB8AC3E}">
        <p14:creationId xmlns:p14="http://schemas.microsoft.com/office/powerpoint/2010/main" val="69839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7A64-8532-5CD5-9194-D5FAA63B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 Years of Contract 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86650-767D-6EC2-224E-0707FE34B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90832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Evolved from </a:t>
            </a:r>
            <a:r>
              <a:rPr lang="en-US" i="1" dirty="0"/>
              <a:t>Whist</a:t>
            </a:r>
          </a:p>
          <a:p>
            <a:r>
              <a:rPr lang="en-US" dirty="0"/>
              <a:t>Harold </a:t>
            </a:r>
            <a:r>
              <a:rPr lang="en-US" dirty="0" err="1"/>
              <a:t>Venderbilt</a:t>
            </a:r>
            <a:r>
              <a:rPr lang="en-US" dirty="0"/>
              <a:t> codified Scoring Rules by 1925</a:t>
            </a:r>
          </a:p>
          <a:p>
            <a:pPr lvl="1"/>
            <a:r>
              <a:rPr lang="en-US" dirty="0"/>
              <a:t>Inventor of Contract Bridge</a:t>
            </a:r>
          </a:p>
          <a:p>
            <a:r>
              <a:rPr lang="en-US" dirty="0"/>
              <a:t>Reached peak population around 1940s</a:t>
            </a:r>
          </a:p>
          <a:p>
            <a:r>
              <a:rPr lang="en-US" dirty="0"/>
              <a:t>Rubber, Chicago-style, Duplicate</a:t>
            </a:r>
          </a:p>
          <a:p>
            <a:r>
              <a:rPr lang="en-US" dirty="0"/>
              <a:t>World Bridge Federation</a:t>
            </a:r>
          </a:p>
          <a:p>
            <a:pPr lvl="1"/>
            <a:r>
              <a:rPr lang="en-US" dirty="0"/>
              <a:t>"The Laws of Duplicate Bridge 2017".</a:t>
            </a:r>
          </a:p>
          <a:p>
            <a:pPr lvl="1"/>
            <a:r>
              <a:rPr lang="en-US" dirty="0"/>
              <a:t>ACBL, “</a:t>
            </a:r>
            <a:r>
              <a:rPr lang="en-US" i="1" dirty="0"/>
              <a:t>The Laws of Rubber Bridge”</a:t>
            </a:r>
            <a:endParaRPr lang="en-US" dirty="0"/>
          </a:p>
          <a:p>
            <a:r>
              <a:rPr lang="en-US" dirty="0"/>
              <a:t>In-person and online games</a:t>
            </a:r>
          </a:p>
          <a:p>
            <a:pPr lvl="1"/>
            <a:r>
              <a:rPr lang="en-US" dirty="0"/>
              <a:t>Bridge Base Online (BBO)</a:t>
            </a:r>
          </a:p>
          <a:p>
            <a:endParaRPr lang="en-US" dirty="0"/>
          </a:p>
        </p:txBody>
      </p:sp>
      <p:pic>
        <p:nvPicPr>
          <p:cNvPr id="5" name="Picture 4" descr="A portrait of a person in a gold frame&#10;&#10;AI-generated content may be incorrect.">
            <a:extLst>
              <a:ext uri="{FF2B5EF4-FFF2-40B4-BE49-F238E27FC236}">
                <a16:creationId xmlns:a16="http://schemas.microsoft.com/office/drawing/2014/main" id="{E32098C5-A2CE-4AD0-3F3C-1C5D38341F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627" t="7143" r="11630" b="11225"/>
          <a:stretch>
            <a:fillRect/>
          </a:stretch>
        </p:blipFill>
        <p:spPr>
          <a:xfrm>
            <a:off x="7988060" y="1690688"/>
            <a:ext cx="2705748" cy="327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00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F6FF2F-4851-9DB2-88F8-0E2439B58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Responses to NT Openings</a:t>
            </a:r>
            <a:br>
              <a:rPr lang="en-US" dirty="0"/>
            </a:br>
            <a:r>
              <a:rPr lang="en-US" sz="2800" dirty="0"/>
              <a:t>Applicable to 1NT, 2NT, 2C-*-2NT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3EC33-49D7-99FD-11D6-0EB448D35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472" y="1825625"/>
            <a:ext cx="10319327" cy="598920"/>
          </a:xfrm>
        </p:spPr>
        <p:txBody>
          <a:bodyPr/>
          <a:lstStyle/>
          <a:p>
            <a:r>
              <a:rPr lang="en-US" dirty="0"/>
              <a:t>Full of Conventions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1DDFFBC-6CEA-E948-D8E3-C45334A68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225185"/>
              </p:ext>
            </p:extLst>
          </p:nvPr>
        </p:nvGraphicFramePr>
        <p:xfrm>
          <a:off x="1034473" y="2687320"/>
          <a:ext cx="88438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345">
                  <a:extLst>
                    <a:ext uri="{9D8B030D-6E8A-4147-A177-3AD203B41FA5}">
                      <a16:colId xmlns:a16="http://schemas.microsoft.com/office/drawing/2014/main" val="1172447109"/>
                    </a:ext>
                  </a:extLst>
                </a:gridCol>
                <a:gridCol w="1925782">
                  <a:extLst>
                    <a:ext uri="{9D8B030D-6E8A-4147-A177-3AD203B41FA5}">
                      <a16:colId xmlns:a16="http://schemas.microsoft.com/office/drawing/2014/main" val="1739193816"/>
                    </a:ext>
                  </a:extLst>
                </a:gridCol>
                <a:gridCol w="4696691">
                  <a:extLst>
                    <a:ext uri="{9D8B030D-6E8A-4147-A177-3AD203B41FA5}">
                      <a16:colId xmlns:a16="http://schemas.microsoft.com/office/drawing/2014/main" val="225093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Responder’s 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077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Have 4-Card Majors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Stayman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2C.  Opener to bid his 4-card major or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155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Have 5-card 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Jacoby 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2D if 5+H, 2H if 5+S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68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Have 5-card Minor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Minor Transfer*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2S relay to 3C, pass or ”correct to 3D”.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35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Have 6-card 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Texas 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Just like Jacoby, but at 4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54955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92F2988-BDC9-8515-1C86-9B2F77919A4D}"/>
              </a:ext>
            </a:extLst>
          </p:cNvPr>
          <p:cNvSpPr txBox="1"/>
          <p:nvPr/>
        </p:nvSpPr>
        <p:spPr>
          <a:xfrm>
            <a:off x="4253346" y="4702695"/>
            <a:ext cx="343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*Not universally adopted</a:t>
            </a:r>
          </a:p>
        </p:txBody>
      </p:sp>
    </p:spTree>
    <p:extLst>
      <p:ext uri="{BB962C8B-B14F-4D97-AF65-F5344CB8AC3E}">
        <p14:creationId xmlns:p14="http://schemas.microsoft.com/office/powerpoint/2010/main" val="1599642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5C2875-A196-9ED3-D3B6-279E18805C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Second Round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392D71C-4D0F-6A60-45CE-CEC61F4EC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Aim to settle trump suit, and possibly contract level</a:t>
            </a:r>
          </a:p>
        </p:txBody>
      </p:sp>
    </p:spTree>
    <p:extLst>
      <p:ext uri="{BB962C8B-B14F-4D97-AF65-F5344CB8AC3E}">
        <p14:creationId xmlns:p14="http://schemas.microsoft.com/office/powerpoint/2010/main" val="23491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E561-88BB-D12B-7A24-3791D76D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Opener’s 2</a:t>
            </a:r>
            <a:r>
              <a:rPr lang="en-US" baseline="30000" dirty="0"/>
              <a:t>nd</a:t>
            </a:r>
            <a:r>
              <a:rPr lang="en-US" dirty="0"/>
              <a:t> Bid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B17F0-BB1E-AF92-5465-7EC13171C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we agreed on the trump suit (or to play NT)?</a:t>
            </a:r>
          </a:p>
          <a:p>
            <a:pPr lvl="1"/>
            <a:r>
              <a:rPr lang="en-US" dirty="0"/>
              <a:t>Decide which level to play</a:t>
            </a:r>
          </a:p>
          <a:p>
            <a:pPr lvl="2"/>
            <a:r>
              <a:rPr lang="en-US" dirty="0"/>
              <a:t>Invite, game try, slam try, or pass</a:t>
            </a:r>
          </a:p>
          <a:p>
            <a:r>
              <a:rPr lang="en-US" dirty="0"/>
              <a:t>Got 17+ HCP</a:t>
            </a:r>
          </a:p>
          <a:p>
            <a:pPr lvl="1"/>
            <a:r>
              <a:rPr lang="en-US" dirty="0"/>
              <a:t>Reverse (5-5), jump rebid (6+), Jump new suit (5+)</a:t>
            </a:r>
          </a:p>
          <a:p>
            <a:pPr lvl="1"/>
            <a:r>
              <a:rPr lang="en-US" dirty="0"/>
              <a:t>2NT</a:t>
            </a:r>
          </a:p>
          <a:p>
            <a:r>
              <a:rPr lang="en-US" dirty="0"/>
              <a:t>Explore other options</a:t>
            </a:r>
          </a:p>
          <a:p>
            <a:pPr lvl="1"/>
            <a:r>
              <a:rPr lang="en-US" dirty="0"/>
              <a:t>Consider pass</a:t>
            </a:r>
          </a:p>
          <a:p>
            <a:pPr lvl="1"/>
            <a:r>
              <a:rPr lang="en-US" dirty="0"/>
              <a:t>Support partner major first</a:t>
            </a:r>
          </a:p>
          <a:p>
            <a:pPr lvl="1"/>
            <a:r>
              <a:rPr lang="en-US" dirty="0"/>
              <a:t>Bid 2</a:t>
            </a:r>
            <a:r>
              <a:rPr lang="en-US" baseline="30000" dirty="0"/>
              <a:t>nd</a:t>
            </a:r>
            <a:r>
              <a:rPr lang="en-US" dirty="0"/>
              <a:t> suit, seeking NT contract</a:t>
            </a:r>
          </a:p>
        </p:txBody>
      </p:sp>
    </p:spTree>
    <p:extLst>
      <p:ext uri="{BB962C8B-B14F-4D97-AF65-F5344CB8AC3E}">
        <p14:creationId xmlns:p14="http://schemas.microsoft.com/office/powerpoint/2010/main" val="25033187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D19D-7F3E-E0EA-2EAB-0DF2972F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Officially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544407-BF12-A3BD-2259-DD0CF0194E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166427"/>
              </p:ext>
            </p:extLst>
          </p:nvPr>
        </p:nvGraphicFramePr>
        <p:xfrm>
          <a:off x="838200" y="1825625"/>
          <a:ext cx="8398566" cy="3850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13383">
                  <a:extLst>
                    <a:ext uri="{9D8B030D-6E8A-4147-A177-3AD203B41FA5}">
                      <a16:colId xmlns:a16="http://schemas.microsoft.com/office/drawing/2014/main" val="3089364523"/>
                    </a:ext>
                  </a:extLst>
                </a:gridCol>
                <a:gridCol w="5685183">
                  <a:extLst>
                    <a:ext uri="{9D8B030D-6E8A-4147-A177-3AD203B41FA5}">
                      <a16:colId xmlns:a16="http://schemas.microsoft.com/office/drawing/2014/main" val="893315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Weak? (6~10 HCP)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2x if 3+ support, 1NT otherwise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996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Inverse Minor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4+ support</a:t>
                      </a:r>
                      <a:br>
                        <a:rPr lang="en-US" dirty="0"/>
                      </a:br>
                      <a:r>
                        <a:rPr lang="en-US" dirty="0"/>
                        <a:t>1m-2m is strong hand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1m-3m is weak hand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5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“Magic 9 card?”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“Limited Raise”: 10~12 HCP</a:t>
                      </a:r>
                      <a:br>
                        <a:rPr lang="en-US" dirty="0"/>
                      </a:br>
                      <a:r>
                        <a:rPr lang="en-US" dirty="0"/>
                        <a:t>“Jacoby 2NT”: 13+ HCP, bid 2NT,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Forcing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36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8+ card?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“Splinter”: 15+TP, bid singleton/void,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Forcing</a:t>
                      </a:r>
                      <a:endParaRPr lang="en-US" dirty="0"/>
                    </a:p>
                    <a:p>
                      <a:r>
                        <a:rPr lang="en-US" dirty="0"/>
                        <a:t>“To play”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607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 have a strong 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”Strong Jump Shift”: 17+ HCP, 5+ cards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83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None of the 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(Ambiguously) bid a new suit 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semi-forcing</a:t>
                      </a:r>
                      <a:r>
                        <a:rPr lang="en-US" dirty="0"/>
                        <a:t>)</a:t>
                      </a:r>
                      <a:br>
                        <a:rPr lang="en-US" dirty="0"/>
                      </a:br>
                      <a:r>
                        <a:rPr lang="en-US" dirty="0"/>
                        <a:t>1m-1x: 4+ cards</a:t>
                      </a:r>
                      <a:br>
                        <a:rPr lang="en-US" dirty="0"/>
                      </a:br>
                      <a:r>
                        <a:rPr lang="en-US" dirty="0"/>
                        <a:t>1S-2H: 5+ H, otherwise 4+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617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0925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9F7E-3E32-826A-3528-D7A6FF7AD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Suits of Equal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9D1D1-4941-30DE-F75E-E753A00D3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Opening</a:t>
            </a:r>
          </a:p>
          <a:p>
            <a:pPr lvl="1"/>
            <a:r>
              <a:rPr lang="en-US" dirty="0"/>
              <a:t>High-Low in Opening</a:t>
            </a:r>
          </a:p>
          <a:p>
            <a:pPr lvl="2"/>
            <a:r>
              <a:rPr lang="en-US" dirty="0"/>
              <a:t>Guarantee 4-card for low suit, bid again for 5-5</a:t>
            </a:r>
          </a:p>
          <a:p>
            <a:pPr lvl="1"/>
            <a:r>
              <a:rPr lang="en-US" dirty="0"/>
              <a:t>Reverse: Responder must choose at 3-level</a:t>
            </a:r>
          </a:p>
          <a:p>
            <a:pPr lvl="2"/>
            <a:r>
              <a:rPr lang="en-US" dirty="0"/>
              <a:t>1H-2D-2S: Reverse (must bid 3 to choose H)</a:t>
            </a:r>
          </a:p>
          <a:p>
            <a:pPr lvl="2"/>
            <a:r>
              <a:rPr lang="en-US" dirty="0"/>
              <a:t>1D-1H-1S: Not (bid 2 to choose D)</a:t>
            </a:r>
          </a:p>
          <a:p>
            <a:pPr lvl="1"/>
            <a:r>
              <a:rPr lang="en-US" dirty="0"/>
              <a:t>“High-Reverse”: </a:t>
            </a:r>
            <a:r>
              <a:rPr lang="en-US" b="1" i="1" dirty="0"/>
              <a:t>whenever</a:t>
            </a:r>
            <a:r>
              <a:rPr lang="en-US" dirty="0"/>
              <a:t> must choose at 3-level</a:t>
            </a:r>
          </a:p>
          <a:p>
            <a:pPr lvl="2"/>
            <a:r>
              <a:rPr lang="en-US" dirty="0"/>
              <a:t>1H-2D-3C: High-Reverse</a:t>
            </a:r>
          </a:p>
          <a:p>
            <a:r>
              <a:rPr lang="en-US" dirty="0"/>
              <a:t>Responding</a:t>
            </a:r>
          </a:p>
          <a:p>
            <a:pPr lvl="1"/>
            <a:r>
              <a:rPr lang="en-US" dirty="0"/>
              <a:t>“Climb the Ladder” more popular</a:t>
            </a:r>
          </a:p>
          <a:p>
            <a:pPr lvl="2"/>
            <a:r>
              <a:rPr lang="en-US" dirty="0"/>
              <a:t>Easier for opener to bid his/her 2</a:t>
            </a:r>
            <a:r>
              <a:rPr lang="en-US" baseline="30000" dirty="0"/>
              <a:t>nd</a:t>
            </a:r>
            <a:r>
              <a:rPr lang="en-US" dirty="0"/>
              <a:t> 4-card suit</a:t>
            </a:r>
          </a:p>
          <a:p>
            <a:pPr lvl="2"/>
            <a:r>
              <a:rPr lang="en-US" dirty="0"/>
              <a:t>Usually prefer Majors</a:t>
            </a:r>
          </a:p>
          <a:p>
            <a:pPr lvl="2"/>
            <a:r>
              <a:rPr lang="en-US" dirty="0"/>
              <a:t>1C-1S: 4+:S, “Deny” 4:H, maybe 4+:D </a:t>
            </a:r>
          </a:p>
          <a:p>
            <a:pPr lvl="1"/>
            <a:r>
              <a:rPr lang="en-US" dirty="0"/>
              <a:t>Alternatively, “Responder Reverse”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276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EE81A-53E1-5388-FE04-3522C763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5-5 Majors, 5-5/4-4/3-3 Minors?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7A18B-5423-392E-CF34-35218D7C8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964" y="1825625"/>
            <a:ext cx="10515600" cy="4351338"/>
          </a:xfrm>
        </p:spPr>
        <p:txBody>
          <a:bodyPr/>
          <a:lstStyle/>
          <a:p>
            <a:r>
              <a:rPr lang="en-US" dirty="0"/>
              <a:t>1S then 2H then 3H</a:t>
            </a:r>
          </a:p>
          <a:p>
            <a:r>
              <a:rPr lang="en-US" dirty="0"/>
              <a:t>1D then 2C if 5-5 or 4-4</a:t>
            </a:r>
          </a:p>
          <a:p>
            <a:pPr lvl="1"/>
            <a:r>
              <a:rPr lang="en-US" dirty="0"/>
              <a:t>1D-2C-3C if 5-5</a:t>
            </a:r>
          </a:p>
          <a:p>
            <a:r>
              <a:rPr lang="en-US" dirty="0"/>
              <a:t>1D then 1NT if 3-3</a:t>
            </a:r>
          </a:p>
          <a:p>
            <a:endParaRPr lang="en-US" dirty="0"/>
          </a:p>
          <a:p>
            <a:r>
              <a:rPr lang="en-US" dirty="0"/>
              <a:t>Minor opening has many alternative “treatments”</a:t>
            </a:r>
          </a:p>
          <a:p>
            <a:pPr lvl="1"/>
            <a:r>
              <a:rPr lang="en-US" dirty="0"/>
              <a:t>Agree with new partner prior to game</a:t>
            </a:r>
          </a:p>
        </p:txBody>
      </p:sp>
    </p:spTree>
    <p:extLst>
      <p:ext uri="{BB962C8B-B14F-4D97-AF65-F5344CB8AC3E}">
        <p14:creationId xmlns:p14="http://schemas.microsoft.com/office/powerpoint/2010/main" val="26050322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7A6E9-15CB-9A18-B279-45AA357BD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E003-245C-B23D-D724-914AA204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the Algorithm?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A55B294-EFE4-7D1F-8C6C-4FA96849A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37296"/>
              </p:ext>
            </p:extLst>
          </p:nvPr>
        </p:nvGraphicFramePr>
        <p:xfrm>
          <a:off x="838200" y="2271614"/>
          <a:ext cx="8133522" cy="275095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5378">
                  <a:extLst>
                    <a:ext uri="{9D8B030D-6E8A-4147-A177-3AD203B41FA5}">
                      <a16:colId xmlns:a16="http://schemas.microsoft.com/office/drawing/2014/main" val="352721444"/>
                    </a:ext>
                  </a:extLst>
                </a:gridCol>
                <a:gridCol w="3976318">
                  <a:extLst>
                    <a:ext uri="{9D8B030D-6E8A-4147-A177-3AD203B41FA5}">
                      <a16:colId xmlns:a16="http://schemas.microsoft.com/office/drawing/2014/main" val="1374206466"/>
                    </a:ext>
                  </a:extLst>
                </a:gridCol>
                <a:gridCol w="3511826">
                  <a:extLst>
                    <a:ext uri="{9D8B030D-6E8A-4147-A177-3AD203B41FA5}">
                      <a16:colId xmlns:a16="http://schemas.microsoft.com/office/drawing/2014/main" val="2825548928"/>
                    </a:ext>
                  </a:extLst>
                </a:gridCol>
              </a:tblGrid>
              <a:tr h="544146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33+TP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Most makable slam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939835"/>
                  </a:ext>
                </a:extLst>
              </a:tr>
              <a:tr h="551703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27+TP, 8+ cards 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4S/4H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942139"/>
                  </a:ext>
                </a:extLst>
              </a:tr>
              <a:tr h="551703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25+HCP,  stoppers all suits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139555"/>
                  </a:ext>
                </a:extLst>
              </a:tr>
              <a:tr h="551703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29+TP, 8+ cards minor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5D/5C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656090"/>
                  </a:ext>
                </a:extLst>
              </a:tr>
              <a:tr h="551703"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22+HCP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971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7927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5A52-85CF-11D3-A33D-1CAF9BFC9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Range for Reverse?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6D560-78D1-0A4B-D11C-A8D0B7338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partner bid a new suit at 2 level, s/he has 8+ HCP.</a:t>
            </a:r>
          </a:p>
          <a:p>
            <a:pPr lvl="1"/>
            <a:r>
              <a:rPr lang="en-US" dirty="0"/>
              <a:t>Why?</a:t>
            </a:r>
          </a:p>
          <a:p>
            <a:pPr lvl="2"/>
            <a:r>
              <a:rPr lang="en-US" dirty="0"/>
              <a:t>You opened, therefore 12+ HCP</a:t>
            </a:r>
          </a:p>
          <a:p>
            <a:pPr lvl="2"/>
            <a:r>
              <a:rPr lang="en-US" dirty="0"/>
              <a:t>The partnership needs 22+TP to make 2-level contracts</a:t>
            </a:r>
          </a:p>
          <a:p>
            <a:pPr lvl="2"/>
            <a:r>
              <a:rPr lang="en-US" dirty="0"/>
              <a:t>S/He should, therefore, has 10+TP.  8+HCP for now.</a:t>
            </a:r>
          </a:p>
          <a:p>
            <a:r>
              <a:rPr lang="en-US" dirty="0"/>
              <a:t>You are forcing him/her to choose at 3 level.</a:t>
            </a:r>
          </a:p>
          <a:p>
            <a:pPr lvl="1"/>
            <a:r>
              <a:rPr lang="en-US" dirty="0"/>
              <a:t>The partnership needs 25+TP to make at 3-level</a:t>
            </a:r>
          </a:p>
          <a:p>
            <a:endParaRPr lang="en-US" dirty="0"/>
          </a:p>
          <a:p>
            <a:r>
              <a:rPr lang="en-US" dirty="0"/>
              <a:t>You must have </a:t>
            </a:r>
            <a:r>
              <a:rPr lang="en-US" b="1" i="1" dirty="0"/>
              <a:t>(25-8 = 17)+HCP</a:t>
            </a:r>
          </a:p>
          <a:p>
            <a:pPr lvl="1"/>
            <a:r>
              <a:rPr lang="en-US" dirty="0"/>
              <a:t>Can’t do TP before trump agreement</a:t>
            </a:r>
          </a:p>
        </p:txBody>
      </p:sp>
    </p:spTree>
    <p:extLst>
      <p:ext uri="{BB962C8B-B14F-4D97-AF65-F5344CB8AC3E}">
        <p14:creationId xmlns:p14="http://schemas.microsoft.com/office/powerpoint/2010/main" val="35994829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08F3-356C-F940-8C39-C58EB033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 to Strong 2C Opening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15F196D-D8C6-3F23-179B-F1E3541E71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4305032"/>
              </p:ext>
            </p:extLst>
          </p:nvPr>
        </p:nvGraphicFramePr>
        <p:xfrm>
          <a:off x="838200" y="1825625"/>
          <a:ext cx="8332304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09475">
                  <a:extLst>
                    <a:ext uri="{9D8B030D-6E8A-4147-A177-3AD203B41FA5}">
                      <a16:colId xmlns:a16="http://schemas.microsoft.com/office/drawing/2014/main" val="1190941023"/>
                    </a:ext>
                  </a:extLst>
                </a:gridCol>
                <a:gridCol w="6822829">
                  <a:extLst>
                    <a:ext uri="{9D8B030D-6E8A-4147-A177-3AD203B41FA5}">
                      <a16:colId xmlns:a16="http://schemas.microsoft.com/office/drawing/2014/main" val="2621371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”Double Negative”, 0~3 HCP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528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”Waiting”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546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Anything 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8+ HCP, Natural,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Game Forcing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5067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BE309AF-6A08-0FC8-D600-135B5175F570}"/>
              </a:ext>
            </a:extLst>
          </p:cNvPr>
          <p:cNvSpPr txBox="1"/>
          <p:nvPr/>
        </p:nvSpPr>
        <p:spPr>
          <a:xfrm>
            <a:off x="1235765" y="3105834"/>
            <a:ext cx="773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Double negative alternative (BBO Robot):</a:t>
            </a:r>
            <a:br>
              <a:rPr lang="en-US" b="1" dirty="0"/>
            </a:br>
            <a:r>
              <a:rPr lang="en-US" dirty="0"/>
              <a:t>2C-2D-&lt;whatever&gt;-&lt;cheapest next suit&gt;</a:t>
            </a:r>
          </a:p>
        </p:txBody>
      </p:sp>
    </p:spTree>
    <p:extLst>
      <p:ext uri="{BB962C8B-B14F-4D97-AF65-F5344CB8AC3E}">
        <p14:creationId xmlns:p14="http://schemas.microsoft.com/office/powerpoint/2010/main" val="259519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980B-6A16-B9B6-28B5-46DE4A00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Scoring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2BF1A-DA78-D4F2-0ECF-A800AC0B94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7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4F8E-5416-2AD7-5D14-239626BB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344AB-58D6-3C1E-5712-70281C352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Deck, suits, and ranking</a:t>
            </a:r>
          </a:p>
          <a:p>
            <a:r>
              <a:rPr lang="en-US" dirty="0"/>
              <a:t>Bidding box, board, deck, traveler</a:t>
            </a:r>
          </a:p>
          <a:p>
            <a:r>
              <a:rPr lang="en-US" dirty="0"/>
              <a:t>The Language of Bidding</a:t>
            </a:r>
          </a:p>
          <a:p>
            <a:pPr lvl="1"/>
            <a:r>
              <a:rPr lang="en-US" dirty="0"/>
              <a:t>Very small vocabulary</a:t>
            </a:r>
          </a:p>
          <a:p>
            <a:pPr lvl="1"/>
            <a:r>
              <a:rPr lang="en-US" dirty="0"/>
              <a:t>As the only means for communication, nothing else</a:t>
            </a:r>
          </a:p>
          <a:p>
            <a:pPr lvl="1"/>
            <a:r>
              <a:rPr lang="en-US" dirty="0"/>
              <a:t>No secrets to the opponents</a:t>
            </a:r>
          </a:p>
          <a:p>
            <a:r>
              <a:rPr lang="en-US" dirty="0"/>
              <a:t>Dealer, Declarer, Dummy, Defenders</a:t>
            </a:r>
          </a:p>
          <a:p>
            <a:r>
              <a:rPr lang="en-US" dirty="0"/>
              <a:t>Tricks and leads</a:t>
            </a:r>
          </a:p>
          <a:p>
            <a:pPr lvl="1"/>
            <a:r>
              <a:rPr lang="en-US" dirty="0"/>
              <a:t>Open Lead</a:t>
            </a:r>
          </a:p>
          <a:p>
            <a:pPr lvl="1"/>
            <a:r>
              <a:rPr lang="en-US" dirty="0"/>
              <a:t>Dummy’s works</a:t>
            </a:r>
          </a:p>
          <a:p>
            <a:r>
              <a:rPr lang="en-US" dirty="0"/>
              <a:t>Score and movement</a:t>
            </a:r>
          </a:p>
        </p:txBody>
      </p:sp>
    </p:spTree>
    <p:extLst>
      <p:ext uri="{BB962C8B-B14F-4D97-AF65-F5344CB8AC3E}">
        <p14:creationId xmlns:p14="http://schemas.microsoft.com/office/powerpoint/2010/main" val="3129366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6AC2-3FC6-BB8A-8F9B-A3DCD8A7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Doubled/Redouble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20619-3338-47D2-3F6A-966014B6A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509"/>
            <a:ext cx="9247909" cy="4320454"/>
          </a:xfrm>
        </p:spPr>
        <p:txBody>
          <a:bodyPr/>
          <a:lstStyle/>
          <a:p>
            <a:r>
              <a:rPr lang="en-US" dirty="0"/>
              <a:t>Twice or quadruple the “above the line” score</a:t>
            </a:r>
          </a:p>
          <a:p>
            <a:pPr lvl="1"/>
            <a:r>
              <a:rPr lang="en-US" dirty="0"/>
              <a:t>Game is achieved whenever “above the line” exceed 100</a:t>
            </a:r>
          </a:p>
          <a:p>
            <a:r>
              <a:rPr lang="en-US" dirty="0"/>
              <a:t>50 points double bonus “for the insult”</a:t>
            </a:r>
          </a:p>
          <a:p>
            <a:r>
              <a:rPr lang="en-US" dirty="0"/>
              <a:t>Overtrick 100/200 each by vulnerability, twice if redoubled</a:t>
            </a:r>
          </a:p>
          <a:p>
            <a:r>
              <a:rPr lang="en-US" dirty="0"/>
              <a:t>No effect for game/slam bonuses</a:t>
            </a:r>
          </a:p>
          <a:p>
            <a:r>
              <a:rPr lang="en-US" dirty="0"/>
              <a:t>Severe penalties for failing the contract</a:t>
            </a:r>
          </a:p>
        </p:txBody>
      </p:sp>
    </p:spTree>
    <p:extLst>
      <p:ext uri="{BB962C8B-B14F-4D97-AF65-F5344CB8AC3E}">
        <p14:creationId xmlns:p14="http://schemas.microsoft.com/office/powerpoint/2010/main" val="34666513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6E46-DBA5-C7E3-723F-FE4D6AAB3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Practices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04C4A4-EAFA-87B4-4B59-D392F9F61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798802"/>
              </p:ext>
            </p:extLst>
          </p:nvPr>
        </p:nvGraphicFramePr>
        <p:xfrm>
          <a:off x="1009650" y="1870364"/>
          <a:ext cx="9228859" cy="3649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623">
                  <a:extLst>
                    <a:ext uri="{9D8B030D-6E8A-4147-A177-3AD203B41FA5}">
                      <a16:colId xmlns:a16="http://schemas.microsoft.com/office/drawing/2014/main" val="4178760446"/>
                    </a:ext>
                  </a:extLst>
                </a:gridCol>
                <a:gridCol w="1025236">
                  <a:extLst>
                    <a:ext uri="{9D8B030D-6E8A-4147-A177-3AD203B41FA5}">
                      <a16:colId xmlns:a16="http://schemas.microsoft.com/office/drawing/2014/main" val="1744565940"/>
                    </a:ext>
                  </a:extLst>
                </a:gridCol>
                <a:gridCol w="678873">
                  <a:extLst>
                    <a:ext uri="{9D8B030D-6E8A-4147-A177-3AD203B41FA5}">
                      <a16:colId xmlns:a16="http://schemas.microsoft.com/office/drawing/2014/main" val="3150104053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30454964"/>
                    </a:ext>
                  </a:extLst>
                </a:gridCol>
                <a:gridCol w="2452255">
                  <a:extLst>
                    <a:ext uri="{9D8B030D-6E8A-4147-A177-3AD203B41FA5}">
                      <a16:colId xmlns:a16="http://schemas.microsoft.com/office/drawing/2014/main" val="2418796973"/>
                    </a:ext>
                  </a:extLst>
                </a:gridCol>
                <a:gridCol w="2770909">
                  <a:extLst>
                    <a:ext uri="{9D8B030D-6E8A-4147-A177-3AD203B41FA5}">
                      <a16:colId xmlns:a16="http://schemas.microsoft.com/office/drawing/2014/main" val="1307085336"/>
                    </a:ext>
                  </a:extLst>
                </a:gridCol>
              </a:tblGrid>
              <a:tr h="6829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25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40+50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54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1NTXX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40*4+300+400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163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30*3+50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47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00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40+30*2+500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6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2HX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60*2+500+400*2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6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40+30*6+500+750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10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30*7+300+1000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387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3049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A13B-0751-FAF9-6D42-987CB82A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Penalties (Undertricks)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37A763-8DBF-480C-FC0C-6FE68B504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823390"/>
              </p:ext>
            </p:extLst>
          </p:nvPr>
        </p:nvGraphicFramePr>
        <p:xfrm>
          <a:off x="838200" y="1814945"/>
          <a:ext cx="8998528" cy="364019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1883544006"/>
                    </a:ext>
                  </a:extLst>
                </a:gridCol>
                <a:gridCol w="1402892">
                  <a:extLst>
                    <a:ext uri="{9D8B030D-6E8A-4147-A177-3AD203B41FA5}">
                      <a16:colId xmlns:a16="http://schemas.microsoft.com/office/drawing/2014/main" val="427165422"/>
                    </a:ext>
                  </a:extLst>
                </a:gridCol>
                <a:gridCol w="1363539">
                  <a:extLst>
                    <a:ext uri="{9D8B030D-6E8A-4147-A177-3AD203B41FA5}">
                      <a16:colId xmlns:a16="http://schemas.microsoft.com/office/drawing/2014/main" val="1800089274"/>
                    </a:ext>
                  </a:extLst>
                </a:gridCol>
                <a:gridCol w="1384984">
                  <a:extLst>
                    <a:ext uri="{9D8B030D-6E8A-4147-A177-3AD203B41FA5}">
                      <a16:colId xmlns:a16="http://schemas.microsoft.com/office/drawing/2014/main" val="1187670247"/>
                    </a:ext>
                  </a:extLst>
                </a:gridCol>
                <a:gridCol w="1104414">
                  <a:extLst>
                    <a:ext uri="{9D8B030D-6E8A-4147-A177-3AD203B41FA5}">
                      <a16:colId xmlns:a16="http://schemas.microsoft.com/office/drawing/2014/main" val="2250222922"/>
                    </a:ext>
                  </a:extLst>
                </a:gridCol>
                <a:gridCol w="1213425">
                  <a:extLst>
                    <a:ext uri="{9D8B030D-6E8A-4147-A177-3AD203B41FA5}">
                      <a16:colId xmlns:a16="http://schemas.microsoft.com/office/drawing/2014/main" val="1765295551"/>
                    </a:ext>
                  </a:extLst>
                </a:gridCol>
                <a:gridCol w="1538674">
                  <a:extLst>
                    <a:ext uri="{9D8B030D-6E8A-4147-A177-3AD203B41FA5}">
                      <a16:colId xmlns:a16="http://schemas.microsoft.com/office/drawing/2014/main" val="3927680432"/>
                    </a:ext>
                  </a:extLst>
                </a:gridCol>
              </a:tblGrid>
              <a:tr h="364793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Not Vulnerable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Vulnerable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897635"/>
                  </a:ext>
                </a:extLst>
              </a:tr>
              <a:tr h="3647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Down 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X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XX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X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XX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7673368"/>
                  </a:ext>
                </a:extLst>
              </a:tr>
              <a:tr h="57792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-100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-200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-200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-400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8098429"/>
                  </a:ext>
                </a:extLst>
              </a:tr>
              <a:tr h="57792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-600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-400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-600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6555423"/>
                  </a:ext>
                </a:extLst>
              </a:tr>
              <a:tr h="57792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-500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-200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-600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8742028"/>
                  </a:ext>
                </a:extLst>
              </a:tr>
              <a:tr h="57792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-200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-800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-1600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-250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-800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-1600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928896"/>
                  </a:ext>
                </a:extLst>
              </a:tr>
              <a:tr h="57792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-250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-1100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-2200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-1100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-2200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215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1074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BC93-B4D0-F6C3-6F82-C49A5ED1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Slam/Grand Slam Bonuses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99491-784D-FEBB-A09F-376B16D42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Slam: bid and made a contract at 6 level (need 12 tricks)</a:t>
            </a:r>
          </a:p>
          <a:p>
            <a:pPr lvl="1"/>
            <a:r>
              <a:rPr lang="en-US" dirty="0"/>
              <a:t>500/750 by vulnerability, in addition to game bonuses</a:t>
            </a:r>
          </a:p>
          <a:p>
            <a:r>
              <a:rPr lang="en-US" dirty="0"/>
              <a:t>Grand Slam: bid and made at 7 level (need 13 tricks)</a:t>
            </a:r>
          </a:p>
          <a:p>
            <a:pPr lvl="1"/>
            <a:r>
              <a:rPr lang="en-US" dirty="0"/>
              <a:t>1000/1500 by vulnerability, in addition the game</a:t>
            </a:r>
          </a:p>
        </p:txBody>
      </p:sp>
    </p:spTree>
    <p:extLst>
      <p:ext uri="{BB962C8B-B14F-4D97-AF65-F5344CB8AC3E}">
        <p14:creationId xmlns:p14="http://schemas.microsoft.com/office/powerpoint/2010/main" val="19149945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BD83-8252-CE98-681F-C1F446402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2E8F8-BDD6-48EE-288B-6B99FEF6E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92491" cy="4351338"/>
          </a:xfrm>
        </p:spPr>
        <p:txBody>
          <a:bodyPr/>
          <a:lstStyle/>
          <a:p>
            <a:r>
              <a:rPr lang="en-US" dirty="0"/>
              <a:t>In duplicate bridge, the “competitors” are not your “opponents”.</a:t>
            </a:r>
          </a:p>
          <a:p>
            <a:r>
              <a:rPr lang="en-US" dirty="0"/>
              <a:t>Goal is to outscore the competitors</a:t>
            </a:r>
          </a:p>
          <a:p>
            <a:pPr lvl="1"/>
            <a:r>
              <a:rPr lang="en-US" dirty="0"/>
              <a:t>Sometimes with negative points</a:t>
            </a:r>
          </a:p>
          <a:p>
            <a:r>
              <a:rPr lang="en-US" dirty="0"/>
              <a:t>Don’t miss game/slam</a:t>
            </a:r>
          </a:p>
        </p:txBody>
      </p:sp>
    </p:spTree>
    <p:extLst>
      <p:ext uri="{BB962C8B-B14F-4D97-AF65-F5344CB8AC3E}">
        <p14:creationId xmlns:p14="http://schemas.microsoft.com/office/powerpoint/2010/main" val="31520568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0924-838F-2389-E6F0-20F876FF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90C1D-3C78-8F12-D237-45FC7FEB8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void, no singleton, no more than 2 doubletons</a:t>
            </a:r>
          </a:p>
          <a:p>
            <a:pPr lvl="1"/>
            <a:r>
              <a:rPr lang="en-US" dirty="0"/>
              <a:t>4333, 4432, 5332</a:t>
            </a:r>
          </a:p>
          <a:p>
            <a:pPr lvl="1"/>
            <a:r>
              <a:rPr lang="en-US" dirty="0"/>
              <a:t>5-card major balanced hands open 1M (preferred) or 1NT (trendy)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6462E9-5360-8870-ABAE-7A27712FB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814788"/>
              </p:ext>
            </p:extLst>
          </p:nvPr>
        </p:nvGraphicFramePr>
        <p:xfrm>
          <a:off x="1488660" y="3429000"/>
          <a:ext cx="5945809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02958">
                  <a:extLst>
                    <a:ext uri="{9D8B030D-6E8A-4147-A177-3AD203B41FA5}">
                      <a16:colId xmlns:a16="http://schemas.microsoft.com/office/drawing/2014/main" val="1503491899"/>
                    </a:ext>
                  </a:extLst>
                </a:gridCol>
                <a:gridCol w="4242851">
                  <a:extLst>
                    <a:ext uri="{9D8B030D-6E8A-4147-A177-3AD203B41FA5}">
                      <a16:colId xmlns:a16="http://schemas.microsoft.com/office/drawing/2014/main" val="3670480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12~14 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1x, second bid 1NT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19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15~17 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1NT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07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18~19 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1x, second bid 2NT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68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20~21 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2NT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086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22~24 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2C, second bid 2NT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43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25+ 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3NT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88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2111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6238C-92E3-8B41-B48F-F102B4775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Invitational, Forcing, Game Forcing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30D6-2403-03D3-D886-1F055C1F9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Invitational: </a:t>
            </a:r>
            <a:r>
              <a:rPr lang="en-US" i="1" dirty="0"/>
              <a:t>I have a good hand, let’s try game</a:t>
            </a:r>
          </a:p>
          <a:p>
            <a:pPr lvl="1"/>
            <a:r>
              <a:rPr lang="en-US" dirty="0"/>
              <a:t>Continue only you are more than a minimal hand</a:t>
            </a:r>
          </a:p>
          <a:p>
            <a:r>
              <a:rPr lang="en-US" dirty="0"/>
              <a:t>Forcing: </a:t>
            </a:r>
            <a:r>
              <a:rPr lang="en-US" i="1" dirty="0"/>
              <a:t>I have more information</a:t>
            </a:r>
          </a:p>
          <a:p>
            <a:pPr lvl="1"/>
            <a:r>
              <a:rPr lang="en-US" dirty="0"/>
              <a:t>Do not pass, not matter what.</a:t>
            </a:r>
          </a:p>
          <a:p>
            <a:r>
              <a:rPr lang="en-US" dirty="0"/>
              <a:t>Game Forcing: </a:t>
            </a:r>
            <a:r>
              <a:rPr lang="en-US" i="1" dirty="0"/>
              <a:t>We have game level strength</a:t>
            </a:r>
          </a:p>
          <a:p>
            <a:pPr lvl="1"/>
            <a:r>
              <a:rPr lang="en-US" dirty="0"/>
              <a:t>Do not stop before we reach game</a:t>
            </a:r>
          </a:p>
          <a:p>
            <a:endParaRPr lang="en-US" dirty="0"/>
          </a:p>
          <a:p>
            <a:r>
              <a:rPr lang="en-US" dirty="0"/>
              <a:t>Who’s the captain?</a:t>
            </a:r>
          </a:p>
        </p:txBody>
      </p:sp>
    </p:spTree>
    <p:extLst>
      <p:ext uri="{BB962C8B-B14F-4D97-AF65-F5344CB8AC3E}">
        <p14:creationId xmlns:p14="http://schemas.microsoft.com/office/powerpoint/2010/main" val="39377478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29A36-C3A1-99D7-4855-3ABEA626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in a Tournament?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E195D-A608-ACE8-AC62-5B91CD557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20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Team Tournament:</a:t>
            </a:r>
          </a:p>
          <a:p>
            <a:pPr lvl="1"/>
            <a:r>
              <a:rPr lang="en-US" dirty="0"/>
              <a:t>4-player from a team to play another team</a:t>
            </a:r>
          </a:p>
          <a:p>
            <a:pPr lvl="1"/>
            <a:r>
              <a:rPr lang="en-US" dirty="0"/>
              <a:t>Both tables play the same boards</a:t>
            </a:r>
          </a:p>
          <a:p>
            <a:pPr lvl="1"/>
            <a:r>
              <a:rPr lang="en-US" dirty="0"/>
              <a:t>Score difference convert to “IMP” (International Match Point)</a:t>
            </a:r>
          </a:p>
          <a:p>
            <a:pPr lvl="1"/>
            <a:r>
              <a:rPr lang="en-US" dirty="0"/>
              <a:t>Team with more IMP wins</a:t>
            </a:r>
          </a:p>
          <a:p>
            <a:r>
              <a:rPr lang="en-US" dirty="0"/>
              <a:t>Pair Tournament:</a:t>
            </a:r>
          </a:p>
          <a:p>
            <a:pPr lvl="1"/>
            <a:r>
              <a:rPr lang="en-US" dirty="0"/>
              <a:t>Two players, as a pair, play against other pairs</a:t>
            </a:r>
          </a:p>
          <a:p>
            <a:pPr lvl="1"/>
            <a:r>
              <a:rPr lang="en-US" dirty="0"/>
              <a:t>All pairs, taking turn, play the same boards against different opponents</a:t>
            </a:r>
          </a:p>
          <a:p>
            <a:pPr lvl="1"/>
            <a:r>
              <a:rPr lang="en-US" dirty="0"/>
              <a:t>MP (Match Point) Tournaments:</a:t>
            </a:r>
          </a:p>
          <a:p>
            <a:pPr lvl="2"/>
            <a:r>
              <a:rPr lang="en-US" dirty="0"/>
              <a:t>Rank each pair’s score, convert </a:t>
            </a:r>
            <a:r>
              <a:rPr lang="en-US" dirty="0" err="1"/>
              <a:t>rankng</a:t>
            </a:r>
            <a:r>
              <a:rPr lang="en-US" dirty="0"/>
              <a:t> to %</a:t>
            </a:r>
          </a:p>
          <a:p>
            <a:pPr lvl="2"/>
            <a:r>
              <a:rPr lang="en-US" dirty="0"/>
              <a:t>Pair with the highest average % wins</a:t>
            </a:r>
          </a:p>
          <a:p>
            <a:pPr lvl="1"/>
            <a:r>
              <a:rPr lang="en-US" dirty="0"/>
              <a:t>IMP Tournaments:</a:t>
            </a:r>
          </a:p>
          <a:p>
            <a:pPr lvl="2"/>
            <a:r>
              <a:rPr lang="en-US" dirty="0"/>
              <a:t>For each board, Pair-wise convert score differences to IMPs, obtain average</a:t>
            </a:r>
          </a:p>
          <a:p>
            <a:pPr lvl="2"/>
            <a:r>
              <a:rPr lang="en-US" dirty="0"/>
              <a:t>Pair with the highest accumulated IMPs wins</a:t>
            </a:r>
          </a:p>
        </p:txBody>
      </p:sp>
    </p:spTree>
    <p:extLst>
      <p:ext uri="{BB962C8B-B14F-4D97-AF65-F5344CB8AC3E}">
        <p14:creationId xmlns:p14="http://schemas.microsoft.com/office/powerpoint/2010/main" val="22079783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DB69B-936C-7FFE-71C6-5583D39DB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Suit Contract Slam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14FFC-52D8-7430-8331-94A4B0A82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37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Straight Blackwood</a:t>
            </a:r>
          </a:p>
          <a:p>
            <a:pPr lvl="1"/>
            <a:r>
              <a:rPr lang="en-US" dirty="0"/>
              <a:t>Jump to 4NT after (implicit) trump agreement</a:t>
            </a:r>
          </a:p>
          <a:p>
            <a:pPr lvl="2"/>
            <a:r>
              <a:rPr lang="en-US" dirty="0"/>
              <a:t>0 or 4 Aces: 5C</a:t>
            </a:r>
          </a:p>
          <a:p>
            <a:pPr lvl="2"/>
            <a:r>
              <a:rPr lang="en-US" dirty="0"/>
              <a:t>1 Ace: 5D, 2 Aces: 5H, 3 Aces: 5S</a:t>
            </a:r>
          </a:p>
          <a:p>
            <a:pPr lvl="1"/>
            <a:r>
              <a:rPr lang="en-US" dirty="0"/>
              <a:t>5NT for King ask</a:t>
            </a:r>
          </a:p>
          <a:p>
            <a:r>
              <a:rPr lang="en-US" dirty="0"/>
              <a:t>Roman Key Card Blackwood (RKCB)</a:t>
            </a:r>
          </a:p>
          <a:p>
            <a:pPr lvl="1"/>
            <a:r>
              <a:rPr lang="en-US" dirty="0"/>
              <a:t>Jump to 4NT after (implicit) trump agreement</a:t>
            </a:r>
          </a:p>
          <a:p>
            <a:pPr lvl="1"/>
            <a:r>
              <a:rPr lang="en-US" dirty="0"/>
              <a:t>Key Card = Aces or Trump King</a:t>
            </a:r>
          </a:p>
          <a:p>
            <a:pPr lvl="1"/>
            <a:r>
              <a:rPr lang="en-US" dirty="0"/>
              <a:t>1430 variation (popular)</a:t>
            </a:r>
          </a:p>
          <a:p>
            <a:pPr lvl="2"/>
            <a:r>
              <a:rPr lang="en-US" dirty="0"/>
              <a:t>5C: 1 or 4 key cards, 5D: 0 or 3</a:t>
            </a:r>
          </a:p>
          <a:p>
            <a:pPr lvl="2"/>
            <a:r>
              <a:rPr lang="en-US" dirty="0"/>
              <a:t>5H: 2 without Trump Q, 5S: 2 With trump Queen</a:t>
            </a:r>
          </a:p>
          <a:p>
            <a:pPr lvl="1"/>
            <a:r>
              <a:rPr lang="en-US" dirty="0"/>
              <a:t>0314 variation (more compatible with straight BW)</a:t>
            </a:r>
          </a:p>
          <a:p>
            <a:pPr lvl="2"/>
            <a:r>
              <a:rPr lang="en-US" dirty="0"/>
              <a:t>5C: 1 or 4 key cards, 5D: 0 or 3</a:t>
            </a:r>
          </a:p>
          <a:p>
            <a:pPr lvl="1"/>
            <a:r>
              <a:rPr lang="en-US" dirty="0"/>
              <a:t>5NT for “other” Kings (reply as straight BW)</a:t>
            </a:r>
          </a:p>
        </p:txBody>
      </p:sp>
    </p:spTree>
    <p:extLst>
      <p:ext uri="{BB962C8B-B14F-4D97-AF65-F5344CB8AC3E}">
        <p14:creationId xmlns:p14="http://schemas.microsoft.com/office/powerpoint/2010/main" val="26009738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DFAE-6A96-7B1F-9203-15E759AF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8414E-5FB9-EEDF-6F09-3382CFFF0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Ace ask for NT contracts</a:t>
            </a:r>
          </a:p>
          <a:p>
            <a:pPr lvl="1"/>
            <a:r>
              <a:rPr lang="en-US" dirty="0"/>
              <a:t>Jump to 4C</a:t>
            </a:r>
          </a:p>
          <a:p>
            <a:pPr lvl="2"/>
            <a:r>
              <a:rPr lang="en-US" dirty="0"/>
              <a:t>4D: 0 or 4</a:t>
            </a:r>
          </a:p>
          <a:p>
            <a:pPr lvl="2"/>
            <a:r>
              <a:rPr lang="en-US" dirty="0"/>
              <a:t>4H: 1 Ace, 4S: 2 Aces, 4NT: 3 Aces</a:t>
            </a:r>
          </a:p>
          <a:p>
            <a:pPr lvl="1"/>
            <a:r>
              <a:rPr lang="en-US" dirty="0"/>
              <a:t>5C for King ask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0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453C-6610-D2F6-44F3-7675129C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Simply, Bridge Games is about..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B7438-42A2-4009-7DCD-8BC61CA6F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best contract to play</a:t>
            </a:r>
          </a:p>
          <a:p>
            <a:pPr lvl="1"/>
            <a:r>
              <a:rPr lang="en-US" dirty="0"/>
              <a:t>Or prevent the opponents doing so</a:t>
            </a:r>
          </a:p>
          <a:p>
            <a:r>
              <a:rPr lang="en-US" dirty="0"/>
              <a:t>Win as many tricks as possible</a:t>
            </a:r>
          </a:p>
          <a:p>
            <a:pPr lvl="1"/>
            <a:r>
              <a:rPr lang="en-US" dirty="0"/>
              <a:t>Declare or defend</a:t>
            </a:r>
          </a:p>
        </p:txBody>
      </p:sp>
      <p:pic>
        <p:nvPicPr>
          <p:cNvPr id="5" name="Picture 4" descr="A cartoon of a person with his mouth open&#10;&#10;AI-generated content may be incorrect.">
            <a:extLst>
              <a:ext uri="{FF2B5EF4-FFF2-40B4-BE49-F238E27FC236}">
                <a16:creationId xmlns:a16="http://schemas.microsoft.com/office/drawing/2014/main" id="{F8FE9B01-ACD4-E326-805D-8E8968CDF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44" y="1674643"/>
            <a:ext cx="5526156" cy="4432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8FB8CE-C906-ED33-1FAD-24C3F6543C8C}"/>
              </a:ext>
            </a:extLst>
          </p:cNvPr>
          <p:cNvSpPr txBox="1"/>
          <p:nvPr/>
        </p:nvSpPr>
        <p:spPr>
          <a:xfrm>
            <a:off x="6096000" y="3231853"/>
            <a:ext cx="4651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But how!!!</a:t>
            </a:r>
          </a:p>
        </p:txBody>
      </p:sp>
    </p:spTree>
    <p:extLst>
      <p:ext uri="{BB962C8B-B14F-4D97-AF65-F5344CB8AC3E}">
        <p14:creationId xmlns:p14="http://schemas.microsoft.com/office/powerpoint/2010/main" val="341661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BD735-6E6B-A5D8-05F5-DB4A486F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Responses to NT</a:t>
            </a:r>
            <a:endParaRPr lang="en-US" sz="27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9039F4-64C5-1DE9-DFC5-C41D31E73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452" y="1812373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It better for stronger hand not to reveal.</a:t>
            </a:r>
          </a:p>
          <a:p>
            <a:pPr lvl="1"/>
            <a:r>
              <a:rPr lang="en-US" dirty="0"/>
              <a:t>Making the opener the declarer</a:t>
            </a:r>
          </a:p>
          <a:p>
            <a:pPr lvl="1"/>
            <a:r>
              <a:rPr lang="en-US" dirty="0"/>
              <a:t>Many well-known conventions to help</a:t>
            </a:r>
          </a:p>
          <a:p>
            <a:r>
              <a:rPr lang="en-US" dirty="0"/>
              <a:t>Slam exploration</a:t>
            </a:r>
          </a:p>
          <a:p>
            <a:pPr lvl="1"/>
            <a:r>
              <a:rPr lang="en-US" dirty="0"/>
              <a:t>Gerber instead of Blackwood (RKCB requires trump suit agreement first)</a:t>
            </a:r>
          </a:p>
          <a:p>
            <a:pPr lvl="1"/>
            <a:r>
              <a:rPr lang="en-US" dirty="0"/>
              <a:t>Quantitative Invite</a:t>
            </a:r>
          </a:p>
          <a:p>
            <a:r>
              <a:rPr lang="en-US" dirty="0"/>
              <a:t>Stayman</a:t>
            </a:r>
          </a:p>
          <a:p>
            <a:pPr lvl="1"/>
            <a:r>
              <a:rPr lang="en-US" dirty="0"/>
              <a:t>Seek 4-4 Major</a:t>
            </a:r>
          </a:p>
          <a:p>
            <a:pPr lvl="1"/>
            <a:r>
              <a:rPr lang="en-US" dirty="0"/>
              <a:t>Use Smolen to seek 5-3 Major</a:t>
            </a:r>
          </a:p>
          <a:p>
            <a:pPr lvl="1"/>
            <a:r>
              <a:rPr lang="en-US" dirty="0"/>
              <a:t>Revert to NT</a:t>
            </a:r>
          </a:p>
          <a:p>
            <a:r>
              <a:rPr lang="en-US" dirty="0"/>
              <a:t>Jacoby Transfers</a:t>
            </a:r>
          </a:p>
          <a:p>
            <a:pPr lvl="1"/>
            <a:r>
              <a:rPr lang="en-US" dirty="0"/>
              <a:t>Make opener to bid your (one) long major suit</a:t>
            </a:r>
          </a:p>
          <a:p>
            <a:r>
              <a:rPr lang="en-US" dirty="0"/>
              <a:t>Minor?</a:t>
            </a:r>
          </a:p>
          <a:p>
            <a:pPr lvl="1"/>
            <a:r>
              <a:rPr lang="en-US" dirty="0"/>
              <a:t>SAYC has no standard way</a:t>
            </a:r>
          </a:p>
          <a:p>
            <a:pPr lvl="1"/>
            <a:r>
              <a:rPr lang="en-US" dirty="0"/>
              <a:t>Minor transfer and/or Minor Stayman</a:t>
            </a:r>
          </a:p>
        </p:txBody>
      </p:sp>
    </p:spTree>
    <p:extLst>
      <p:ext uri="{BB962C8B-B14F-4D97-AF65-F5344CB8AC3E}">
        <p14:creationId xmlns:p14="http://schemas.microsoft.com/office/powerpoint/2010/main" val="9279639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7C9D-F41B-B1A6-4F3A-830531CA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 Response Selections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F3C7A3-E7A0-A2DC-D0FE-DA0E084D11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8072156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6322">
                  <a:extLst>
                    <a:ext uri="{9D8B030D-6E8A-4147-A177-3AD203B41FA5}">
                      <a16:colId xmlns:a16="http://schemas.microsoft.com/office/drawing/2014/main" val="3340967524"/>
                    </a:ext>
                  </a:extLst>
                </a:gridCol>
                <a:gridCol w="6649278">
                  <a:extLst>
                    <a:ext uri="{9D8B030D-6E8A-4147-A177-3AD203B41FA5}">
                      <a16:colId xmlns:a16="http://schemas.microsoft.com/office/drawing/2014/main" val="1297529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If you have 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 this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280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Lots of 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Slam exploration: Gerber 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7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 or two 4+ 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Stayman 2C, Jacoby Transfer 2D/2H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79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 or two 6+ 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Texas Transfer 4D/4H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92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 minor with honors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3NT?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680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Otherwise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Minor transfer or minor Stayman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9273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89911F9-F375-FA4E-4EDC-7ABA7C791F8F}"/>
              </a:ext>
            </a:extLst>
          </p:cNvPr>
          <p:cNvSpPr txBox="1"/>
          <p:nvPr/>
        </p:nvSpPr>
        <p:spPr>
          <a:xfrm>
            <a:off x="838200" y="4439478"/>
            <a:ext cx="511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Strength requirements based on bridge logic.</a:t>
            </a:r>
          </a:p>
        </p:txBody>
      </p:sp>
    </p:spTree>
    <p:extLst>
      <p:ext uri="{BB962C8B-B14F-4D97-AF65-F5344CB8AC3E}">
        <p14:creationId xmlns:p14="http://schemas.microsoft.com/office/powerpoint/2010/main" val="11934456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8DA9F-17EF-6948-98BC-18DD1B576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792FC-33F1-95AC-3B95-CA6C51BF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NT Response Conventions</a:t>
            </a:r>
            <a:endParaRPr lang="en-US" sz="27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1F9586-8EA8-F3B8-9220-077E33DD8C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74842"/>
              </p:ext>
            </p:extLst>
          </p:nvPr>
        </p:nvGraphicFramePr>
        <p:xfrm>
          <a:off x="957470" y="1945640"/>
          <a:ext cx="843832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8913">
                  <a:extLst>
                    <a:ext uri="{9D8B030D-6E8A-4147-A177-3AD203B41FA5}">
                      <a16:colId xmlns:a16="http://schemas.microsoft.com/office/drawing/2014/main" val="4226318191"/>
                    </a:ext>
                  </a:extLst>
                </a:gridCol>
                <a:gridCol w="5539409">
                  <a:extLst>
                    <a:ext uri="{9D8B030D-6E8A-4147-A177-3AD203B41FA5}">
                      <a16:colId xmlns:a16="http://schemas.microsoft.com/office/drawing/2014/main" val="418936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Situation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this convention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77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Have one 4-card 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Stayman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774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Have 5-4 Majors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Stayman followed by Smolen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60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Have a 5+ 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Jacoby Transfer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93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Have a 6+ Major and 10 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Texas Transfer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62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Have 10 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Invitation to 3NT (may not be possible)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2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Slam 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Gerber, Quantitative Invite, Jump new suit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49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Explore minor contract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With prior agreement, </a:t>
                      </a:r>
                      <a:r>
                        <a:rPr lang="en-US" dirty="0"/>
                        <a:t>Minor transfer/Minor Stayman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650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7268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17D9-B717-367E-5E8B-FB695D9F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Partials win or lose a tournament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4C3A-F925-EE19-9AE5-DF09AEA47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75618" cy="4351338"/>
          </a:xfrm>
        </p:spPr>
        <p:txBody>
          <a:bodyPr/>
          <a:lstStyle/>
          <a:p>
            <a:r>
              <a:rPr lang="en-US" dirty="0"/>
              <a:t>Be aggressive in competitive bidding</a:t>
            </a:r>
          </a:p>
          <a:p>
            <a:pPr lvl="1"/>
            <a:r>
              <a:rPr lang="en-US" dirty="0"/>
              <a:t>At least to disturb their flow</a:t>
            </a:r>
          </a:p>
          <a:p>
            <a:pPr lvl="1"/>
            <a:r>
              <a:rPr lang="en-US" dirty="0"/>
              <a:t>Always consider the consequence of getting doubled</a:t>
            </a:r>
          </a:p>
          <a:p>
            <a:r>
              <a:rPr lang="en-US" dirty="0"/>
              <a:t>To bid or not to bid...</a:t>
            </a:r>
          </a:p>
          <a:p>
            <a:pPr lvl="1"/>
            <a:r>
              <a:rPr lang="en-US" dirty="0"/>
              <a:t>Bid a contract that we can score positively</a:t>
            </a:r>
          </a:p>
          <a:p>
            <a:pPr lvl="1"/>
            <a:r>
              <a:rPr lang="en-US" dirty="0"/>
              <a:t>Sacrifice by bidding a contract to score least negatively</a:t>
            </a:r>
          </a:p>
          <a:p>
            <a:pPr lvl="1"/>
            <a:r>
              <a:rPr lang="en-US" dirty="0"/>
              <a:t>Letting opponents play a contract for optimal score for us</a:t>
            </a:r>
          </a:p>
          <a:p>
            <a:pPr lvl="1"/>
            <a:r>
              <a:rPr lang="en-US" dirty="0"/>
              <a:t>Doubling the stake</a:t>
            </a:r>
          </a:p>
          <a:p>
            <a:r>
              <a:rPr lang="en-US" dirty="0"/>
              <a:t>Consider vulnerability and likelihood of we/they making/failing the contract</a:t>
            </a:r>
          </a:p>
        </p:txBody>
      </p:sp>
    </p:spTree>
    <p:extLst>
      <p:ext uri="{BB962C8B-B14F-4D97-AF65-F5344CB8AC3E}">
        <p14:creationId xmlns:p14="http://schemas.microsoft.com/office/powerpoint/2010/main" val="2925726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1CBBA-3194-56A2-2B48-E0C6959E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HCP, DP, and 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2E8E1-DF35-E908-4F19-BB3269BC1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Card Points: Strength </a:t>
            </a:r>
            <a:r>
              <a:rPr lang="en-US" sz="2400" i="1" dirty="0"/>
              <a:t>(Charles Goren)</a:t>
            </a:r>
            <a:endParaRPr lang="en-US" i="1" dirty="0"/>
          </a:p>
          <a:p>
            <a:pPr lvl="1"/>
            <a:r>
              <a:rPr lang="en-US" dirty="0"/>
              <a:t>Ace = 4, King = 3, Queen = 2, Jack = 1</a:t>
            </a:r>
          </a:p>
          <a:p>
            <a:r>
              <a:rPr lang="en-US" dirty="0"/>
              <a:t>Distribution Points: Shape</a:t>
            </a:r>
          </a:p>
          <a:p>
            <a:pPr lvl="1"/>
            <a:r>
              <a:rPr lang="en-US" dirty="0"/>
              <a:t>Void = 5, Singleton = 3, Doubleton = 1</a:t>
            </a:r>
          </a:p>
          <a:p>
            <a:pPr lvl="1"/>
            <a:r>
              <a:rPr lang="en-US" dirty="0"/>
              <a:t>1 Point for each of the 5</a:t>
            </a:r>
            <a:r>
              <a:rPr lang="en-US" baseline="30000" dirty="0"/>
              <a:t>th</a:t>
            </a:r>
            <a:r>
              <a:rPr lang="en-US" dirty="0"/>
              <a:t>, 6</a:t>
            </a:r>
            <a:r>
              <a:rPr lang="en-US" baseline="30000" dirty="0"/>
              <a:t>th</a:t>
            </a:r>
            <a:r>
              <a:rPr lang="en-US" dirty="0"/>
              <a:t>, ..., card</a:t>
            </a:r>
          </a:p>
          <a:p>
            <a:r>
              <a:rPr lang="en-US" dirty="0"/>
              <a:t>Total Points = HCP + DP</a:t>
            </a:r>
          </a:p>
        </p:txBody>
      </p:sp>
      <p:pic>
        <p:nvPicPr>
          <p:cNvPr id="5" name="Picture 4" descr="A person in a suit and tie&#10;&#10;AI-generated content may be incorrect.">
            <a:extLst>
              <a:ext uri="{FF2B5EF4-FFF2-40B4-BE49-F238E27FC236}">
                <a16:creationId xmlns:a16="http://schemas.microsoft.com/office/drawing/2014/main" id="{AF0C9E29-BA10-E5BC-5B52-C49C34947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035" y="1825625"/>
            <a:ext cx="2173356" cy="294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99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46065-CAF9-A18C-CCC5-63375122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 Desirability in order</a:t>
            </a:r>
            <a:br>
              <a:rPr lang="en-US" dirty="0"/>
            </a:br>
            <a:r>
              <a:rPr lang="en-US" sz="2800" i="1" dirty="0"/>
              <a:t>Plausibly makable at the time of bidding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EC57D-35DB-E53C-9AFA-32A90A339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slam (12 or 13 tricks)</a:t>
            </a:r>
          </a:p>
          <a:p>
            <a:r>
              <a:rPr lang="en-US" dirty="0"/>
              <a:t>4</a:t>
            </a:r>
            <a:r>
              <a:rPr lang="en-US" sz="2000" dirty="0"/>
              <a:t>♠</a:t>
            </a:r>
            <a:r>
              <a:rPr lang="en-US" dirty="0"/>
              <a:t>/4</a:t>
            </a:r>
            <a:r>
              <a:rPr lang="en-US" sz="2000" dirty="0"/>
              <a:t>❤️</a:t>
            </a:r>
            <a:r>
              <a:rPr lang="en-US" dirty="0"/>
              <a:t>, then 3NT, last 5</a:t>
            </a:r>
            <a:r>
              <a:rPr lang="en-US" sz="2000" dirty="0"/>
              <a:t>♦️</a:t>
            </a:r>
            <a:r>
              <a:rPr lang="en-US" dirty="0"/>
              <a:t>/5</a:t>
            </a:r>
            <a:r>
              <a:rPr lang="en-US" sz="2000" dirty="0"/>
              <a:t>♣️</a:t>
            </a:r>
          </a:p>
          <a:p>
            <a:r>
              <a:rPr lang="en-US" dirty="0"/>
              <a:t>A makable partial</a:t>
            </a:r>
          </a:p>
          <a:p>
            <a:pPr lvl="1"/>
            <a:r>
              <a:rPr lang="en-US" dirty="0"/>
              <a:t>If either way, pick NT over ♠/❤️ , then ♦️/♣️</a:t>
            </a:r>
          </a:p>
        </p:txBody>
      </p:sp>
    </p:spTree>
    <p:extLst>
      <p:ext uri="{BB962C8B-B14F-4D97-AF65-F5344CB8AC3E}">
        <p14:creationId xmlns:p14="http://schemas.microsoft.com/office/powerpoint/2010/main" val="2415366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7776-70F0-B5CA-206B-8CDF78E95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Plausibility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328FAB-AE67-1DC1-D1A8-B89FA8DB1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017905"/>
              </p:ext>
            </p:extLst>
          </p:nvPr>
        </p:nvGraphicFramePr>
        <p:xfrm>
          <a:off x="838200" y="1804484"/>
          <a:ext cx="8597347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1010">
                  <a:extLst>
                    <a:ext uri="{9D8B030D-6E8A-4147-A177-3AD203B41FA5}">
                      <a16:colId xmlns:a16="http://schemas.microsoft.com/office/drawing/2014/main" val="1597434591"/>
                    </a:ext>
                  </a:extLst>
                </a:gridCol>
                <a:gridCol w="4486337">
                  <a:extLst>
                    <a:ext uri="{9D8B030D-6E8A-4147-A177-3AD203B41FA5}">
                      <a16:colId xmlns:a16="http://schemas.microsoft.com/office/drawing/2014/main" val="1652212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Combined HCP/DP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Likely achievable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569653"/>
                  </a:ext>
                </a:extLst>
              </a:tr>
              <a:tr h="40291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348464"/>
                  </a:ext>
                </a:extLst>
              </a:tr>
              <a:tr h="40291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276624"/>
                  </a:ext>
                </a:extLst>
              </a:tr>
              <a:tr h="40291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183109"/>
                  </a:ext>
                </a:extLst>
              </a:tr>
              <a:tr h="40291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302911"/>
                  </a:ext>
                </a:extLst>
              </a:tr>
              <a:tr h="40291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947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14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D132E-4717-E99D-7285-04B6AACE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”Above the Line” scores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8D52DB-6532-4B32-AD8F-74AD4F86E7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57313"/>
              </p:ext>
            </p:extLst>
          </p:nvPr>
        </p:nvGraphicFramePr>
        <p:xfrm>
          <a:off x="1566863" y="1666876"/>
          <a:ext cx="6835015" cy="1237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807155250"/>
                    </a:ext>
                  </a:extLst>
                </a:gridCol>
                <a:gridCol w="1657391">
                  <a:extLst>
                    <a:ext uri="{9D8B030D-6E8A-4147-A177-3AD203B41FA5}">
                      <a16:colId xmlns:a16="http://schemas.microsoft.com/office/drawing/2014/main" val="2522897085"/>
                    </a:ext>
                  </a:extLst>
                </a:gridCol>
                <a:gridCol w="1616765">
                  <a:extLst>
                    <a:ext uri="{9D8B030D-6E8A-4147-A177-3AD203B41FA5}">
                      <a16:colId xmlns:a16="http://schemas.microsoft.com/office/drawing/2014/main" val="3983577356"/>
                    </a:ext>
                  </a:extLst>
                </a:gridCol>
                <a:gridCol w="1457739">
                  <a:extLst>
                    <a:ext uri="{9D8B030D-6E8A-4147-A177-3AD203B41FA5}">
                      <a16:colId xmlns:a16="http://schemas.microsoft.com/office/drawing/2014/main" val="3852318028"/>
                    </a:ext>
                  </a:extLst>
                </a:gridCol>
              </a:tblGrid>
              <a:tr h="496253">
                <a:tc>
                  <a:txBody>
                    <a:bodyPr/>
                    <a:lstStyle/>
                    <a:p>
                      <a:r>
                        <a:rPr lang="en-US" dirty="0"/>
                        <a:t>Contract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Trump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91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58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and 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70988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663ECA-DC4E-0F9D-08A9-59FBF56BE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880995"/>
              </p:ext>
            </p:extLst>
          </p:nvPr>
        </p:nvGraphicFramePr>
        <p:xfrm>
          <a:off x="1566863" y="3275746"/>
          <a:ext cx="6835016" cy="2741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454">
                  <a:extLst>
                    <a:ext uri="{9D8B030D-6E8A-4147-A177-3AD203B41FA5}">
                      <a16:colId xmlns:a16="http://schemas.microsoft.com/office/drawing/2014/main" val="4178760446"/>
                    </a:ext>
                  </a:extLst>
                </a:gridCol>
                <a:gridCol w="1861854">
                  <a:extLst>
                    <a:ext uri="{9D8B030D-6E8A-4147-A177-3AD203B41FA5}">
                      <a16:colId xmlns:a16="http://schemas.microsoft.com/office/drawing/2014/main" val="2466987129"/>
                    </a:ext>
                  </a:extLst>
                </a:gridCol>
                <a:gridCol w="1861854">
                  <a:extLst>
                    <a:ext uri="{9D8B030D-6E8A-4147-A177-3AD203B41FA5}">
                      <a16:colId xmlns:a16="http://schemas.microsoft.com/office/drawing/2014/main" val="122324278"/>
                    </a:ext>
                  </a:extLst>
                </a:gridCol>
                <a:gridCol w="1861854">
                  <a:extLst>
                    <a:ext uri="{9D8B030D-6E8A-4147-A177-3AD203B41FA5}">
                      <a16:colId xmlns:a16="http://schemas.microsoft.com/office/drawing/2014/main" val="1744565940"/>
                    </a:ext>
                  </a:extLst>
                </a:gridCol>
              </a:tblGrid>
              <a:tr h="516834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Above the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Below the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25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2D+0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54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1NT+0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163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3S+0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47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5D+0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00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3NT+2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6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2H+2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6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618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5938</TotalTime>
  <Words>3092</Words>
  <Application>Microsoft Macintosh PowerPoint</Application>
  <PresentationFormat>Widescreen</PresentationFormat>
  <Paragraphs>684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Aptos</vt:lpstr>
      <vt:lpstr>Aptos Display</vt:lpstr>
      <vt:lpstr>Arial</vt:lpstr>
      <vt:lpstr>Calibri</vt:lpstr>
      <vt:lpstr>Office Theme</vt:lpstr>
      <vt:lpstr>Bridge for Beginners</vt:lpstr>
      <vt:lpstr>Syllabus</vt:lpstr>
      <vt:lpstr>100 Years of Contract Bridge</vt:lpstr>
      <vt:lpstr>Basic Terms</vt:lpstr>
      <vt:lpstr>Simply, Bridge Games is about..</vt:lpstr>
      <vt:lpstr>HCP, DP, and TP</vt:lpstr>
      <vt:lpstr>Contract Desirability in order Plausibly makable at the time of bidding</vt:lpstr>
      <vt:lpstr>Plausibility</vt:lpstr>
      <vt:lpstr>”Above the Line” scores</vt:lpstr>
      <vt:lpstr>Bonuses (below the line)</vt:lpstr>
      <vt:lpstr>Bridge for Beginners</vt:lpstr>
      <vt:lpstr>Got the memo?</vt:lpstr>
      <vt:lpstr>Take-Aways from Last Meeting</vt:lpstr>
      <vt:lpstr>Bonuses for making the contract</vt:lpstr>
      <vt:lpstr>Examples</vt:lpstr>
      <vt:lpstr>Bidding</vt:lpstr>
      <vt:lpstr>“Natural” is a set of logic, not a system (Originally by Charles Goren)</vt:lpstr>
      <vt:lpstr>Opening Bid</vt:lpstr>
      <vt:lpstr>Bridge for Beginners</vt:lpstr>
      <vt:lpstr>Bridge Game Types</vt:lpstr>
      <vt:lpstr>Playing Tournaments</vt:lpstr>
      <vt:lpstr>Decision Making in Bidding</vt:lpstr>
      <vt:lpstr>Strength guideline</vt:lpstr>
      <vt:lpstr>Natural Bidding</vt:lpstr>
      <vt:lpstr>Standard Openings</vt:lpstr>
      <vt:lpstr>It’s just logical that...</vt:lpstr>
      <vt:lpstr>Try to interpret these...</vt:lpstr>
      <vt:lpstr>Balanced Hands</vt:lpstr>
      <vt:lpstr>Balanced Hands Open/2nd Bid</vt:lpstr>
      <vt:lpstr>Responses to NT Openings Applicable to 1NT, 2NT, 2C-*-2NT</vt:lpstr>
      <vt:lpstr>Second Round</vt:lpstr>
      <vt:lpstr>Opener’s 2nd Bid</vt:lpstr>
      <vt:lpstr>Officially</vt:lpstr>
      <vt:lpstr>Have Suits of Equal Length</vt:lpstr>
      <vt:lpstr>5-5 Majors, 5-5/4-4/3-3 Minors?</vt:lpstr>
      <vt:lpstr>Remember the Algorithm?</vt:lpstr>
      <vt:lpstr>Point Range for Reverse?</vt:lpstr>
      <vt:lpstr>Respond to Strong 2C Opening</vt:lpstr>
      <vt:lpstr>More on Scoring</vt:lpstr>
      <vt:lpstr>Doubled/Redouble</vt:lpstr>
      <vt:lpstr>Scoring Practices</vt:lpstr>
      <vt:lpstr>Penalties (Undertricks)</vt:lpstr>
      <vt:lpstr>Slam/Grand Slam Bonuses</vt:lpstr>
      <vt:lpstr>Scoring Summary</vt:lpstr>
      <vt:lpstr>Balanced Hand</vt:lpstr>
      <vt:lpstr>Invitational, Forcing, Game Forcing</vt:lpstr>
      <vt:lpstr>What Happens in a Tournament?</vt:lpstr>
      <vt:lpstr>Suit Contract Slam Exploration</vt:lpstr>
      <vt:lpstr>Gerber</vt:lpstr>
      <vt:lpstr>Responses to NT</vt:lpstr>
      <vt:lpstr>NT Response Selections</vt:lpstr>
      <vt:lpstr>NT Response Conventions</vt:lpstr>
      <vt:lpstr>Partials win or lose a tournament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Sin-Yaw Wang</dc:creator>
  <cp:lastModifiedBy>Sin-Yaw Wang</cp:lastModifiedBy>
  <cp:revision>29</cp:revision>
  <cp:lastPrinted>2025-08-13T21:53:13Z</cp:lastPrinted>
  <dcterms:created xsi:type="dcterms:W3CDTF">2025-07-21T23:03:04Z</dcterms:created>
  <dcterms:modified xsi:type="dcterms:W3CDTF">2025-08-28T00:28:51Z</dcterms:modified>
</cp:coreProperties>
</file>