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61" r:id="rId5"/>
    <p:sldId id="259" r:id="rId6"/>
    <p:sldId id="262" r:id="rId7"/>
    <p:sldId id="260" r:id="rId8"/>
    <p:sldId id="263" r:id="rId9"/>
    <p:sldId id="264" r:id="rId10"/>
    <p:sldId id="266" r:id="rId11"/>
    <p:sldId id="272" r:id="rId12"/>
    <p:sldId id="273" r:id="rId13"/>
    <p:sldId id="274" r:id="rId14"/>
    <p:sldId id="267" r:id="rId15"/>
    <p:sldId id="268" r:id="rId16"/>
    <p:sldId id="270"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62" autoAdjust="0"/>
    <p:restoredTop sz="94660"/>
  </p:normalViewPr>
  <p:slideViewPr>
    <p:cSldViewPr snapToGrid="0">
      <p:cViewPr varScale="1">
        <p:scale>
          <a:sx n="79" d="100"/>
          <a:sy n="79" d="100"/>
        </p:scale>
        <p:origin x="80" y="20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8119A5BF-3BF2-4B2D-8433-BB00B16C3754}" type="datetimeFigureOut">
              <a:rPr lang="en-US" smtClean="0"/>
              <a:t>9/20/2019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6159875-EDB4-4C07-8CF7-DD6EAC758579}" type="slidenum">
              <a:rPr lang="en-US" smtClean="0"/>
              <a:t>‹#›</a:t>
            </a:fld>
            <a:endParaRPr lang="en-US"/>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1720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19A5BF-3BF2-4B2D-8433-BB00B16C3754}"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9093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19A5BF-3BF2-4B2D-8433-BB00B16C3754}"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4188134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19A5BF-3BF2-4B2D-8433-BB00B16C3754}"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1967923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119A5BF-3BF2-4B2D-8433-BB00B16C3754}"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59875-EDB4-4C07-8CF7-DD6EAC758579}" type="slidenum">
              <a:rPr lang="en-US" smtClean="0"/>
              <a:t>‹#›</a:t>
            </a:fld>
            <a:endParaRPr lang="en-US"/>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686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119A5BF-3BF2-4B2D-8433-BB00B16C3754}"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262638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119A5BF-3BF2-4B2D-8433-BB00B16C3754}" type="datetimeFigureOut">
              <a:rPr lang="en-US" smtClean="0"/>
              <a:t>9/20/2019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40057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119A5BF-3BF2-4B2D-8433-BB00B16C3754}" type="datetimeFigureOut">
              <a:rPr lang="en-US" smtClean="0"/>
              <a:t>9/20/2019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1424193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19A5BF-3BF2-4B2D-8433-BB00B16C3754}" type="datetimeFigureOut">
              <a:rPr lang="en-US" smtClean="0"/>
              <a:t>9/20/2019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4137321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119A5BF-3BF2-4B2D-8433-BB00B16C3754}"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1487696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119A5BF-3BF2-4B2D-8433-BB00B16C3754}"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3975186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8119A5BF-3BF2-4B2D-8433-BB00B16C3754}" type="datetimeFigureOut">
              <a:rPr lang="en-US" smtClean="0"/>
              <a:t>9/20/2019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D6159875-EDB4-4C07-8CF7-DD6EAC758579}" type="slidenum">
              <a:rPr lang="en-US" smtClean="0"/>
              <a:t>‹#›</a:t>
            </a:fld>
            <a:endParaRPr lang="en-US"/>
          </a:p>
        </p:txBody>
      </p:sp>
    </p:spTree>
    <p:extLst>
      <p:ext uri="{BB962C8B-B14F-4D97-AF65-F5344CB8AC3E}">
        <p14:creationId xmlns:p14="http://schemas.microsoft.com/office/powerpoint/2010/main" val="188671512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902CE-473F-455F-A1BE-9BD4C1E87CBB}"/>
              </a:ext>
            </a:extLst>
          </p:cNvPr>
          <p:cNvSpPr>
            <a:spLocks noGrp="1"/>
          </p:cNvSpPr>
          <p:nvPr>
            <p:ph type="ctrTitle"/>
          </p:nvPr>
        </p:nvSpPr>
        <p:spPr>
          <a:xfrm>
            <a:off x="7165990" y="4502315"/>
            <a:ext cx="1979646" cy="428822"/>
          </a:xfrm>
        </p:spPr>
        <p:txBody>
          <a:bodyPr>
            <a:normAutofit fontScale="90000"/>
          </a:bodyPr>
          <a:lstStyle/>
          <a:p>
            <a:r>
              <a:rPr lang="zh-CN" altLang="en-US" sz="2800" dirty="0"/>
              <a:t>使用说明书</a:t>
            </a:r>
            <a:endParaRPr lang="en-US" sz="2800" dirty="0"/>
          </a:p>
        </p:txBody>
      </p:sp>
      <p:sp>
        <p:nvSpPr>
          <p:cNvPr id="3" name="副标题 2">
            <a:extLst>
              <a:ext uri="{FF2B5EF4-FFF2-40B4-BE49-F238E27FC236}">
                <a16:creationId xmlns:a16="http://schemas.microsoft.com/office/drawing/2014/main" id="{3183C5BF-B11A-4AFF-910A-F653BE6A3854}"/>
              </a:ext>
            </a:extLst>
          </p:cNvPr>
          <p:cNvSpPr>
            <a:spLocks noGrp="1"/>
          </p:cNvSpPr>
          <p:nvPr>
            <p:ph type="subTitle" idx="1"/>
          </p:nvPr>
        </p:nvSpPr>
        <p:spPr>
          <a:xfrm>
            <a:off x="390197" y="6492877"/>
            <a:ext cx="2330450" cy="466723"/>
          </a:xfrm>
        </p:spPr>
        <p:txBody>
          <a:bodyPr>
            <a:normAutofit/>
          </a:bodyPr>
          <a:lstStyle/>
          <a:p>
            <a:r>
              <a:rPr lang="en-US" dirty="0"/>
              <a:t>theArchitect</a:t>
            </a:r>
          </a:p>
        </p:txBody>
      </p:sp>
      <p:pic>
        <p:nvPicPr>
          <p:cNvPr id="5" name="图片 4">
            <a:extLst>
              <a:ext uri="{FF2B5EF4-FFF2-40B4-BE49-F238E27FC236}">
                <a16:creationId xmlns:a16="http://schemas.microsoft.com/office/drawing/2014/main" id="{CD335C00-6FA1-4C51-9C1B-E33F1CA7E70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41000"/>
                    </a14:imgEffect>
                    <a14:imgEffect>
                      <a14:brightnessContrast contrast="26000"/>
                    </a14:imgEffect>
                  </a14:imgLayer>
                </a14:imgProps>
              </a:ext>
              <a:ext uri="{28A0092B-C50C-407E-A947-70E740481C1C}">
                <a14:useLocalDpi xmlns:a14="http://schemas.microsoft.com/office/drawing/2010/main" val="0"/>
              </a:ext>
            </a:extLst>
          </a:blip>
          <a:srcRect l="4257" t="6535" r="4950" b="54521"/>
          <a:stretch/>
        </p:blipFill>
        <p:spPr>
          <a:xfrm>
            <a:off x="2449276" y="2239306"/>
            <a:ext cx="6696360" cy="2154227"/>
          </a:xfrm>
          <a:prstGeom prst="rect">
            <a:avLst/>
          </a:prstGeom>
        </p:spPr>
      </p:pic>
      <p:pic>
        <p:nvPicPr>
          <p:cNvPr id="6" name="图片 5" descr="图片包含 物体&#10;&#10;描述已自动生成">
            <a:extLst>
              <a:ext uri="{FF2B5EF4-FFF2-40B4-BE49-F238E27FC236}">
                <a16:creationId xmlns:a16="http://schemas.microsoft.com/office/drawing/2014/main" id="{2D356CB1-4363-41DA-84D2-19461F23A8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0857" y="6569481"/>
            <a:ext cx="287043" cy="256769"/>
          </a:xfrm>
          <a:prstGeom prst="rect">
            <a:avLst/>
          </a:prstGeom>
        </p:spPr>
      </p:pic>
      <p:sp>
        <p:nvSpPr>
          <p:cNvPr id="10" name="文本框 9">
            <a:extLst>
              <a:ext uri="{FF2B5EF4-FFF2-40B4-BE49-F238E27FC236}">
                <a16:creationId xmlns:a16="http://schemas.microsoft.com/office/drawing/2014/main" id="{178F1BFA-F2B8-4B21-8944-86CBE4FCAFD7}"/>
              </a:ext>
            </a:extLst>
          </p:cNvPr>
          <p:cNvSpPr txBox="1"/>
          <p:nvPr/>
        </p:nvSpPr>
        <p:spPr>
          <a:xfrm rot="10800000">
            <a:off x="11801803" y="2717800"/>
            <a:ext cx="461665" cy="4108450"/>
          </a:xfrm>
          <a:prstGeom prst="rect">
            <a:avLst/>
          </a:prstGeom>
          <a:noFill/>
        </p:spPr>
        <p:txBody>
          <a:bodyPr vert="eaVert" wrap="square" rtlCol="0">
            <a:spAutoFit/>
          </a:bodyPr>
          <a:lstStyle/>
          <a:p>
            <a:r>
              <a:rPr lang="en-US" altLang="zh-CN" dirty="0"/>
              <a:t>91151884632</a:t>
            </a:r>
            <a:r>
              <a:rPr lang="en-US" dirty="0"/>
              <a:t>_</a:t>
            </a:r>
            <a:r>
              <a:rPr lang="en-US" altLang="zh-CN" dirty="0"/>
              <a:t>B6</a:t>
            </a:r>
            <a:r>
              <a:rPr lang="en-US" dirty="0"/>
              <a:t>/</a:t>
            </a:r>
            <a:r>
              <a:rPr lang="en-US" baseline="-25000" dirty="0"/>
              <a:t>0</a:t>
            </a:r>
            <a:r>
              <a:rPr lang="en-US" altLang="zh-CN" baseline="-25000" dirty="0"/>
              <a:t>7</a:t>
            </a:r>
            <a:r>
              <a:rPr lang="en-US" baseline="-25000" dirty="0"/>
              <a:t>.</a:t>
            </a:r>
            <a:r>
              <a:rPr lang="en-US" altLang="zh-CN" baseline="-25000" dirty="0"/>
              <a:t>567</a:t>
            </a:r>
            <a:endParaRPr lang="en-US" dirty="0"/>
          </a:p>
        </p:txBody>
      </p:sp>
    </p:spTree>
    <p:extLst>
      <p:ext uri="{BB962C8B-B14F-4D97-AF65-F5344CB8AC3E}">
        <p14:creationId xmlns:p14="http://schemas.microsoft.com/office/powerpoint/2010/main" val="3445269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B013F-A296-46A8-990D-C2220A82F7DD}"/>
              </a:ext>
            </a:extLst>
          </p:cNvPr>
          <p:cNvSpPr>
            <a:spLocks noGrp="1"/>
          </p:cNvSpPr>
          <p:nvPr>
            <p:ph type="title"/>
          </p:nvPr>
        </p:nvSpPr>
        <p:spPr/>
        <p:txBody>
          <a:bodyPr/>
          <a:lstStyle/>
          <a:p>
            <a:r>
              <a:rPr lang="zh-CN" altLang="en-US" dirty="0"/>
              <a:t>灾害模拟系统说明</a:t>
            </a:r>
            <a:endParaRPr lang="en-US" dirty="0"/>
          </a:p>
        </p:txBody>
      </p:sp>
      <p:sp>
        <p:nvSpPr>
          <p:cNvPr id="3" name="文本框 2">
            <a:extLst>
              <a:ext uri="{FF2B5EF4-FFF2-40B4-BE49-F238E27FC236}">
                <a16:creationId xmlns:a16="http://schemas.microsoft.com/office/drawing/2014/main" id="{99506BED-D15E-42A1-8442-4FD108A714CF}"/>
              </a:ext>
            </a:extLst>
          </p:cNvPr>
          <p:cNvSpPr txBox="1"/>
          <p:nvPr/>
        </p:nvSpPr>
        <p:spPr>
          <a:xfrm>
            <a:off x="6096000" y="2173304"/>
            <a:ext cx="4044950" cy="923330"/>
          </a:xfrm>
          <a:prstGeom prst="rect">
            <a:avLst/>
          </a:prstGeom>
          <a:noFill/>
        </p:spPr>
        <p:txBody>
          <a:bodyPr wrap="square" rtlCol="0">
            <a:spAutoFit/>
          </a:bodyPr>
          <a:lstStyle/>
          <a:p>
            <a:r>
              <a:rPr lang="zh-CN" altLang="en-US" dirty="0">
                <a:solidFill>
                  <a:schemeClr val="tx1">
                    <a:lumMod val="65000"/>
                    <a:lumOff val="35000"/>
                  </a:schemeClr>
                </a:solidFill>
              </a:rPr>
              <a:t>应贵公司要求，我们在模拟过程中添加了</a:t>
            </a:r>
            <a:r>
              <a:rPr lang="zh-CN" altLang="en-US" b="1" i="1" dirty="0">
                <a:solidFill>
                  <a:srgbClr val="FF0000"/>
                </a:solidFill>
              </a:rPr>
              <a:t>模组摧毁流程</a:t>
            </a:r>
            <a:r>
              <a:rPr lang="zh-CN" altLang="en-US" dirty="0">
                <a:solidFill>
                  <a:schemeClr val="tx1">
                    <a:lumMod val="65000"/>
                    <a:lumOff val="35000"/>
                  </a:schemeClr>
                </a:solidFill>
              </a:rPr>
              <a:t>，以便于演习贵公司现正遭受到的</a:t>
            </a:r>
            <a:r>
              <a:rPr lang="zh-CN" altLang="en-US" b="1" dirty="0">
                <a:solidFill>
                  <a:srgbClr val="C00000"/>
                </a:solidFill>
              </a:rPr>
              <a:t>网络攻击</a:t>
            </a:r>
            <a:r>
              <a:rPr lang="zh-CN" altLang="en-US" dirty="0">
                <a:solidFill>
                  <a:schemeClr val="tx1">
                    <a:lumMod val="65000"/>
                    <a:lumOff val="35000"/>
                  </a:schemeClr>
                </a:solidFill>
              </a:rPr>
              <a:t>异状。</a:t>
            </a:r>
            <a:endParaRPr lang="en-US" dirty="0">
              <a:solidFill>
                <a:schemeClr val="tx1">
                  <a:lumMod val="65000"/>
                  <a:lumOff val="35000"/>
                </a:schemeClr>
              </a:solidFill>
            </a:endParaRPr>
          </a:p>
        </p:txBody>
      </p:sp>
      <p:sp>
        <p:nvSpPr>
          <p:cNvPr id="5" name="文本框 4">
            <a:extLst>
              <a:ext uri="{FF2B5EF4-FFF2-40B4-BE49-F238E27FC236}">
                <a16:creationId xmlns:a16="http://schemas.microsoft.com/office/drawing/2014/main" id="{91BDB431-457B-4B22-A50F-20EE49A6B987}"/>
              </a:ext>
            </a:extLst>
          </p:cNvPr>
          <p:cNvSpPr txBox="1"/>
          <p:nvPr/>
        </p:nvSpPr>
        <p:spPr>
          <a:xfrm>
            <a:off x="6096000" y="3464235"/>
            <a:ext cx="4044950" cy="923330"/>
          </a:xfrm>
          <a:prstGeom prst="rect">
            <a:avLst/>
          </a:prstGeom>
          <a:noFill/>
        </p:spPr>
        <p:txBody>
          <a:bodyPr wrap="square" rtlCol="0">
            <a:spAutoFit/>
          </a:bodyPr>
          <a:lstStyle/>
          <a:p>
            <a:r>
              <a:rPr lang="zh-CN" altLang="en-US" dirty="0">
                <a:solidFill>
                  <a:schemeClr val="tx1">
                    <a:lumMod val="95000"/>
                    <a:lumOff val="5000"/>
                  </a:schemeClr>
                </a:solidFill>
              </a:rPr>
              <a:t>在</a:t>
            </a:r>
            <a:r>
              <a:rPr lang="en-US" altLang="zh-CN" dirty="0">
                <a:solidFill>
                  <a:schemeClr val="tx1">
                    <a:lumMod val="95000"/>
                    <a:lumOff val="5000"/>
                  </a:schemeClr>
                </a:solidFill>
              </a:rPr>
              <a:t>3~8</a:t>
            </a:r>
            <a:r>
              <a:rPr lang="zh-CN" altLang="en-US" dirty="0">
                <a:solidFill>
                  <a:schemeClr val="tx1">
                    <a:lumMod val="95000"/>
                    <a:lumOff val="5000"/>
                  </a:schemeClr>
                </a:solidFill>
              </a:rPr>
              <a:t>个周期间（时间随机决定），会随机摧毁面板上的若干模组</a:t>
            </a:r>
            <a:r>
              <a:rPr lang="en-US" altLang="zh-CN" dirty="0">
                <a:solidFill>
                  <a:schemeClr val="tx1">
                    <a:lumMod val="95000"/>
                    <a:lumOff val="5000"/>
                  </a:schemeClr>
                </a:solidFill>
              </a:rPr>
              <a:t>——</a:t>
            </a:r>
            <a:r>
              <a:rPr lang="zh-CN" altLang="en-US" dirty="0">
                <a:solidFill>
                  <a:schemeClr val="tx1">
                    <a:lumMod val="95000"/>
                    <a:lumOff val="5000"/>
                  </a:schemeClr>
                </a:solidFill>
              </a:rPr>
              <a:t>大多数为四个。</a:t>
            </a:r>
            <a:endParaRPr lang="en-US" dirty="0">
              <a:solidFill>
                <a:schemeClr val="tx1">
                  <a:lumMod val="95000"/>
                  <a:lumOff val="5000"/>
                </a:schemeClr>
              </a:solidFill>
            </a:endParaRPr>
          </a:p>
        </p:txBody>
      </p:sp>
      <p:sp>
        <p:nvSpPr>
          <p:cNvPr id="6" name="文本框 5">
            <a:extLst>
              <a:ext uri="{FF2B5EF4-FFF2-40B4-BE49-F238E27FC236}">
                <a16:creationId xmlns:a16="http://schemas.microsoft.com/office/drawing/2014/main" id="{37DC01E3-4E48-4C9A-B9D1-D38433572C99}"/>
              </a:ext>
            </a:extLst>
          </p:cNvPr>
          <p:cNvSpPr txBox="1"/>
          <p:nvPr/>
        </p:nvSpPr>
        <p:spPr>
          <a:xfrm>
            <a:off x="6108192" y="4755167"/>
            <a:ext cx="4044950" cy="1200329"/>
          </a:xfrm>
          <a:prstGeom prst="rect">
            <a:avLst/>
          </a:prstGeom>
          <a:noFill/>
        </p:spPr>
        <p:txBody>
          <a:bodyPr wrap="square" rtlCol="0">
            <a:spAutoFit/>
          </a:bodyPr>
          <a:lstStyle/>
          <a:p>
            <a:r>
              <a:rPr lang="zh-CN" altLang="en-US" dirty="0">
                <a:solidFill>
                  <a:schemeClr val="tx1">
                    <a:lumMod val="65000"/>
                    <a:lumOff val="35000"/>
                  </a:schemeClr>
                </a:solidFill>
              </a:rPr>
              <a:t>考虑到实际的工作条件，我们实现了一定程度的预警系统。</a:t>
            </a:r>
            <a:endParaRPr lang="en-US" altLang="zh-CN" dirty="0">
              <a:solidFill>
                <a:schemeClr val="tx1">
                  <a:lumMod val="65000"/>
                  <a:lumOff val="35000"/>
                </a:schemeClr>
              </a:solidFill>
            </a:endParaRPr>
          </a:p>
          <a:p>
            <a:r>
              <a:rPr lang="zh-CN" altLang="en-US" dirty="0">
                <a:solidFill>
                  <a:schemeClr val="tx1">
                    <a:lumMod val="95000"/>
                    <a:lumOff val="5000"/>
                  </a:schemeClr>
                </a:solidFill>
              </a:rPr>
              <a:t>倒数第二个周期是会呈现</a:t>
            </a:r>
            <a:r>
              <a:rPr lang="zh-CN" altLang="en-US" dirty="0">
                <a:solidFill>
                  <a:srgbClr val="FF9900"/>
                </a:solidFill>
              </a:rPr>
              <a:t>橙色</a:t>
            </a:r>
            <a:endParaRPr lang="en-US" altLang="zh-CN" dirty="0">
              <a:solidFill>
                <a:srgbClr val="FF9900"/>
              </a:solidFill>
            </a:endParaRPr>
          </a:p>
          <a:p>
            <a:r>
              <a:rPr lang="zh-CN" altLang="en-US" dirty="0">
                <a:solidFill>
                  <a:schemeClr val="tx1">
                    <a:lumMod val="95000"/>
                    <a:lumOff val="5000"/>
                  </a:schemeClr>
                </a:solidFill>
              </a:rPr>
              <a:t>倒数第一个周期是会呈现</a:t>
            </a:r>
            <a:r>
              <a:rPr lang="zh-CN" altLang="en-US" dirty="0">
                <a:solidFill>
                  <a:srgbClr val="FF0000"/>
                </a:solidFill>
              </a:rPr>
              <a:t>红色</a:t>
            </a:r>
            <a:endParaRPr lang="en-US" altLang="zh-CN" dirty="0">
              <a:solidFill>
                <a:srgbClr val="FF0000"/>
              </a:solidFill>
            </a:endParaRPr>
          </a:p>
        </p:txBody>
      </p:sp>
      <p:pic>
        <p:nvPicPr>
          <p:cNvPr id="7" name="图片 6">
            <a:extLst>
              <a:ext uri="{FF2B5EF4-FFF2-40B4-BE49-F238E27FC236}">
                <a16:creationId xmlns:a16="http://schemas.microsoft.com/office/drawing/2014/main" id="{4C46A86D-EEC3-422E-8C65-DFD570735AD1}"/>
              </a:ext>
            </a:extLst>
          </p:cNvPr>
          <p:cNvPicPr>
            <a:picLocks noChangeAspect="1"/>
          </p:cNvPicPr>
          <p:nvPr/>
        </p:nvPicPr>
        <p:blipFill rotWithShape="1">
          <a:blip r:embed="rId2">
            <a:extLst>
              <a:ext uri="{28A0092B-C50C-407E-A947-70E740481C1C}">
                <a14:useLocalDpi xmlns:a14="http://schemas.microsoft.com/office/drawing/2010/main" val="0"/>
              </a:ext>
            </a:extLst>
          </a:blip>
          <a:srcRect l="1218" t="5053" r="33835" b="6607"/>
          <a:stretch/>
        </p:blipFill>
        <p:spPr>
          <a:xfrm>
            <a:off x="1261872" y="1863116"/>
            <a:ext cx="4260715" cy="4346550"/>
          </a:xfrm>
          <a:prstGeom prst="rect">
            <a:avLst/>
          </a:prstGeom>
        </p:spPr>
      </p:pic>
      <p:sp>
        <p:nvSpPr>
          <p:cNvPr id="4" name="矩形 3">
            <a:extLst>
              <a:ext uri="{FF2B5EF4-FFF2-40B4-BE49-F238E27FC236}">
                <a16:creationId xmlns:a16="http://schemas.microsoft.com/office/drawing/2014/main" id="{00BE13B8-4595-4FB3-A316-C5856681416D}"/>
              </a:ext>
            </a:extLst>
          </p:cNvPr>
          <p:cNvSpPr/>
          <p:nvPr/>
        </p:nvSpPr>
        <p:spPr>
          <a:xfrm>
            <a:off x="8823051" y="6575067"/>
            <a:ext cx="2500975" cy="276999"/>
          </a:xfrm>
          <a:prstGeom prst="rect">
            <a:avLst/>
          </a:prstGeom>
        </p:spPr>
        <p:txBody>
          <a:bodyPr wrap="square">
            <a:spAutoFit/>
          </a:bodyPr>
          <a:lstStyle/>
          <a:p>
            <a:pPr algn="r"/>
            <a:r>
              <a:rPr lang="zh-CN" altLang="en-US" sz="1200" b="1" i="1" dirty="0">
                <a:solidFill>
                  <a:schemeClr val="bg1">
                    <a:lumMod val="50000"/>
                  </a:schemeClr>
                </a:solidFill>
              </a:rPr>
              <a:t>*注，本系统保证 </a:t>
            </a:r>
            <a:r>
              <a:rPr lang="en-US" altLang="zh-CN" sz="1200" b="1" i="1" dirty="0">
                <a:solidFill>
                  <a:schemeClr val="bg1">
                    <a:lumMod val="50000"/>
                  </a:schemeClr>
                </a:solidFill>
              </a:rPr>
              <a:t>999.9</a:t>
            </a:r>
            <a:r>
              <a:rPr lang="zh-CN" altLang="en-US" sz="1200" b="1" i="1" dirty="0">
                <a:solidFill>
                  <a:schemeClr val="bg1">
                    <a:lumMod val="50000"/>
                  </a:schemeClr>
                </a:solidFill>
              </a:rPr>
              <a:t>‰的稳定性</a:t>
            </a:r>
            <a:endParaRPr lang="en-US" altLang="zh-CN" sz="1200" b="1" i="1" dirty="0">
              <a:solidFill>
                <a:schemeClr val="bg1">
                  <a:lumMod val="50000"/>
                </a:schemeClr>
              </a:solidFill>
            </a:endParaRPr>
          </a:p>
        </p:txBody>
      </p:sp>
    </p:spTree>
    <p:extLst>
      <p:ext uri="{BB962C8B-B14F-4D97-AF65-F5344CB8AC3E}">
        <p14:creationId xmlns:p14="http://schemas.microsoft.com/office/powerpoint/2010/main" val="81623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0612C-3957-422B-A3CD-038D55AFA284}"/>
              </a:ext>
            </a:extLst>
          </p:cNvPr>
          <p:cNvSpPr>
            <a:spLocks noGrp="1"/>
          </p:cNvSpPr>
          <p:nvPr>
            <p:ph type="title"/>
          </p:nvPr>
        </p:nvSpPr>
        <p:spPr/>
        <p:txBody>
          <a:bodyPr/>
          <a:lstStyle/>
          <a:p>
            <a:r>
              <a:rPr lang="zh-CN" altLang="en-US" dirty="0"/>
              <a:t>设备模组总体说明</a:t>
            </a:r>
            <a:r>
              <a:rPr lang="en-US" altLang="zh-CN" dirty="0"/>
              <a:t>——1</a:t>
            </a:r>
            <a:endParaRPr lang="en-US" dirty="0"/>
          </a:p>
        </p:txBody>
      </p:sp>
      <p:pic>
        <p:nvPicPr>
          <p:cNvPr id="8" name="图片 7" descr="图片包含 物体, 相框&#10;&#10;描述已自动生成">
            <a:extLst>
              <a:ext uri="{FF2B5EF4-FFF2-40B4-BE49-F238E27FC236}">
                <a16:creationId xmlns:a16="http://schemas.microsoft.com/office/drawing/2014/main" id="{B8F2DEAB-9BD9-4791-AD88-6AF2884F0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7211" y="2729119"/>
            <a:ext cx="2385439" cy="2385439"/>
          </a:xfrm>
          <a:prstGeom prst="rect">
            <a:avLst/>
          </a:prstGeom>
        </p:spPr>
      </p:pic>
      <p:pic>
        <p:nvPicPr>
          <p:cNvPr id="30" name="图片 29">
            <a:extLst>
              <a:ext uri="{FF2B5EF4-FFF2-40B4-BE49-F238E27FC236}">
                <a16:creationId xmlns:a16="http://schemas.microsoft.com/office/drawing/2014/main" id="{E794F90D-396A-456A-BA21-BA38CA5E8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833" y="2181725"/>
            <a:ext cx="2385439" cy="275243"/>
          </a:xfrm>
          <a:prstGeom prst="rect">
            <a:avLst/>
          </a:prstGeom>
        </p:spPr>
      </p:pic>
      <p:pic>
        <p:nvPicPr>
          <p:cNvPr id="31" name="图片 30">
            <a:extLst>
              <a:ext uri="{FF2B5EF4-FFF2-40B4-BE49-F238E27FC236}">
                <a16:creationId xmlns:a16="http://schemas.microsoft.com/office/drawing/2014/main" id="{10FED574-2F45-48E3-828A-4A1F8CFD1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307207" y="5383617"/>
            <a:ext cx="2385439" cy="275243"/>
          </a:xfrm>
          <a:prstGeom prst="rect">
            <a:avLst/>
          </a:prstGeom>
        </p:spPr>
      </p:pic>
      <p:pic>
        <p:nvPicPr>
          <p:cNvPr id="32" name="图片 31">
            <a:extLst>
              <a:ext uri="{FF2B5EF4-FFF2-40B4-BE49-F238E27FC236}">
                <a16:creationId xmlns:a16="http://schemas.microsoft.com/office/drawing/2014/main" id="{12B6FFC4-4BF8-4F65-A141-DA6FC9C8EF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877095" y="3830091"/>
            <a:ext cx="2385438" cy="183495"/>
          </a:xfrm>
          <a:prstGeom prst="rect">
            <a:avLst/>
          </a:prstGeom>
        </p:spPr>
      </p:pic>
      <p:pic>
        <p:nvPicPr>
          <p:cNvPr id="37" name="图片 36">
            <a:extLst>
              <a:ext uri="{FF2B5EF4-FFF2-40B4-BE49-F238E27FC236}">
                <a16:creationId xmlns:a16="http://schemas.microsoft.com/office/drawing/2014/main" id="{D268244D-F852-4D23-A7F3-933DAC767E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91448" y="3784216"/>
            <a:ext cx="2385436" cy="275243"/>
          </a:xfrm>
          <a:prstGeom prst="rect">
            <a:avLst/>
          </a:prstGeom>
        </p:spPr>
      </p:pic>
      <p:sp>
        <p:nvSpPr>
          <p:cNvPr id="38" name="文本框 37">
            <a:extLst>
              <a:ext uri="{FF2B5EF4-FFF2-40B4-BE49-F238E27FC236}">
                <a16:creationId xmlns:a16="http://schemas.microsoft.com/office/drawing/2014/main" id="{7571B7F2-7E7F-4693-9A55-B17F83C13F95}"/>
              </a:ext>
            </a:extLst>
          </p:cNvPr>
          <p:cNvSpPr txBox="1"/>
          <p:nvPr/>
        </p:nvSpPr>
        <p:spPr>
          <a:xfrm>
            <a:off x="6239152" y="2075177"/>
            <a:ext cx="4625697" cy="3693319"/>
          </a:xfrm>
          <a:prstGeom prst="rect">
            <a:avLst/>
          </a:prstGeom>
          <a:noFill/>
        </p:spPr>
        <p:txBody>
          <a:bodyPr wrap="square" rtlCol="0">
            <a:spAutoFit/>
          </a:bodyPr>
          <a:lstStyle/>
          <a:p>
            <a:r>
              <a:rPr lang="zh-CN" altLang="en-US" dirty="0">
                <a:solidFill>
                  <a:schemeClr val="tx1">
                    <a:lumMod val="65000"/>
                    <a:lumOff val="35000"/>
                  </a:schemeClr>
                </a:solidFill>
              </a:rPr>
              <a:t>在硬件角度上，一个设备模组由一个核心和四个侧面构成。</a:t>
            </a:r>
            <a:endParaRPr lang="en-US" altLang="zh-CN" dirty="0">
              <a:solidFill>
                <a:schemeClr val="tx1">
                  <a:lumMod val="65000"/>
                  <a:lumOff val="35000"/>
                </a:schemeClr>
              </a:solidFill>
            </a:endParaRPr>
          </a:p>
          <a:p>
            <a:endParaRPr lang="en-US" altLang="zh-CN" dirty="0">
              <a:solidFill>
                <a:schemeClr val="tx1">
                  <a:lumMod val="65000"/>
                  <a:lumOff val="35000"/>
                </a:schemeClr>
              </a:solidFill>
            </a:endParaRPr>
          </a:p>
          <a:p>
            <a:r>
              <a:rPr lang="zh-CN" altLang="en-US" dirty="0">
                <a:solidFill>
                  <a:schemeClr val="tx1">
                    <a:lumMod val="65000"/>
                    <a:lumOff val="35000"/>
                  </a:schemeClr>
                </a:solidFill>
              </a:rPr>
              <a:t>核心可能有很多种</a:t>
            </a:r>
            <a:endParaRPr lang="en-US" altLang="zh-CN" dirty="0">
              <a:solidFill>
                <a:schemeClr val="tx1">
                  <a:lumMod val="65000"/>
                  <a:lumOff val="35000"/>
                </a:schemeClr>
              </a:solidFill>
            </a:endParaRPr>
          </a:p>
          <a:p>
            <a:endParaRPr lang="en-US" altLang="zh-CN" dirty="0">
              <a:solidFill>
                <a:schemeClr val="bg1">
                  <a:lumMod val="65000"/>
                </a:schemeClr>
              </a:solidFill>
            </a:endParaRPr>
          </a:p>
          <a:p>
            <a:r>
              <a:rPr lang="zh-CN" altLang="en-US" dirty="0">
                <a:solidFill>
                  <a:schemeClr val="tx1">
                    <a:lumMod val="95000"/>
                    <a:lumOff val="5000"/>
                  </a:schemeClr>
                </a:solidFill>
              </a:rPr>
              <a:t>侧面只可能有两种：</a:t>
            </a:r>
            <a:endParaRPr lang="en-US" altLang="zh-CN" dirty="0">
              <a:solidFill>
                <a:schemeClr val="tx1">
                  <a:lumMod val="95000"/>
                  <a:lumOff val="5000"/>
                </a:schemeClr>
              </a:solidFill>
            </a:endParaRPr>
          </a:p>
          <a:p>
            <a:pPr lvl="1"/>
            <a:r>
              <a:rPr lang="zh-CN" altLang="en-US" dirty="0">
                <a:solidFill>
                  <a:schemeClr val="tx1">
                    <a:lumMod val="95000"/>
                    <a:lumOff val="5000"/>
                  </a:schemeClr>
                </a:solidFill>
              </a:rPr>
              <a:t>端子 </a:t>
            </a:r>
            <a:r>
              <a:rPr lang="en-US" altLang="zh-CN" sz="1200" dirty="0">
                <a:solidFill>
                  <a:schemeClr val="tx1">
                    <a:lumMod val="95000"/>
                    <a:lumOff val="5000"/>
                  </a:schemeClr>
                </a:solidFill>
              </a:rPr>
              <a:t>(</a:t>
            </a:r>
            <a:r>
              <a:rPr lang="zh-CN" altLang="en-US" sz="1200" dirty="0">
                <a:solidFill>
                  <a:schemeClr val="tx1">
                    <a:lumMod val="95000"/>
                    <a:lumOff val="5000"/>
                  </a:schemeClr>
                </a:solidFill>
              </a:rPr>
              <a:t>示意图中</a:t>
            </a:r>
            <a:r>
              <a:rPr lang="zh-CN" altLang="en-US" sz="1200" dirty="0">
                <a:solidFill>
                  <a:schemeClr val="bg2">
                    <a:lumMod val="50000"/>
                  </a:schemeClr>
                </a:solidFill>
              </a:rPr>
              <a:t>蓝色</a:t>
            </a:r>
            <a:r>
              <a:rPr lang="zh-CN" altLang="en-US" sz="1200" dirty="0">
                <a:solidFill>
                  <a:schemeClr val="tx1">
                    <a:lumMod val="95000"/>
                    <a:lumOff val="5000"/>
                  </a:schemeClr>
                </a:solidFill>
              </a:rPr>
              <a:t>部分</a:t>
            </a:r>
            <a:r>
              <a:rPr lang="en-US" altLang="zh-CN" sz="1200" dirty="0">
                <a:solidFill>
                  <a:schemeClr val="tx1">
                    <a:lumMod val="95000"/>
                    <a:lumOff val="5000"/>
                  </a:schemeClr>
                </a:solidFill>
              </a:rPr>
              <a:t>)</a:t>
            </a:r>
            <a:endParaRPr lang="en-US" altLang="zh-CN" dirty="0">
              <a:solidFill>
                <a:schemeClr val="tx1">
                  <a:lumMod val="95000"/>
                  <a:lumOff val="5000"/>
                </a:schemeClr>
              </a:solidFill>
            </a:endParaRPr>
          </a:p>
          <a:p>
            <a:pPr lvl="1"/>
            <a:r>
              <a:rPr lang="zh-CN" altLang="en-US" dirty="0">
                <a:solidFill>
                  <a:schemeClr val="tx1">
                    <a:lumMod val="95000"/>
                    <a:lumOff val="5000"/>
                  </a:schemeClr>
                </a:solidFill>
              </a:rPr>
              <a:t>死端 </a:t>
            </a:r>
            <a:r>
              <a:rPr lang="en-US" altLang="zh-CN" sz="1200" dirty="0">
                <a:solidFill>
                  <a:schemeClr val="tx1">
                    <a:lumMod val="95000"/>
                    <a:lumOff val="5000"/>
                  </a:schemeClr>
                </a:solidFill>
              </a:rPr>
              <a:t>(</a:t>
            </a:r>
            <a:r>
              <a:rPr lang="zh-CN" altLang="en-US" sz="1200" dirty="0">
                <a:solidFill>
                  <a:schemeClr val="tx1">
                    <a:lumMod val="95000"/>
                    <a:lumOff val="5000"/>
                  </a:schemeClr>
                </a:solidFill>
              </a:rPr>
              <a:t>示意图中</a:t>
            </a:r>
            <a:r>
              <a:rPr lang="zh-CN" altLang="en-US" sz="1200" dirty="0">
                <a:solidFill>
                  <a:srgbClr val="C00000"/>
                </a:solidFill>
              </a:rPr>
              <a:t>红色</a:t>
            </a:r>
            <a:r>
              <a:rPr lang="zh-CN" altLang="en-US" sz="1200" dirty="0">
                <a:solidFill>
                  <a:schemeClr val="tx1">
                    <a:lumMod val="95000"/>
                    <a:lumOff val="5000"/>
                  </a:schemeClr>
                </a:solidFill>
              </a:rPr>
              <a:t>部分</a:t>
            </a:r>
            <a:r>
              <a:rPr lang="en-US" altLang="zh-CN" sz="1200" dirty="0">
                <a:solidFill>
                  <a:schemeClr val="tx1">
                    <a:lumMod val="95000"/>
                    <a:lumOff val="5000"/>
                  </a:schemeClr>
                </a:solidFill>
              </a:rPr>
              <a:t>)</a:t>
            </a:r>
          </a:p>
          <a:p>
            <a:endParaRPr lang="en-US" dirty="0">
              <a:solidFill>
                <a:schemeClr val="bg1">
                  <a:lumMod val="65000"/>
                </a:schemeClr>
              </a:solidFill>
            </a:endParaRPr>
          </a:p>
          <a:p>
            <a:r>
              <a:rPr lang="zh-CN" altLang="en-US" dirty="0">
                <a:solidFill>
                  <a:schemeClr val="tx1">
                    <a:lumMod val="65000"/>
                    <a:lumOff val="35000"/>
                  </a:schemeClr>
                </a:solidFill>
              </a:rPr>
              <a:t>路由的过程本身就是将一个个核心和核心链接，而</a:t>
            </a:r>
            <a:r>
              <a:rPr lang="zh-CN" altLang="en-US" dirty="0">
                <a:solidFill>
                  <a:schemeClr val="tx1">
                    <a:lumMod val="95000"/>
                    <a:lumOff val="5000"/>
                  </a:schemeClr>
                </a:solidFill>
              </a:rPr>
              <a:t>链接就是通过端子</a:t>
            </a:r>
            <a:r>
              <a:rPr lang="zh-CN" altLang="en-US" dirty="0">
                <a:solidFill>
                  <a:schemeClr val="tx1">
                    <a:lumMod val="65000"/>
                    <a:lumOff val="35000"/>
                  </a:schemeClr>
                </a:solidFill>
              </a:rPr>
              <a:t>（死端不能链接）。</a:t>
            </a:r>
            <a:endParaRPr lang="en-US" altLang="zh-CN" dirty="0">
              <a:solidFill>
                <a:schemeClr val="tx1">
                  <a:lumMod val="65000"/>
                  <a:lumOff val="35000"/>
                </a:schemeClr>
              </a:solidFill>
            </a:endParaRPr>
          </a:p>
          <a:p>
            <a:endParaRPr lang="en-US" altLang="zh-CN" dirty="0">
              <a:solidFill>
                <a:schemeClr val="bg1">
                  <a:lumMod val="65000"/>
                </a:schemeClr>
              </a:solidFill>
            </a:endParaRPr>
          </a:p>
          <a:p>
            <a:r>
              <a:rPr lang="zh-CN" altLang="en-US" dirty="0">
                <a:solidFill>
                  <a:schemeClr val="tx1">
                    <a:lumMod val="65000"/>
                    <a:lumOff val="35000"/>
                  </a:schemeClr>
                </a:solidFill>
              </a:rPr>
              <a:t>核心在接收到对应</a:t>
            </a:r>
            <a:r>
              <a:rPr lang="zh-CN" altLang="en-US" dirty="0">
                <a:solidFill>
                  <a:schemeClr val="tx1">
                    <a:lumMod val="95000"/>
                    <a:lumOff val="5000"/>
                  </a:schemeClr>
                </a:solidFill>
              </a:rPr>
              <a:t>计分的信号</a:t>
            </a:r>
            <a:r>
              <a:rPr lang="zh-CN" altLang="en-US" dirty="0">
                <a:solidFill>
                  <a:schemeClr val="tx1">
                    <a:lumMod val="65000"/>
                    <a:lumOff val="35000"/>
                  </a:schemeClr>
                </a:solidFill>
              </a:rPr>
              <a:t>时会</a:t>
            </a:r>
            <a:r>
              <a:rPr lang="zh-CN" altLang="en-US" dirty="0">
                <a:solidFill>
                  <a:schemeClr val="tx1">
                    <a:lumMod val="95000"/>
                    <a:lumOff val="5000"/>
                  </a:schemeClr>
                </a:solidFill>
              </a:rPr>
              <a:t>开始运行。</a:t>
            </a:r>
            <a:endParaRPr lang="en-US" altLang="zh-CN" dirty="0">
              <a:solidFill>
                <a:schemeClr val="tx1">
                  <a:lumMod val="95000"/>
                  <a:lumOff val="5000"/>
                </a:schemeClr>
              </a:solidFill>
            </a:endParaRPr>
          </a:p>
        </p:txBody>
      </p:sp>
      <p:sp>
        <p:nvSpPr>
          <p:cNvPr id="41" name="矩形 40">
            <a:extLst>
              <a:ext uri="{FF2B5EF4-FFF2-40B4-BE49-F238E27FC236}">
                <a16:creationId xmlns:a16="http://schemas.microsoft.com/office/drawing/2014/main" id="{91946BF8-20AF-4EA9-A101-D04996AD86C8}"/>
              </a:ext>
            </a:extLst>
          </p:cNvPr>
          <p:cNvSpPr/>
          <p:nvPr/>
        </p:nvSpPr>
        <p:spPr>
          <a:xfrm>
            <a:off x="7056354" y="6595607"/>
            <a:ext cx="4262705" cy="276999"/>
          </a:xfrm>
          <a:prstGeom prst="rect">
            <a:avLst/>
          </a:prstGeom>
        </p:spPr>
        <p:txBody>
          <a:bodyPr wrap="none">
            <a:spAutoFit/>
          </a:bodyPr>
          <a:lstStyle/>
          <a:p>
            <a:pPr lvl="0" algn="r"/>
            <a:r>
              <a:rPr lang="zh-CN" altLang="en-US" sz="1200" b="1" i="1" dirty="0">
                <a:solidFill>
                  <a:prstClr val="white">
                    <a:lumMod val="50000"/>
                  </a:prstClr>
                </a:solidFill>
              </a:rPr>
              <a:t>*注：即使是未工作的模组，只要在场地上就要消费一定金钱</a:t>
            </a:r>
            <a:endParaRPr lang="en-US" altLang="zh-CN" sz="1200" b="1" i="1" dirty="0">
              <a:solidFill>
                <a:prstClr val="white">
                  <a:lumMod val="50000"/>
                </a:prstClr>
              </a:solidFill>
            </a:endParaRPr>
          </a:p>
        </p:txBody>
      </p:sp>
    </p:spTree>
    <p:extLst>
      <p:ext uri="{BB962C8B-B14F-4D97-AF65-F5344CB8AC3E}">
        <p14:creationId xmlns:p14="http://schemas.microsoft.com/office/powerpoint/2010/main" val="4203757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0612C-3957-422B-A3CD-038D55AFA284}"/>
              </a:ext>
            </a:extLst>
          </p:cNvPr>
          <p:cNvSpPr>
            <a:spLocks noGrp="1"/>
          </p:cNvSpPr>
          <p:nvPr>
            <p:ph type="title"/>
          </p:nvPr>
        </p:nvSpPr>
        <p:spPr>
          <a:xfrm>
            <a:off x="1261872" y="262393"/>
            <a:ext cx="9692640" cy="1428929"/>
          </a:xfrm>
        </p:spPr>
        <p:txBody>
          <a:bodyPr/>
          <a:lstStyle/>
          <a:p>
            <a:r>
              <a:rPr lang="zh-CN" altLang="en-US" dirty="0"/>
              <a:t>设备模组总体说明</a:t>
            </a:r>
            <a:r>
              <a:rPr lang="en-US" altLang="zh-CN" dirty="0"/>
              <a:t>——2</a:t>
            </a:r>
            <a:endParaRPr lang="en-US" dirty="0"/>
          </a:p>
        </p:txBody>
      </p:sp>
      <p:sp>
        <p:nvSpPr>
          <p:cNvPr id="23" name="文本框 22">
            <a:extLst>
              <a:ext uri="{FF2B5EF4-FFF2-40B4-BE49-F238E27FC236}">
                <a16:creationId xmlns:a16="http://schemas.microsoft.com/office/drawing/2014/main" id="{D13101BE-A030-4F7B-8CB7-301E65BDB56F}"/>
              </a:ext>
            </a:extLst>
          </p:cNvPr>
          <p:cNvSpPr txBox="1"/>
          <p:nvPr/>
        </p:nvSpPr>
        <p:spPr>
          <a:xfrm>
            <a:off x="5231596" y="6211669"/>
            <a:ext cx="6073652" cy="646331"/>
          </a:xfrm>
          <a:prstGeom prst="rect">
            <a:avLst/>
          </a:prstGeom>
          <a:noFill/>
        </p:spPr>
        <p:txBody>
          <a:bodyPr wrap="square" rtlCol="0">
            <a:spAutoFit/>
          </a:bodyPr>
          <a:lstStyle/>
          <a:p>
            <a:pPr algn="r"/>
            <a:r>
              <a:rPr lang="zh-CN" altLang="en-US" sz="1200" b="1" i="1" dirty="0">
                <a:solidFill>
                  <a:schemeClr val="bg1">
                    <a:lumMod val="50000"/>
                  </a:schemeClr>
                </a:solidFill>
              </a:rPr>
              <a:t>*注：具体的发送、接受、传递规则在后面的附录可以看到</a:t>
            </a:r>
            <a:endParaRPr lang="en-US" altLang="zh-CN" sz="1200" b="1" i="1" dirty="0">
              <a:solidFill>
                <a:schemeClr val="bg1">
                  <a:lumMod val="50000"/>
                </a:schemeClr>
              </a:solidFill>
            </a:endParaRPr>
          </a:p>
          <a:p>
            <a:pPr algn="r"/>
            <a:r>
              <a:rPr lang="zh-CN" altLang="en-US" sz="1200" b="1" i="1" dirty="0">
                <a:solidFill>
                  <a:schemeClr val="bg1">
                    <a:lumMod val="50000"/>
                  </a:schemeClr>
                </a:solidFill>
              </a:rPr>
              <a:t>**注</a:t>
            </a:r>
            <a:r>
              <a:rPr lang="en-US" altLang="zh-CN" sz="1200" b="1" i="1" dirty="0">
                <a:solidFill>
                  <a:schemeClr val="bg1">
                    <a:lumMod val="50000"/>
                  </a:schemeClr>
                </a:solidFill>
              </a:rPr>
              <a:t>2</a:t>
            </a:r>
            <a:r>
              <a:rPr lang="zh-CN" altLang="en-US" sz="1200" b="1" i="1" dirty="0">
                <a:solidFill>
                  <a:schemeClr val="bg1">
                    <a:lumMod val="50000"/>
                  </a:schemeClr>
                </a:solidFill>
              </a:rPr>
              <a:t>：同一片场地上只能同时有一个处理器和服务器</a:t>
            </a:r>
            <a:endParaRPr lang="en-US" sz="1200" b="1" i="1" dirty="0">
              <a:solidFill>
                <a:schemeClr val="bg1">
                  <a:lumMod val="50000"/>
                </a:schemeClr>
              </a:solidFill>
            </a:endParaRPr>
          </a:p>
          <a:p>
            <a:pPr algn="r"/>
            <a:r>
              <a:rPr lang="zh-CN" altLang="en-US" sz="1200" b="1" i="1" dirty="0">
                <a:solidFill>
                  <a:schemeClr val="bg1">
                    <a:lumMod val="50000"/>
                  </a:schemeClr>
                </a:solidFill>
              </a:rPr>
              <a:t>***注</a:t>
            </a:r>
            <a:r>
              <a:rPr lang="en-US" altLang="zh-CN" sz="1200" b="1" i="1" dirty="0">
                <a:solidFill>
                  <a:schemeClr val="bg1">
                    <a:lumMod val="50000"/>
                  </a:schemeClr>
                </a:solidFill>
              </a:rPr>
              <a:t>3</a:t>
            </a:r>
            <a:r>
              <a:rPr lang="zh-CN" altLang="en-US" sz="1200" b="1" i="1" dirty="0">
                <a:solidFill>
                  <a:schemeClr val="bg1">
                    <a:lumMod val="50000"/>
                  </a:schemeClr>
                </a:solidFill>
              </a:rPr>
              <a:t>：只有处理器和服务器模组可以成为信号源，其他模组都只能传递信号</a:t>
            </a:r>
            <a:endParaRPr lang="en-US" sz="1200" b="1" i="1" dirty="0">
              <a:solidFill>
                <a:schemeClr val="bg1">
                  <a:lumMod val="50000"/>
                </a:schemeClr>
              </a:solidFill>
            </a:endParaRPr>
          </a:p>
        </p:txBody>
      </p:sp>
      <p:pic>
        <p:nvPicPr>
          <p:cNvPr id="26" name="图片 25" descr="图片包含 监视器, 天空&#10;&#10;描述已自动生成">
            <a:extLst>
              <a:ext uri="{FF2B5EF4-FFF2-40B4-BE49-F238E27FC236}">
                <a16:creationId xmlns:a16="http://schemas.microsoft.com/office/drawing/2014/main" id="{61E0355A-E553-4AC3-BCAF-8B3991CD5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117124" y="2780228"/>
            <a:ext cx="1241139" cy="143208"/>
          </a:xfrm>
          <a:prstGeom prst="rect">
            <a:avLst/>
          </a:prstGeom>
        </p:spPr>
      </p:pic>
      <p:pic>
        <p:nvPicPr>
          <p:cNvPr id="49" name="图片 48">
            <a:extLst>
              <a:ext uri="{FF2B5EF4-FFF2-40B4-BE49-F238E27FC236}">
                <a16:creationId xmlns:a16="http://schemas.microsoft.com/office/drawing/2014/main" id="{BFEC2FC9-F864-480D-9BE0-491BCDB0DE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07817" y="2223553"/>
            <a:ext cx="1243049" cy="1243049"/>
          </a:xfrm>
          <a:prstGeom prst="rect">
            <a:avLst/>
          </a:prstGeom>
        </p:spPr>
      </p:pic>
      <p:pic>
        <p:nvPicPr>
          <p:cNvPr id="50" name="图片 49">
            <a:extLst>
              <a:ext uri="{FF2B5EF4-FFF2-40B4-BE49-F238E27FC236}">
                <a16:creationId xmlns:a16="http://schemas.microsoft.com/office/drawing/2014/main" id="{3A4656D2-2F3D-41DB-9765-184872C9DA9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78528" y="2230400"/>
            <a:ext cx="1243049" cy="1243049"/>
          </a:xfrm>
          <a:prstGeom prst="rect">
            <a:avLst/>
          </a:prstGeom>
        </p:spPr>
      </p:pic>
      <p:pic>
        <p:nvPicPr>
          <p:cNvPr id="51" name="图片 50">
            <a:extLst>
              <a:ext uri="{FF2B5EF4-FFF2-40B4-BE49-F238E27FC236}">
                <a16:creationId xmlns:a16="http://schemas.microsoft.com/office/drawing/2014/main" id="{231B6010-F895-414A-9B8F-53AC4B6A7F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94228" y="2777464"/>
            <a:ext cx="1235694" cy="142581"/>
          </a:xfrm>
          <a:prstGeom prst="rect">
            <a:avLst/>
          </a:prstGeom>
        </p:spPr>
      </p:pic>
      <p:pic>
        <p:nvPicPr>
          <p:cNvPr id="52" name="图片 51">
            <a:extLst>
              <a:ext uri="{FF2B5EF4-FFF2-40B4-BE49-F238E27FC236}">
                <a16:creationId xmlns:a16="http://schemas.microsoft.com/office/drawing/2014/main" id="{5F34CE22-D221-4008-9A3E-2D92CA1290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3366" y="2134310"/>
            <a:ext cx="1240500" cy="95423"/>
          </a:xfrm>
          <a:prstGeom prst="rect">
            <a:avLst/>
          </a:prstGeom>
        </p:spPr>
      </p:pic>
      <p:pic>
        <p:nvPicPr>
          <p:cNvPr id="53" name="图片 52">
            <a:extLst>
              <a:ext uri="{FF2B5EF4-FFF2-40B4-BE49-F238E27FC236}">
                <a16:creationId xmlns:a16="http://schemas.microsoft.com/office/drawing/2014/main" id="{55402F68-702D-4FB5-A219-1469023FB9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9298" y="2136540"/>
            <a:ext cx="1240500" cy="95423"/>
          </a:xfrm>
          <a:prstGeom prst="rect">
            <a:avLst/>
          </a:prstGeom>
        </p:spPr>
      </p:pic>
      <p:pic>
        <p:nvPicPr>
          <p:cNvPr id="54" name="图片 53">
            <a:extLst>
              <a:ext uri="{FF2B5EF4-FFF2-40B4-BE49-F238E27FC236}">
                <a16:creationId xmlns:a16="http://schemas.microsoft.com/office/drawing/2014/main" id="{50C49F44-534F-4C18-8C10-3CBF644DDD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2808885" y="3463376"/>
            <a:ext cx="1240500" cy="95423"/>
          </a:xfrm>
          <a:prstGeom prst="rect">
            <a:avLst/>
          </a:prstGeom>
        </p:spPr>
      </p:pic>
      <p:pic>
        <p:nvPicPr>
          <p:cNvPr id="55" name="图片 54">
            <a:extLst>
              <a:ext uri="{FF2B5EF4-FFF2-40B4-BE49-F238E27FC236}">
                <a16:creationId xmlns:a16="http://schemas.microsoft.com/office/drawing/2014/main" id="{B0595511-81AB-4958-B094-8372348F49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1283366" y="3457017"/>
            <a:ext cx="1240500" cy="95423"/>
          </a:xfrm>
          <a:prstGeom prst="rect">
            <a:avLst/>
          </a:prstGeom>
        </p:spPr>
      </p:pic>
      <p:pic>
        <p:nvPicPr>
          <p:cNvPr id="58" name="图片 57" descr="图片包含 监视器, 天空&#10;&#10;描述已自动生成">
            <a:extLst>
              <a:ext uri="{FF2B5EF4-FFF2-40B4-BE49-F238E27FC236}">
                <a16:creationId xmlns:a16="http://schemas.microsoft.com/office/drawing/2014/main" id="{3C421663-A829-4AA6-A021-39CA1CC58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973917" y="2779032"/>
            <a:ext cx="1241137" cy="143208"/>
          </a:xfrm>
          <a:prstGeom prst="rect">
            <a:avLst/>
          </a:prstGeom>
        </p:spPr>
      </p:pic>
      <p:pic>
        <p:nvPicPr>
          <p:cNvPr id="59" name="图片 58">
            <a:extLst>
              <a:ext uri="{FF2B5EF4-FFF2-40B4-BE49-F238E27FC236}">
                <a16:creationId xmlns:a16="http://schemas.microsoft.com/office/drawing/2014/main" id="{67A4FBD4-DED0-4F4A-BAEA-DDBC9EE6F5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400000">
            <a:off x="1975266" y="4559466"/>
            <a:ext cx="1230742" cy="142009"/>
          </a:xfrm>
          <a:prstGeom prst="rect">
            <a:avLst/>
          </a:prstGeom>
        </p:spPr>
      </p:pic>
      <p:pic>
        <p:nvPicPr>
          <p:cNvPr id="62" name="图片 61" descr="图片包含 建筑物&#10;&#10;描述已自动生成">
            <a:extLst>
              <a:ext uri="{FF2B5EF4-FFF2-40B4-BE49-F238E27FC236}">
                <a16:creationId xmlns:a16="http://schemas.microsoft.com/office/drawing/2014/main" id="{38454244-03E3-4D33-BB34-A734195A77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02737" y="4006017"/>
            <a:ext cx="1243049" cy="1243049"/>
          </a:xfrm>
          <a:prstGeom prst="rect">
            <a:avLst/>
          </a:prstGeom>
        </p:spPr>
      </p:pic>
      <p:pic>
        <p:nvPicPr>
          <p:cNvPr id="63" name="图片 62">
            <a:extLst>
              <a:ext uri="{FF2B5EF4-FFF2-40B4-BE49-F238E27FC236}">
                <a16:creationId xmlns:a16="http://schemas.microsoft.com/office/drawing/2014/main" id="{22358CA8-7CB8-4874-BD5E-3AFE34B994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78528" y="4019223"/>
            <a:ext cx="1243049" cy="1243049"/>
          </a:xfrm>
          <a:prstGeom prst="rect">
            <a:avLst/>
          </a:prstGeom>
        </p:spPr>
      </p:pic>
      <p:pic>
        <p:nvPicPr>
          <p:cNvPr id="64" name="图片 63">
            <a:extLst>
              <a:ext uri="{FF2B5EF4-FFF2-40B4-BE49-F238E27FC236}">
                <a16:creationId xmlns:a16="http://schemas.microsoft.com/office/drawing/2014/main" id="{24BAF56F-E4AB-4FD9-BDD3-05BAAE256F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94228" y="4566287"/>
            <a:ext cx="1235694" cy="142581"/>
          </a:xfrm>
          <a:prstGeom prst="rect">
            <a:avLst/>
          </a:prstGeom>
        </p:spPr>
      </p:pic>
      <p:pic>
        <p:nvPicPr>
          <p:cNvPr id="65" name="图片 64">
            <a:extLst>
              <a:ext uri="{FF2B5EF4-FFF2-40B4-BE49-F238E27FC236}">
                <a16:creationId xmlns:a16="http://schemas.microsoft.com/office/drawing/2014/main" id="{88CF7250-D156-4C06-87C3-E8102E3DF2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9133" y="3927366"/>
            <a:ext cx="1240500" cy="95423"/>
          </a:xfrm>
          <a:prstGeom prst="rect">
            <a:avLst/>
          </a:prstGeom>
        </p:spPr>
      </p:pic>
      <p:pic>
        <p:nvPicPr>
          <p:cNvPr id="66" name="图片 65">
            <a:extLst>
              <a:ext uri="{FF2B5EF4-FFF2-40B4-BE49-F238E27FC236}">
                <a16:creationId xmlns:a16="http://schemas.microsoft.com/office/drawing/2014/main" id="{91B5A1CF-299F-43D2-A6BB-CFC43867C9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4218" y="3919004"/>
            <a:ext cx="1240500" cy="95423"/>
          </a:xfrm>
          <a:prstGeom prst="rect">
            <a:avLst/>
          </a:prstGeom>
        </p:spPr>
      </p:pic>
      <p:pic>
        <p:nvPicPr>
          <p:cNvPr id="67" name="图片 66">
            <a:extLst>
              <a:ext uri="{FF2B5EF4-FFF2-40B4-BE49-F238E27FC236}">
                <a16:creationId xmlns:a16="http://schemas.microsoft.com/office/drawing/2014/main" id="{926886C0-EA6F-4A50-8076-6505E03AE2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2803805" y="5245840"/>
            <a:ext cx="1240500" cy="95423"/>
          </a:xfrm>
          <a:prstGeom prst="rect">
            <a:avLst/>
          </a:prstGeom>
        </p:spPr>
      </p:pic>
      <p:pic>
        <p:nvPicPr>
          <p:cNvPr id="68" name="图片 67">
            <a:extLst>
              <a:ext uri="{FF2B5EF4-FFF2-40B4-BE49-F238E27FC236}">
                <a16:creationId xmlns:a16="http://schemas.microsoft.com/office/drawing/2014/main" id="{AAE71F43-06BF-4022-94ED-80AEACA02B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1283366" y="5245840"/>
            <a:ext cx="1240500" cy="95423"/>
          </a:xfrm>
          <a:prstGeom prst="rect">
            <a:avLst/>
          </a:prstGeom>
        </p:spPr>
      </p:pic>
      <p:pic>
        <p:nvPicPr>
          <p:cNvPr id="71" name="图片 70">
            <a:extLst>
              <a:ext uri="{FF2B5EF4-FFF2-40B4-BE49-F238E27FC236}">
                <a16:creationId xmlns:a16="http://schemas.microsoft.com/office/drawing/2014/main" id="{A94CDAB8-916C-4AD5-BE15-8A97662632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2113617" y="4559465"/>
            <a:ext cx="1230742" cy="142009"/>
          </a:xfrm>
          <a:prstGeom prst="rect">
            <a:avLst/>
          </a:prstGeom>
        </p:spPr>
      </p:pic>
      <p:pic>
        <p:nvPicPr>
          <p:cNvPr id="77" name="图片 76" descr="图片包含 监视器, 天空&#10;&#10;描述已自动生成">
            <a:extLst>
              <a:ext uri="{FF2B5EF4-FFF2-40B4-BE49-F238E27FC236}">
                <a16:creationId xmlns:a16="http://schemas.microsoft.com/office/drawing/2014/main" id="{A51538C8-B53E-467D-B9BE-046FC15BB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646424" y="2787076"/>
            <a:ext cx="1241139" cy="143208"/>
          </a:xfrm>
          <a:prstGeom prst="rect">
            <a:avLst/>
          </a:prstGeom>
        </p:spPr>
      </p:pic>
      <p:pic>
        <p:nvPicPr>
          <p:cNvPr id="78" name="图片 77">
            <a:extLst>
              <a:ext uri="{FF2B5EF4-FFF2-40B4-BE49-F238E27FC236}">
                <a16:creationId xmlns:a16="http://schemas.microsoft.com/office/drawing/2014/main" id="{D1C7162A-E595-4A91-A6A3-626DAB1C165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37117" y="2230401"/>
            <a:ext cx="1243049" cy="1243049"/>
          </a:xfrm>
          <a:prstGeom prst="rect">
            <a:avLst/>
          </a:prstGeom>
        </p:spPr>
      </p:pic>
      <p:pic>
        <p:nvPicPr>
          <p:cNvPr id="79" name="图片 78">
            <a:extLst>
              <a:ext uri="{FF2B5EF4-FFF2-40B4-BE49-F238E27FC236}">
                <a16:creationId xmlns:a16="http://schemas.microsoft.com/office/drawing/2014/main" id="{8A6DBE0D-FDDA-4D29-B452-559DE62FFB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8598" y="2143388"/>
            <a:ext cx="1240500" cy="95423"/>
          </a:xfrm>
          <a:prstGeom prst="rect">
            <a:avLst/>
          </a:prstGeom>
        </p:spPr>
      </p:pic>
      <p:pic>
        <p:nvPicPr>
          <p:cNvPr id="80" name="图片 79">
            <a:extLst>
              <a:ext uri="{FF2B5EF4-FFF2-40B4-BE49-F238E27FC236}">
                <a16:creationId xmlns:a16="http://schemas.microsoft.com/office/drawing/2014/main" id="{26973F94-7A44-4667-8CFA-CEBC03897B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4338185" y="3470224"/>
            <a:ext cx="1240500" cy="95423"/>
          </a:xfrm>
          <a:prstGeom prst="rect">
            <a:avLst/>
          </a:prstGeom>
        </p:spPr>
      </p:pic>
      <p:pic>
        <p:nvPicPr>
          <p:cNvPr id="81" name="图片 80">
            <a:extLst>
              <a:ext uri="{FF2B5EF4-FFF2-40B4-BE49-F238E27FC236}">
                <a16:creationId xmlns:a16="http://schemas.microsoft.com/office/drawing/2014/main" id="{7B661A40-4A23-4425-A547-58D3D10304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5032456" y="2776958"/>
            <a:ext cx="1235694" cy="142581"/>
          </a:xfrm>
          <a:prstGeom prst="rect">
            <a:avLst/>
          </a:prstGeom>
        </p:spPr>
      </p:pic>
      <p:pic>
        <p:nvPicPr>
          <p:cNvPr id="82" name="图片 81" descr="图片包含 监视器, 天空&#10;&#10;描述已自动生成">
            <a:extLst>
              <a:ext uri="{FF2B5EF4-FFF2-40B4-BE49-F238E27FC236}">
                <a16:creationId xmlns:a16="http://schemas.microsoft.com/office/drawing/2014/main" id="{55ABDF06-71A9-4B6B-8477-FB119CA8B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503217" y="2785880"/>
            <a:ext cx="1241137" cy="143208"/>
          </a:xfrm>
          <a:prstGeom prst="rect">
            <a:avLst/>
          </a:prstGeom>
        </p:spPr>
      </p:pic>
      <p:pic>
        <p:nvPicPr>
          <p:cNvPr id="83" name="图片 82">
            <a:extLst>
              <a:ext uri="{FF2B5EF4-FFF2-40B4-BE49-F238E27FC236}">
                <a16:creationId xmlns:a16="http://schemas.microsoft.com/office/drawing/2014/main" id="{5EF4D6AB-51A4-42C3-B1BD-11931E4FC8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400000">
            <a:off x="3496772" y="4558851"/>
            <a:ext cx="1230742" cy="142009"/>
          </a:xfrm>
          <a:prstGeom prst="rect">
            <a:avLst/>
          </a:prstGeom>
        </p:spPr>
      </p:pic>
      <p:pic>
        <p:nvPicPr>
          <p:cNvPr id="84" name="图片 83" descr="图片包含 建筑物&#10;&#10;描述已自动生成">
            <a:extLst>
              <a:ext uri="{FF2B5EF4-FFF2-40B4-BE49-F238E27FC236}">
                <a16:creationId xmlns:a16="http://schemas.microsoft.com/office/drawing/2014/main" id="{E6724EA8-4735-4D9C-8EF3-B19F6580A92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24243" y="4005402"/>
            <a:ext cx="1243049" cy="1243049"/>
          </a:xfrm>
          <a:prstGeom prst="rect">
            <a:avLst/>
          </a:prstGeom>
        </p:spPr>
      </p:pic>
      <p:pic>
        <p:nvPicPr>
          <p:cNvPr id="85" name="图片 84">
            <a:extLst>
              <a:ext uri="{FF2B5EF4-FFF2-40B4-BE49-F238E27FC236}">
                <a16:creationId xmlns:a16="http://schemas.microsoft.com/office/drawing/2014/main" id="{98E40F3D-F9C5-45C9-9FBA-D4702C6C3B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5724" y="3918389"/>
            <a:ext cx="1240500" cy="95423"/>
          </a:xfrm>
          <a:prstGeom prst="rect">
            <a:avLst/>
          </a:prstGeom>
        </p:spPr>
      </p:pic>
      <p:pic>
        <p:nvPicPr>
          <p:cNvPr id="86" name="图片 85">
            <a:extLst>
              <a:ext uri="{FF2B5EF4-FFF2-40B4-BE49-F238E27FC236}">
                <a16:creationId xmlns:a16="http://schemas.microsoft.com/office/drawing/2014/main" id="{3DF6A95F-8F39-4FA6-AE54-788BC68360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4325311" y="5245225"/>
            <a:ext cx="1240500" cy="95423"/>
          </a:xfrm>
          <a:prstGeom prst="rect">
            <a:avLst/>
          </a:prstGeom>
        </p:spPr>
      </p:pic>
      <p:pic>
        <p:nvPicPr>
          <p:cNvPr id="87" name="图片 86">
            <a:extLst>
              <a:ext uri="{FF2B5EF4-FFF2-40B4-BE49-F238E27FC236}">
                <a16:creationId xmlns:a16="http://schemas.microsoft.com/office/drawing/2014/main" id="{F41F7B76-53D6-4AFF-90D6-224E6391AC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3635123" y="4558850"/>
            <a:ext cx="1230742" cy="142009"/>
          </a:xfrm>
          <a:prstGeom prst="rect">
            <a:avLst/>
          </a:prstGeom>
        </p:spPr>
      </p:pic>
      <p:pic>
        <p:nvPicPr>
          <p:cNvPr id="88" name="图片 87">
            <a:extLst>
              <a:ext uri="{FF2B5EF4-FFF2-40B4-BE49-F238E27FC236}">
                <a16:creationId xmlns:a16="http://schemas.microsoft.com/office/drawing/2014/main" id="{390D80D2-91DC-4F5A-8D6C-D046B861A9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5019254" y="4559086"/>
            <a:ext cx="1235694" cy="142581"/>
          </a:xfrm>
          <a:prstGeom prst="rect">
            <a:avLst/>
          </a:prstGeom>
        </p:spPr>
      </p:pic>
      <p:sp>
        <p:nvSpPr>
          <p:cNvPr id="4" name="文本框 3">
            <a:extLst>
              <a:ext uri="{FF2B5EF4-FFF2-40B4-BE49-F238E27FC236}">
                <a16:creationId xmlns:a16="http://schemas.microsoft.com/office/drawing/2014/main" id="{70B227D9-8598-4DC2-9A21-C896A655DE1D}"/>
              </a:ext>
            </a:extLst>
          </p:cNvPr>
          <p:cNvSpPr txBox="1"/>
          <p:nvPr/>
        </p:nvSpPr>
        <p:spPr>
          <a:xfrm>
            <a:off x="6551482" y="3085868"/>
            <a:ext cx="3924018" cy="1200329"/>
          </a:xfrm>
          <a:prstGeom prst="rect">
            <a:avLst/>
          </a:prstGeom>
          <a:noFill/>
        </p:spPr>
        <p:txBody>
          <a:bodyPr wrap="square" rtlCol="0">
            <a:spAutoFit/>
          </a:bodyPr>
          <a:lstStyle/>
          <a:p>
            <a:r>
              <a:rPr lang="zh-CN" altLang="en-US" dirty="0">
                <a:solidFill>
                  <a:schemeClr val="tx1">
                    <a:lumMod val="65000"/>
                    <a:lumOff val="35000"/>
                  </a:schemeClr>
                </a:solidFill>
              </a:rPr>
              <a:t>这个颜色会随着不同的信号种类变化而变化：</a:t>
            </a:r>
            <a:endParaRPr lang="en-US" altLang="zh-CN" dirty="0">
              <a:solidFill>
                <a:schemeClr val="tx1">
                  <a:lumMod val="65000"/>
                  <a:lumOff val="35000"/>
                </a:schemeClr>
              </a:solidFill>
            </a:endParaRPr>
          </a:p>
          <a:p>
            <a:pPr lvl="1"/>
            <a:r>
              <a:rPr lang="zh-CN" altLang="en-US" dirty="0">
                <a:solidFill>
                  <a:schemeClr val="tx1">
                    <a:lumMod val="95000"/>
                    <a:lumOff val="5000"/>
                  </a:schemeClr>
                </a:solidFill>
              </a:rPr>
              <a:t>数据信号是</a:t>
            </a:r>
            <a:r>
              <a:rPr lang="zh-CN" altLang="en-US" dirty="0">
                <a:solidFill>
                  <a:srgbClr val="0070C0"/>
                </a:solidFill>
              </a:rPr>
              <a:t>蓝色</a:t>
            </a:r>
            <a:endParaRPr lang="en-US" altLang="zh-CN" dirty="0">
              <a:solidFill>
                <a:srgbClr val="0070C0"/>
              </a:solidFill>
            </a:endParaRPr>
          </a:p>
          <a:p>
            <a:pPr lvl="1"/>
            <a:r>
              <a:rPr lang="zh-CN" altLang="en-US" dirty="0">
                <a:solidFill>
                  <a:schemeClr val="tx1">
                    <a:lumMod val="95000"/>
                    <a:lumOff val="5000"/>
                  </a:schemeClr>
                </a:solidFill>
              </a:rPr>
              <a:t>网络信号是</a:t>
            </a:r>
            <a:r>
              <a:rPr lang="zh-CN" altLang="en-US" dirty="0">
                <a:solidFill>
                  <a:srgbClr val="00B050"/>
                </a:solidFill>
              </a:rPr>
              <a:t>绿色</a:t>
            </a:r>
            <a:endParaRPr lang="en-US" altLang="zh-CN" dirty="0">
              <a:solidFill>
                <a:srgbClr val="00B050"/>
              </a:solidFill>
            </a:endParaRPr>
          </a:p>
        </p:txBody>
      </p:sp>
      <p:sp>
        <p:nvSpPr>
          <p:cNvPr id="5" name="文本框 4">
            <a:extLst>
              <a:ext uri="{FF2B5EF4-FFF2-40B4-BE49-F238E27FC236}">
                <a16:creationId xmlns:a16="http://schemas.microsoft.com/office/drawing/2014/main" id="{7F44A2AD-3065-45CE-A61B-5E26542B5300}"/>
              </a:ext>
            </a:extLst>
          </p:cNvPr>
          <p:cNvSpPr txBox="1"/>
          <p:nvPr/>
        </p:nvSpPr>
        <p:spPr>
          <a:xfrm>
            <a:off x="6575975" y="4766921"/>
            <a:ext cx="3866827" cy="646331"/>
          </a:xfrm>
          <a:prstGeom prst="rect">
            <a:avLst/>
          </a:prstGeom>
          <a:noFill/>
        </p:spPr>
        <p:txBody>
          <a:bodyPr wrap="square" rtlCol="0">
            <a:spAutoFit/>
          </a:bodyPr>
          <a:lstStyle/>
          <a:p>
            <a:r>
              <a:rPr lang="zh-CN" altLang="en-US" dirty="0">
                <a:solidFill>
                  <a:schemeClr val="tx1">
                    <a:lumMod val="65000"/>
                    <a:lumOff val="35000"/>
                  </a:schemeClr>
                </a:solidFill>
              </a:rPr>
              <a:t>核心发送或者接受信号，端子传递信号，而且信号还可以</a:t>
            </a:r>
            <a:r>
              <a:rPr lang="zh-CN" altLang="en-US" dirty="0">
                <a:solidFill>
                  <a:schemeClr val="tx1">
                    <a:lumMod val="95000"/>
                    <a:lumOff val="5000"/>
                  </a:schemeClr>
                </a:solidFill>
              </a:rPr>
              <a:t>进行转发。</a:t>
            </a:r>
            <a:endParaRPr lang="en-US" altLang="zh-CN" dirty="0">
              <a:solidFill>
                <a:schemeClr val="tx1">
                  <a:lumMod val="65000"/>
                  <a:lumOff val="35000"/>
                </a:schemeClr>
              </a:solidFill>
            </a:endParaRPr>
          </a:p>
        </p:txBody>
      </p:sp>
      <p:sp>
        <p:nvSpPr>
          <p:cNvPr id="6" name="矩形 5">
            <a:extLst>
              <a:ext uri="{FF2B5EF4-FFF2-40B4-BE49-F238E27FC236}">
                <a16:creationId xmlns:a16="http://schemas.microsoft.com/office/drawing/2014/main" id="{CF88D75E-3245-4794-BA77-923FE1416A10}"/>
              </a:ext>
            </a:extLst>
          </p:cNvPr>
          <p:cNvSpPr/>
          <p:nvPr/>
        </p:nvSpPr>
        <p:spPr>
          <a:xfrm>
            <a:off x="6551482" y="2008209"/>
            <a:ext cx="4170138" cy="646331"/>
          </a:xfrm>
          <a:prstGeom prst="rect">
            <a:avLst/>
          </a:prstGeom>
        </p:spPr>
        <p:txBody>
          <a:bodyPr wrap="square">
            <a:spAutoFit/>
          </a:bodyPr>
          <a:lstStyle/>
          <a:p>
            <a:r>
              <a:rPr lang="zh-CN" altLang="en-US" dirty="0">
                <a:solidFill>
                  <a:schemeClr val="tx1">
                    <a:lumMod val="65000"/>
                    <a:lumOff val="35000"/>
                  </a:schemeClr>
                </a:solidFill>
              </a:rPr>
              <a:t>在端子和端子相连时就可以传递信号</a:t>
            </a:r>
            <a:endParaRPr lang="en-US" altLang="zh-CN" dirty="0">
              <a:solidFill>
                <a:schemeClr val="tx1">
                  <a:lumMod val="65000"/>
                  <a:lumOff val="35000"/>
                </a:schemeClr>
              </a:solidFill>
            </a:endParaRPr>
          </a:p>
          <a:p>
            <a:r>
              <a:rPr lang="zh-CN" altLang="en-US" dirty="0">
                <a:solidFill>
                  <a:schemeClr val="tx1">
                    <a:lumMod val="65000"/>
                    <a:lumOff val="35000"/>
                  </a:schemeClr>
                </a:solidFill>
              </a:rPr>
              <a:t>如左图，</a:t>
            </a:r>
            <a:r>
              <a:rPr lang="zh-CN" altLang="en-US" dirty="0">
                <a:solidFill>
                  <a:schemeClr val="tx1">
                    <a:lumMod val="95000"/>
                    <a:lumOff val="5000"/>
                  </a:schemeClr>
                </a:solidFill>
              </a:rPr>
              <a:t>在传递信号的端子就会亮起。</a:t>
            </a:r>
            <a:endParaRPr lang="en-US" dirty="0">
              <a:solidFill>
                <a:schemeClr val="tx1">
                  <a:lumMod val="95000"/>
                  <a:lumOff val="5000"/>
                </a:schemeClr>
              </a:solidFill>
            </a:endParaRPr>
          </a:p>
        </p:txBody>
      </p:sp>
    </p:spTree>
    <p:extLst>
      <p:ext uri="{BB962C8B-B14F-4D97-AF65-F5344CB8AC3E}">
        <p14:creationId xmlns:p14="http://schemas.microsoft.com/office/powerpoint/2010/main" val="67844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0612C-3957-422B-A3CD-038D55AFA284}"/>
              </a:ext>
            </a:extLst>
          </p:cNvPr>
          <p:cNvSpPr>
            <a:spLocks noGrp="1"/>
          </p:cNvSpPr>
          <p:nvPr>
            <p:ph type="title"/>
          </p:nvPr>
        </p:nvSpPr>
        <p:spPr/>
        <p:txBody>
          <a:bodyPr/>
          <a:lstStyle/>
          <a:p>
            <a:r>
              <a:rPr lang="zh-CN" altLang="en-US" dirty="0"/>
              <a:t>设备模组总体说明</a:t>
            </a:r>
            <a:r>
              <a:rPr lang="en-US" altLang="zh-CN" dirty="0"/>
              <a:t>——3</a:t>
            </a:r>
            <a:endParaRPr lang="en-US" dirty="0"/>
          </a:p>
        </p:txBody>
      </p:sp>
      <p:pic>
        <p:nvPicPr>
          <p:cNvPr id="8" name="图片 7" descr="图片包含 物体, 相框&#10;&#10;描述已自动生成">
            <a:extLst>
              <a:ext uri="{FF2B5EF4-FFF2-40B4-BE49-F238E27FC236}">
                <a16:creationId xmlns:a16="http://schemas.microsoft.com/office/drawing/2014/main" id="{B8F2DEAB-9BD9-4791-AD88-6AF2884F0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802" y="2341803"/>
            <a:ext cx="889962" cy="889962"/>
          </a:xfrm>
          <a:prstGeom prst="rect">
            <a:avLst/>
          </a:prstGeom>
        </p:spPr>
      </p:pic>
      <p:pic>
        <p:nvPicPr>
          <p:cNvPr id="13" name="图片 12" descr="图片包含 物体, 急救箱&#10;&#10;描述已自动生成">
            <a:extLst>
              <a:ext uri="{FF2B5EF4-FFF2-40B4-BE49-F238E27FC236}">
                <a16:creationId xmlns:a16="http://schemas.microsoft.com/office/drawing/2014/main" id="{FA101D5B-A40E-4590-8E81-AF78C00A7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7232" y="4517117"/>
            <a:ext cx="889964" cy="889964"/>
          </a:xfrm>
          <a:prstGeom prst="rect">
            <a:avLst/>
          </a:prstGeom>
        </p:spPr>
      </p:pic>
      <p:pic>
        <p:nvPicPr>
          <p:cNvPr id="31" name="图片 30">
            <a:extLst>
              <a:ext uri="{FF2B5EF4-FFF2-40B4-BE49-F238E27FC236}">
                <a16:creationId xmlns:a16="http://schemas.microsoft.com/office/drawing/2014/main" id="{10FED574-2F45-48E3-828A-4A1F8CFD1F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3179325" y="2738377"/>
            <a:ext cx="884697" cy="102081"/>
          </a:xfrm>
          <a:prstGeom prst="rect">
            <a:avLst/>
          </a:prstGeom>
        </p:spPr>
      </p:pic>
      <p:pic>
        <p:nvPicPr>
          <p:cNvPr id="32" name="图片 31">
            <a:extLst>
              <a:ext uri="{FF2B5EF4-FFF2-40B4-BE49-F238E27FC236}">
                <a16:creationId xmlns:a16="http://schemas.microsoft.com/office/drawing/2014/main" id="{12B6FFC4-4BF8-4F65-A141-DA6FC9C8EF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4151853" y="2757480"/>
            <a:ext cx="888135" cy="68318"/>
          </a:xfrm>
          <a:prstGeom prst="rect">
            <a:avLst/>
          </a:prstGeom>
        </p:spPr>
      </p:pic>
      <p:pic>
        <p:nvPicPr>
          <p:cNvPr id="6" name="图片 5">
            <a:extLst>
              <a:ext uri="{FF2B5EF4-FFF2-40B4-BE49-F238E27FC236}">
                <a16:creationId xmlns:a16="http://schemas.microsoft.com/office/drawing/2014/main" id="{12C781C6-5014-4DBE-979C-EA4DB75F4D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3671802" y="3231765"/>
            <a:ext cx="888134" cy="102477"/>
          </a:xfrm>
          <a:prstGeom prst="rect">
            <a:avLst/>
          </a:prstGeom>
        </p:spPr>
      </p:pic>
      <p:pic>
        <p:nvPicPr>
          <p:cNvPr id="9" name="图片 8" descr="图片包含 建筑物&#10;&#10;描述已自动生成">
            <a:extLst>
              <a:ext uri="{FF2B5EF4-FFF2-40B4-BE49-F238E27FC236}">
                <a16:creationId xmlns:a16="http://schemas.microsoft.com/office/drawing/2014/main" id="{E82B5ED4-830B-48B4-8C76-8E34C70B10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85228" y="3429001"/>
            <a:ext cx="889963" cy="889963"/>
          </a:xfrm>
          <a:prstGeom prst="rect">
            <a:avLst/>
          </a:prstGeom>
        </p:spPr>
      </p:pic>
      <p:pic>
        <p:nvPicPr>
          <p:cNvPr id="11" name="图片 10">
            <a:extLst>
              <a:ext uri="{FF2B5EF4-FFF2-40B4-BE49-F238E27FC236}">
                <a16:creationId xmlns:a16="http://schemas.microsoft.com/office/drawing/2014/main" id="{14BC6C60-5760-480B-BFBA-025D443AFD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06263" y="3429000"/>
            <a:ext cx="889963" cy="889963"/>
          </a:xfrm>
          <a:prstGeom prst="rect">
            <a:avLst/>
          </a:prstGeom>
        </p:spPr>
      </p:pic>
      <p:pic>
        <p:nvPicPr>
          <p:cNvPr id="26" name="图片 25" descr="图片包含 建筑物&#10;&#10;描述已自动生成">
            <a:extLst>
              <a:ext uri="{FF2B5EF4-FFF2-40B4-BE49-F238E27FC236}">
                <a16:creationId xmlns:a16="http://schemas.microsoft.com/office/drawing/2014/main" id="{5A3A602A-95C8-4D68-93E5-7A9E410E07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9972" y="3429000"/>
            <a:ext cx="889963" cy="889963"/>
          </a:xfrm>
          <a:prstGeom prst="rect">
            <a:avLst/>
          </a:prstGeom>
        </p:spPr>
      </p:pic>
      <p:pic>
        <p:nvPicPr>
          <p:cNvPr id="27" name="图片 26" descr="图片包含 建筑物&#10;&#10;描述已自动生成">
            <a:extLst>
              <a:ext uri="{FF2B5EF4-FFF2-40B4-BE49-F238E27FC236}">
                <a16:creationId xmlns:a16="http://schemas.microsoft.com/office/drawing/2014/main" id="{C70EE6C3-7AD7-4F62-85D8-37BCC3D407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59198" y="3429000"/>
            <a:ext cx="889963" cy="889963"/>
          </a:xfrm>
          <a:prstGeom prst="rect">
            <a:avLst/>
          </a:prstGeom>
        </p:spPr>
      </p:pic>
      <p:pic>
        <p:nvPicPr>
          <p:cNvPr id="29" name="图片 28">
            <a:extLst>
              <a:ext uri="{FF2B5EF4-FFF2-40B4-BE49-F238E27FC236}">
                <a16:creationId xmlns:a16="http://schemas.microsoft.com/office/drawing/2014/main" id="{C0347E7E-E186-4AB3-A382-D85CE1F258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3627" y="2278751"/>
            <a:ext cx="888135" cy="68318"/>
          </a:xfrm>
          <a:prstGeom prst="rect">
            <a:avLst/>
          </a:prstGeom>
        </p:spPr>
      </p:pic>
      <p:pic>
        <p:nvPicPr>
          <p:cNvPr id="34" name="图片 33">
            <a:extLst>
              <a:ext uri="{FF2B5EF4-FFF2-40B4-BE49-F238E27FC236}">
                <a16:creationId xmlns:a16="http://schemas.microsoft.com/office/drawing/2014/main" id="{CB520F2E-3A51-435F-8D76-D4783226DE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1801" y="3327442"/>
            <a:ext cx="888134" cy="102477"/>
          </a:xfrm>
          <a:prstGeom prst="rect">
            <a:avLst/>
          </a:prstGeom>
        </p:spPr>
      </p:pic>
      <p:pic>
        <p:nvPicPr>
          <p:cNvPr id="37" name="图片 36">
            <a:extLst>
              <a:ext uri="{FF2B5EF4-FFF2-40B4-BE49-F238E27FC236}">
                <a16:creationId xmlns:a16="http://schemas.microsoft.com/office/drawing/2014/main" id="{80452568-5D19-4E8C-83D0-F2D06ACD9A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4259411" y="3827890"/>
            <a:ext cx="888134" cy="102477"/>
          </a:xfrm>
          <a:prstGeom prst="rect">
            <a:avLst/>
          </a:prstGeom>
        </p:spPr>
      </p:pic>
      <p:pic>
        <p:nvPicPr>
          <p:cNvPr id="38" name="图片 37">
            <a:extLst>
              <a:ext uri="{FF2B5EF4-FFF2-40B4-BE49-F238E27FC236}">
                <a16:creationId xmlns:a16="http://schemas.microsoft.com/office/drawing/2014/main" id="{CE7C2FD1-FC2C-4456-A36E-B18EB4B2E1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4163568" y="3825770"/>
            <a:ext cx="888134" cy="102477"/>
          </a:xfrm>
          <a:prstGeom prst="rect">
            <a:avLst/>
          </a:prstGeom>
        </p:spPr>
      </p:pic>
      <p:pic>
        <p:nvPicPr>
          <p:cNvPr id="39" name="图片 38">
            <a:extLst>
              <a:ext uri="{FF2B5EF4-FFF2-40B4-BE49-F238E27FC236}">
                <a16:creationId xmlns:a16="http://schemas.microsoft.com/office/drawing/2014/main" id="{D7951191-FEB3-4269-B6BC-7E1D1787E2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5239252" y="3840737"/>
            <a:ext cx="888135" cy="68318"/>
          </a:xfrm>
          <a:prstGeom prst="rect">
            <a:avLst/>
          </a:prstGeom>
        </p:spPr>
      </p:pic>
      <p:pic>
        <p:nvPicPr>
          <p:cNvPr id="40" name="图片 39">
            <a:extLst>
              <a:ext uri="{FF2B5EF4-FFF2-40B4-BE49-F238E27FC236}">
                <a16:creationId xmlns:a16="http://schemas.microsoft.com/office/drawing/2014/main" id="{69A5E5E5-8E49-4F6E-8AF4-4B48179536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7233" y="3364623"/>
            <a:ext cx="888135" cy="68318"/>
          </a:xfrm>
          <a:prstGeom prst="rect">
            <a:avLst/>
          </a:prstGeom>
        </p:spPr>
      </p:pic>
      <p:pic>
        <p:nvPicPr>
          <p:cNvPr id="41" name="图片 40">
            <a:extLst>
              <a:ext uri="{FF2B5EF4-FFF2-40B4-BE49-F238E27FC236}">
                <a16:creationId xmlns:a16="http://schemas.microsoft.com/office/drawing/2014/main" id="{00F3A07A-04E8-470D-8C78-B426E0177F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4757233" y="4318963"/>
            <a:ext cx="888134" cy="102477"/>
          </a:xfrm>
          <a:prstGeom prst="rect">
            <a:avLst/>
          </a:prstGeom>
        </p:spPr>
      </p:pic>
      <p:pic>
        <p:nvPicPr>
          <p:cNvPr id="42" name="图片 41">
            <a:extLst>
              <a:ext uri="{FF2B5EF4-FFF2-40B4-BE49-F238E27FC236}">
                <a16:creationId xmlns:a16="http://schemas.microsoft.com/office/drawing/2014/main" id="{CCD409F8-6A6D-4A9D-8BFE-6E6A3D0015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7232" y="4414640"/>
            <a:ext cx="888134" cy="102477"/>
          </a:xfrm>
          <a:prstGeom prst="rect">
            <a:avLst/>
          </a:prstGeom>
        </p:spPr>
      </p:pic>
      <p:pic>
        <p:nvPicPr>
          <p:cNvPr id="43" name="图片 42">
            <a:extLst>
              <a:ext uri="{FF2B5EF4-FFF2-40B4-BE49-F238E27FC236}">
                <a16:creationId xmlns:a16="http://schemas.microsoft.com/office/drawing/2014/main" id="{D30E3F12-B88C-49E6-ADD7-21750505E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3664277" y="4316217"/>
            <a:ext cx="902302" cy="104112"/>
          </a:xfrm>
          <a:prstGeom prst="rect">
            <a:avLst/>
          </a:prstGeom>
        </p:spPr>
      </p:pic>
      <p:pic>
        <p:nvPicPr>
          <p:cNvPr id="44" name="图片 43">
            <a:extLst>
              <a:ext uri="{FF2B5EF4-FFF2-40B4-BE49-F238E27FC236}">
                <a16:creationId xmlns:a16="http://schemas.microsoft.com/office/drawing/2014/main" id="{BA43E7F6-6ABD-415F-A5C7-51209D7032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5234906" y="4927027"/>
            <a:ext cx="888135" cy="68318"/>
          </a:xfrm>
          <a:prstGeom prst="rect">
            <a:avLst/>
          </a:prstGeom>
        </p:spPr>
      </p:pic>
      <p:pic>
        <p:nvPicPr>
          <p:cNvPr id="45" name="图片 44">
            <a:extLst>
              <a:ext uri="{FF2B5EF4-FFF2-40B4-BE49-F238E27FC236}">
                <a16:creationId xmlns:a16="http://schemas.microsoft.com/office/drawing/2014/main" id="{F8DCA63D-AEAB-4E2A-8D63-358BC5FB5C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4279557" y="4927027"/>
            <a:ext cx="888135" cy="68318"/>
          </a:xfrm>
          <a:prstGeom prst="rect">
            <a:avLst/>
          </a:prstGeom>
        </p:spPr>
      </p:pic>
      <p:pic>
        <p:nvPicPr>
          <p:cNvPr id="46" name="图片 45">
            <a:extLst>
              <a:ext uri="{FF2B5EF4-FFF2-40B4-BE49-F238E27FC236}">
                <a16:creationId xmlns:a16="http://schemas.microsoft.com/office/drawing/2014/main" id="{3D9B74DC-5E4F-49E9-8AE4-E58CC3D34E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4756679" y="5405254"/>
            <a:ext cx="888135" cy="68318"/>
          </a:xfrm>
          <a:prstGeom prst="rect">
            <a:avLst/>
          </a:prstGeom>
        </p:spPr>
      </p:pic>
      <p:pic>
        <p:nvPicPr>
          <p:cNvPr id="47" name="图片 46">
            <a:extLst>
              <a:ext uri="{FF2B5EF4-FFF2-40B4-BE49-F238E27FC236}">
                <a16:creationId xmlns:a16="http://schemas.microsoft.com/office/drawing/2014/main" id="{160B2A83-EAF8-4C9D-A460-0EAAEC5276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3173176" y="3821790"/>
            <a:ext cx="891482" cy="102863"/>
          </a:xfrm>
          <a:prstGeom prst="rect">
            <a:avLst/>
          </a:prstGeom>
        </p:spPr>
      </p:pic>
      <p:pic>
        <p:nvPicPr>
          <p:cNvPr id="48" name="图片 47">
            <a:extLst>
              <a:ext uri="{FF2B5EF4-FFF2-40B4-BE49-F238E27FC236}">
                <a16:creationId xmlns:a16="http://schemas.microsoft.com/office/drawing/2014/main" id="{30661BD9-09BA-4086-8EBF-BD28C8D9B9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3078813" y="3822422"/>
            <a:ext cx="888134" cy="102477"/>
          </a:xfrm>
          <a:prstGeom prst="rect">
            <a:avLst/>
          </a:prstGeom>
        </p:spPr>
      </p:pic>
      <p:pic>
        <p:nvPicPr>
          <p:cNvPr id="49" name="图片 48">
            <a:extLst>
              <a:ext uri="{FF2B5EF4-FFF2-40B4-BE49-F238E27FC236}">
                <a16:creationId xmlns:a16="http://schemas.microsoft.com/office/drawing/2014/main" id="{8EBFE764-3D32-47A6-9EE1-7751B95B79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2092074" y="3821789"/>
            <a:ext cx="891482" cy="102863"/>
          </a:xfrm>
          <a:prstGeom prst="rect">
            <a:avLst/>
          </a:prstGeom>
        </p:spPr>
      </p:pic>
      <p:pic>
        <p:nvPicPr>
          <p:cNvPr id="50" name="图片 49">
            <a:extLst>
              <a:ext uri="{FF2B5EF4-FFF2-40B4-BE49-F238E27FC236}">
                <a16:creationId xmlns:a16="http://schemas.microsoft.com/office/drawing/2014/main" id="{DEB0F3A6-FC39-4A80-8BF2-BDDBF4FDF6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1997711" y="3822421"/>
            <a:ext cx="888134" cy="102477"/>
          </a:xfrm>
          <a:prstGeom prst="rect">
            <a:avLst/>
          </a:prstGeom>
        </p:spPr>
      </p:pic>
      <p:pic>
        <p:nvPicPr>
          <p:cNvPr id="51" name="图片 50">
            <a:extLst>
              <a:ext uri="{FF2B5EF4-FFF2-40B4-BE49-F238E27FC236}">
                <a16:creationId xmlns:a16="http://schemas.microsoft.com/office/drawing/2014/main" id="{AB69EFAB-0424-4FCB-A21A-3C4BAD072B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19102" y="3823020"/>
            <a:ext cx="884697" cy="102081"/>
          </a:xfrm>
          <a:prstGeom prst="rect">
            <a:avLst/>
          </a:prstGeom>
        </p:spPr>
      </p:pic>
      <p:pic>
        <p:nvPicPr>
          <p:cNvPr id="52" name="图片 51">
            <a:extLst>
              <a:ext uri="{FF2B5EF4-FFF2-40B4-BE49-F238E27FC236}">
                <a16:creationId xmlns:a16="http://schemas.microsoft.com/office/drawing/2014/main" id="{1565B9B0-AFA3-498A-A1FF-994172706F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1396" y="3366743"/>
            <a:ext cx="888135" cy="68318"/>
          </a:xfrm>
          <a:prstGeom prst="rect">
            <a:avLst/>
          </a:prstGeom>
        </p:spPr>
      </p:pic>
      <p:pic>
        <p:nvPicPr>
          <p:cNvPr id="53" name="图片 52">
            <a:extLst>
              <a:ext uri="{FF2B5EF4-FFF2-40B4-BE49-F238E27FC236}">
                <a16:creationId xmlns:a16="http://schemas.microsoft.com/office/drawing/2014/main" id="{8FF62739-1B6E-4928-A7B1-82321EC474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753" y="3366743"/>
            <a:ext cx="888135" cy="68318"/>
          </a:xfrm>
          <a:prstGeom prst="rect">
            <a:avLst/>
          </a:prstGeom>
        </p:spPr>
      </p:pic>
      <p:pic>
        <p:nvPicPr>
          <p:cNvPr id="54" name="图片 53">
            <a:extLst>
              <a:ext uri="{FF2B5EF4-FFF2-40B4-BE49-F238E27FC236}">
                <a16:creationId xmlns:a16="http://schemas.microsoft.com/office/drawing/2014/main" id="{628E134B-BD74-4829-B47F-9A8683A7EB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2586879" y="4316217"/>
            <a:ext cx="888135" cy="68318"/>
          </a:xfrm>
          <a:prstGeom prst="rect">
            <a:avLst/>
          </a:prstGeom>
        </p:spPr>
      </p:pic>
      <p:pic>
        <p:nvPicPr>
          <p:cNvPr id="55" name="图片 54">
            <a:extLst>
              <a:ext uri="{FF2B5EF4-FFF2-40B4-BE49-F238E27FC236}">
                <a16:creationId xmlns:a16="http://schemas.microsoft.com/office/drawing/2014/main" id="{04CEFB4C-874F-4E83-BA0F-EF34FCF129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1511307" y="4312258"/>
            <a:ext cx="888135" cy="68318"/>
          </a:xfrm>
          <a:prstGeom prst="rect">
            <a:avLst/>
          </a:prstGeom>
        </p:spPr>
      </p:pic>
      <p:sp>
        <p:nvSpPr>
          <p:cNvPr id="12" name="文本框 11">
            <a:extLst>
              <a:ext uri="{FF2B5EF4-FFF2-40B4-BE49-F238E27FC236}">
                <a16:creationId xmlns:a16="http://schemas.microsoft.com/office/drawing/2014/main" id="{814EBD7C-6781-4032-9465-9E1936639179}"/>
              </a:ext>
            </a:extLst>
          </p:cNvPr>
          <p:cNvSpPr txBox="1"/>
          <p:nvPr/>
        </p:nvSpPr>
        <p:spPr>
          <a:xfrm>
            <a:off x="6247892" y="1938861"/>
            <a:ext cx="4222750" cy="3970318"/>
          </a:xfrm>
          <a:prstGeom prst="rect">
            <a:avLst/>
          </a:prstGeom>
          <a:noFill/>
        </p:spPr>
        <p:txBody>
          <a:bodyPr wrap="square" rtlCol="0">
            <a:spAutoFit/>
          </a:bodyPr>
          <a:lstStyle/>
          <a:p>
            <a:r>
              <a:rPr lang="zh-CN" altLang="en-US" dirty="0">
                <a:solidFill>
                  <a:schemeClr val="tx1">
                    <a:lumMod val="50000"/>
                    <a:lumOff val="50000"/>
                  </a:schemeClr>
                </a:solidFill>
              </a:rPr>
              <a:t>在</a:t>
            </a:r>
            <a:r>
              <a:rPr lang="en-US" altLang="zh-CN" dirty="0">
                <a:solidFill>
                  <a:schemeClr val="tx1">
                    <a:lumMod val="50000"/>
                    <a:lumOff val="50000"/>
                  </a:schemeClr>
                </a:solidFill>
              </a:rPr>
              <a:t>R.O.O.T.</a:t>
            </a:r>
            <a:r>
              <a:rPr lang="zh-CN" altLang="en-US" dirty="0">
                <a:solidFill>
                  <a:schemeClr val="tx1">
                    <a:lumMod val="50000"/>
                    <a:lumOff val="50000"/>
                  </a:schemeClr>
                </a:solidFill>
              </a:rPr>
              <a:t>系统中，只有</a:t>
            </a:r>
            <a:r>
              <a:rPr lang="zh-CN" altLang="en-US" dirty="0">
                <a:solidFill>
                  <a:schemeClr val="tx1">
                    <a:lumMod val="95000"/>
                    <a:lumOff val="5000"/>
                  </a:schemeClr>
                </a:solidFill>
              </a:rPr>
              <a:t>处理器模组和服务器模组</a:t>
            </a:r>
            <a:r>
              <a:rPr lang="zh-CN" altLang="en-US" dirty="0">
                <a:solidFill>
                  <a:schemeClr val="tx1">
                    <a:lumMod val="50000"/>
                    <a:lumOff val="50000"/>
                  </a:schemeClr>
                </a:solidFill>
              </a:rPr>
              <a:t>可以作为信号源</a:t>
            </a:r>
            <a:r>
              <a:rPr lang="zh-CN" altLang="en-US" dirty="0">
                <a:solidFill>
                  <a:schemeClr val="tx1">
                    <a:lumMod val="95000"/>
                    <a:lumOff val="5000"/>
                  </a:schemeClr>
                </a:solidFill>
              </a:rPr>
              <a:t>发布信号</a:t>
            </a:r>
            <a:r>
              <a:rPr lang="zh-CN" altLang="en-US" dirty="0">
                <a:solidFill>
                  <a:schemeClr val="tx1">
                    <a:lumMod val="50000"/>
                    <a:lumOff val="50000"/>
                  </a:schemeClr>
                </a:solidFill>
              </a:rPr>
              <a:t>。</a:t>
            </a:r>
            <a:endParaRPr lang="en-US" altLang="zh-CN" dirty="0">
              <a:solidFill>
                <a:schemeClr val="tx1">
                  <a:lumMod val="50000"/>
                  <a:lumOff val="50000"/>
                </a:schemeClr>
              </a:solidFill>
            </a:endParaRPr>
          </a:p>
          <a:p>
            <a:r>
              <a:rPr lang="zh-CN" altLang="en-US" dirty="0">
                <a:solidFill>
                  <a:schemeClr val="tx1">
                    <a:lumMod val="50000"/>
                    <a:lumOff val="50000"/>
                  </a:schemeClr>
                </a:solidFill>
              </a:rPr>
              <a:t>但是</a:t>
            </a:r>
            <a:r>
              <a:rPr lang="zh-CN" altLang="en-US" dirty="0">
                <a:solidFill>
                  <a:schemeClr val="tx1">
                    <a:lumMod val="95000"/>
                    <a:lumOff val="5000"/>
                  </a:schemeClr>
                </a:solidFill>
              </a:rPr>
              <a:t>所有</a:t>
            </a:r>
            <a:r>
              <a:rPr lang="zh-CN" altLang="en-US" dirty="0">
                <a:solidFill>
                  <a:schemeClr val="tx1">
                    <a:lumMod val="50000"/>
                    <a:lumOff val="50000"/>
                  </a:schemeClr>
                </a:solidFill>
              </a:rPr>
              <a:t>具有两个端子的核心都可以一定程度上的</a:t>
            </a:r>
            <a:r>
              <a:rPr lang="zh-CN" altLang="en-US" dirty="0">
                <a:solidFill>
                  <a:schemeClr val="tx1">
                    <a:lumMod val="95000"/>
                    <a:lumOff val="5000"/>
                  </a:schemeClr>
                </a:solidFill>
              </a:rPr>
              <a:t>传递信号。</a:t>
            </a:r>
            <a:endParaRPr lang="en-US" altLang="zh-CN" dirty="0">
              <a:solidFill>
                <a:schemeClr val="tx1">
                  <a:lumMod val="95000"/>
                  <a:lumOff val="5000"/>
                </a:schemeClr>
              </a:solidFill>
            </a:endParaRPr>
          </a:p>
          <a:p>
            <a:endParaRPr lang="en-US" altLang="zh-CN" dirty="0">
              <a:solidFill>
                <a:schemeClr val="tx1">
                  <a:lumMod val="50000"/>
                  <a:lumOff val="50000"/>
                </a:schemeClr>
              </a:solidFill>
            </a:endParaRPr>
          </a:p>
          <a:p>
            <a:r>
              <a:rPr lang="zh-CN" altLang="en-US" dirty="0">
                <a:solidFill>
                  <a:schemeClr val="tx1">
                    <a:lumMod val="50000"/>
                    <a:lumOff val="50000"/>
                  </a:schemeClr>
                </a:solidFill>
              </a:rPr>
              <a:t>就如同右图所示，所有端子都既</a:t>
            </a:r>
            <a:r>
              <a:rPr lang="zh-CN" altLang="en-US" dirty="0">
                <a:solidFill>
                  <a:schemeClr val="tx1">
                    <a:lumMod val="95000"/>
                    <a:lumOff val="5000"/>
                  </a:schemeClr>
                </a:solidFill>
              </a:rPr>
              <a:t>非</a:t>
            </a:r>
            <a:r>
              <a:rPr lang="zh-CN" altLang="en-US" dirty="0">
                <a:solidFill>
                  <a:srgbClr val="0070C0"/>
                </a:solidFill>
              </a:rPr>
              <a:t>蓝色</a:t>
            </a:r>
            <a:r>
              <a:rPr lang="zh-CN" altLang="en-US" dirty="0">
                <a:solidFill>
                  <a:schemeClr val="tx1">
                    <a:lumMod val="50000"/>
                    <a:lumOff val="50000"/>
                  </a:schemeClr>
                </a:solidFill>
              </a:rPr>
              <a:t>亦</a:t>
            </a:r>
            <a:r>
              <a:rPr lang="zh-CN" altLang="en-US" dirty="0">
                <a:solidFill>
                  <a:schemeClr val="tx1">
                    <a:lumMod val="95000"/>
                    <a:lumOff val="5000"/>
                  </a:schemeClr>
                </a:solidFill>
              </a:rPr>
              <a:t>非</a:t>
            </a:r>
            <a:r>
              <a:rPr lang="zh-CN" altLang="en-US" dirty="0">
                <a:solidFill>
                  <a:srgbClr val="00B050"/>
                </a:solidFill>
              </a:rPr>
              <a:t>绿色</a:t>
            </a:r>
            <a:r>
              <a:rPr lang="zh-CN" altLang="en-US" dirty="0">
                <a:solidFill>
                  <a:schemeClr val="tx1">
                    <a:lumMod val="50000"/>
                    <a:lumOff val="50000"/>
                  </a:schemeClr>
                </a:solidFill>
              </a:rPr>
              <a:t>，而是的</a:t>
            </a:r>
            <a:r>
              <a:rPr lang="zh-CN" altLang="en-US" dirty="0">
                <a:solidFill>
                  <a:srgbClr val="00B0F0"/>
                </a:solidFill>
              </a:rPr>
              <a:t>水蓝色</a:t>
            </a:r>
            <a:r>
              <a:rPr lang="zh-CN" altLang="en-US" dirty="0">
                <a:solidFill>
                  <a:schemeClr val="tx1">
                    <a:lumMod val="50000"/>
                    <a:lumOff val="50000"/>
                  </a:schemeClr>
                </a:solidFill>
              </a:rPr>
              <a:t>。</a:t>
            </a:r>
            <a:endParaRPr lang="en-US" altLang="zh-CN" dirty="0">
              <a:solidFill>
                <a:schemeClr val="tx1">
                  <a:lumMod val="50000"/>
                  <a:lumOff val="50000"/>
                </a:schemeClr>
              </a:solidFill>
            </a:endParaRPr>
          </a:p>
          <a:p>
            <a:r>
              <a:rPr lang="zh-CN" altLang="en-US" dirty="0">
                <a:solidFill>
                  <a:schemeClr val="tx1">
                    <a:lumMod val="50000"/>
                    <a:lumOff val="50000"/>
                  </a:schemeClr>
                </a:solidFill>
              </a:rPr>
              <a:t>这个时候就说明这里的端子都同时在传递网络和数据</a:t>
            </a:r>
            <a:r>
              <a:rPr lang="zh-CN" altLang="en-US" dirty="0">
                <a:solidFill>
                  <a:schemeClr val="tx1">
                    <a:lumMod val="95000"/>
                    <a:lumOff val="5000"/>
                  </a:schemeClr>
                </a:solidFill>
              </a:rPr>
              <a:t>两种信号。</a:t>
            </a:r>
            <a:endParaRPr lang="en-US" altLang="zh-CN" dirty="0">
              <a:solidFill>
                <a:schemeClr val="tx1">
                  <a:lumMod val="95000"/>
                  <a:lumOff val="5000"/>
                </a:schemeClr>
              </a:solidFill>
            </a:endParaRPr>
          </a:p>
          <a:p>
            <a:endParaRPr lang="en-US" altLang="zh-CN" dirty="0">
              <a:solidFill>
                <a:schemeClr val="tx1">
                  <a:lumMod val="50000"/>
                  <a:lumOff val="50000"/>
                </a:schemeClr>
              </a:solidFill>
            </a:endParaRPr>
          </a:p>
          <a:p>
            <a:r>
              <a:rPr lang="zh-CN" altLang="en-US" dirty="0">
                <a:solidFill>
                  <a:schemeClr val="tx1">
                    <a:lumMod val="50000"/>
                    <a:lumOff val="50000"/>
                  </a:schemeClr>
                </a:solidFill>
              </a:rPr>
              <a:t>这也是为什么最下方的硬盘模组没有直接连接到服务器和其他硬盘，但仍然可以计分。中间的</a:t>
            </a:r>
            <a:r>
              <a:rPr lang="zh-CN" altLang="en-US" dirty="0">
                <a:solidFill>
                  <a:schemeClr val="tx1">
                    <a:lumMod val="95000"/>
                    <a:lumOff val="5000"/>
                  </a:schemeClr>
                </a:solidFill>
              </a:rPr>
              <a:t>网络模组传递了从处理器发出的数据信号。</a:t>
            </a:r>
            <a:endParaRPr lang="en-US" dirty="0">
              <a:solidFill>
                <a:schemeClr val="tx1">
                  <a:lumMod val="95000"/>
                  <a:lumOff val="5000"/>
                </a:schemeClr>
              </a:solidFill>
            </a:endParaRPr>
          </a:p>
        </p:txBody>
      </p:sp>
    </p:spTree>
    <p:extLst>
      <p:ext uri="{BB962C8B-B14F-4D97-AF65-F5344CB8AC3E}">
        <p14:creationId xmlns:p14="http://schemas.microsoft.com/office/powerpoint/2010/main" val="77358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10261-8660-4936-9702-B2F8C8BF72B5}"/>
              </a:ext>
            </a:extLst>
          </p:cNvPr>
          <p:cNvSpPr>
            <a:spLocks noGrp="1"/>
          </p:cNvSpPr>
          <p:nvPr>
            <p:ph type="title"/>
          </p:nvPr>
        </p:nvSpPr>
        <p:spPr/>
        <p:txBody>
          <a:bodyPr/>
          <a:lstStyle/>
          <a:p>
            <a:r>
              <a:rPr lang="zh-CN" altLang="en-US" dirty="0"/>
              <a:t>设备模组细节说明</a:t>
            </a:r>
            <a:endParaRPr lang="en-US" dirty="0"/>
          </a:p>
        </p:txBody>
      </p:sp>
      <p:graphicFrame>
        <p:nvGraphicFramePr>
          <p:cNvPr id="4" name="表格 4">
            <a:extLst>
              <a:ext uri="{FF2B5EF4-FFF2-40B4-BE49-F238E27FC236}">
                <a16:creationId xmlns:a16="http://schemas.microsoft.com/office/drawing/2014/main" id="{71C6F11D-44CD-4B11-BF03-E4CD5987E759}"/>
              </a:ext>
            </a:extLst>
          </p:cNvPr>
          <p:cNvGraphicFramePr>
            <a:graphicFrameLocks noGrp="1"/>
          </p:cNvGraphicFramePr>
          <p:nvPr>
            <p:extLst>
              <p:ext uri="{D42A27DB-BD31-4B8C-83A1-F6EECF244321}">
                <p14:modId xmlns:p14="http://schemas.microsoft.com/office/powerpoint/2010/main" val="3915211904"/>
              </p:ext>
            </p:extLst>
          </p:nvPr>
        </p:nvGraphicFramePr>
        <p:xfrm>
          <a:off x="2056054" y="2157030"/>
          <a:ext cx="7277100" cy="3480628"/>
        </p:xfrm>
        <a:graphic>
          <a:graphicData uri="http://schemas.openxmlformats.org/drawingml/2006/table">
            <a:tbl>
              <a:tblPr firstRow="1" bandRow="1">
                <a:tableStyleId>{073A0DAA-6AF3-43AB-8588-CEC1D06C72B9}</a:tableStyleId>
              </a:tblPr>
              <a:tblGrid>
                <a:gridCol w="1206500">
                  <a:extLst>
                    <a:ext uri="{9D8B030D-6E8A-4147-A177-3AD203B41FA5}">
                      <a16:colId xmlns:a16="http://schemas.microsoft.com/office/drawing/2014/main" val="2621437361"/>
                    </a:ext>
                  </a:extLst>
                </a:gridCol>
                <a:gridCol w="1371600">
                  <a:extLst>
                    <a:ext uri="{9D8B030D-6E8A-4147-A177-3AD203B41FA5}">
                      <a16:colId xmlns:a16="http://schemas.microsoft.com/office/drawing/2014/main" val="862795126"/>
                    </a:ext>
                  </a:extLst>
                </a:gridCol>
                <a:gridCol w="4699000">
                  <a:extLst>
                    <a:ext uri="{9D8B030D-6E8A-4147-A177-3AD203B41FA5}">
                      <a16:colId xmlns:a16="http://schemas.microsoft.com/office/drawing/2014/main" val="3721827039"/>
                    </a:ext>
                  </a:extLst>
                </a:gridCol>
              </a:tblGrid>
              <a:tr h="402891">
                <a:tc>
                  <a:txBody>
                    <a:bodyPr/>
                    <a:lstStyle/>
                    <a:p>
                      <a:pPr algn="ctr"/>
                      <a:r>
                        <a:rPr lang="zh-CN" altLang="en-US" dirty="0">
                          <a:solidFill>
                            <a:schemeClr val="tx1">
                              <a:lumMod val="95000"/>
                              <a:lumOff val="5000"/>
                            </a:schemeClr>
                          </a:solidFill>
                        </a:rPr>
                        <a:t>图标</a:t>
                      </a:r>
                      <a:endParaRPr lang="en-US" dirty="0">
                        <a:solidFill>
                          <a:schemeClr val="tx1">
                            <a:lumMod val="95000"/>
                            <a:lumOff val="5000"/>
                          </a:schemeClr>
                        </a:solidFill>
                      </a:endParaRPr>
                    </a:p>
                  </a:txBody>
                  <a:tcPr anchor="ctr">
                    <a:noFill/>
                  </a:tcPr>
                </a:tc>
                <a:tc>
                  <a:txBody>
                    <a:bodyPr/>
                    <a:lstStyle/>
                    <a:p>
                      <a:pPr algn="ctr"/>
                      <a:r>
                        <a:rPr lang="zh-CN" altLang="en-US" dirty="0">
                          <a:solidFill>
                            <a:schemeClr val="tx1">
                              <a:lumMod val="95000"/>
                              <a:lumOff val="5000"/>
                            </a:schemeClr>
                          </a:solidFill>
                        </a:rPr>
                        <a:t>名称</a:t>
                      </a:r>
                      <a:endParaRPr lang="en-US" dirty="0">
                        <a:solidFill>
                          <a:schemeClr val="tx1">
                            <a:lumMod val="95000"/>
                            <a:lumOff val="5000"/>
                          </a:schemeClr>
                        </a:solidFill>
                      </a:endParaRPr>
                    </a:p>
                  </a:txBody>
                  <a:tcPr anchor="ctr">
                    <a:noFill/>
                  </a:tcPr>
                </a:tc>
                <a:tc>
                  <a:txBody>
                    <a:bodyPr/>
                    <a:lstStyle/>
                    <a:p>
                      <a:pPr algn="ctr"/>
                      <a:r>
                        <a:rPr lang="zh-CN" altLang="en-US" dirty="0">
                          <a:solidFill>
                            <a:schemeClr val="tx1">
                              <a:lumMod val="95000"/>
                              <a:lumOff val="5000"/>
                            </a:schemeClr>
                          </a:solidFill>
                        </a:rPr>
                        <a:t>说明</a:t>
                      </a:r>
                      <a:endParaRPr lang="en-US" dirty="0">
                        <a:solidFill>
                          <a:schemeClr val="tx1">
                            <a:lumMod val="95000"/>
                            <a:lumOff val="5000"/>
                          </a:schemeClr>
                        </a:solidFill>
                      </a:endParaRPr>
                    </a:p>
                  </a:txBody>
                  <a:tcPr anchor="ctr">
                    <a:noFill/>
                  </a:tcPr>
                </a:tc>
                <a:extLst>
                  <a:ext uri="{0D108BD9-81ED-4DB2-BD59-A6C34878D82A}">
                    <a16:rowId xmlns:a16="http://schemas.microsoft.com/office/drawing/2014/main" val="3904174788"/>
                  </a:ext>
                </a:extLst>
              </a:tr>
              <a:tr h="959005">
                <a:tc>
                  <a:txBody>
                    <a:bodyPr/>
                    <a:lstStyle/>
                    <a:p>
                      <a:pPr algn="ctr"/>
                      <a:endParaRPr lang="en-US" dirty="0"/>
                    </a:p>
                  </a:txBody>
                  <a:tcPr anchor="ctr">
                    <a:noFill/>
                  </a:tcPr>
                </a:tc>
                <a:tc>
                  <a:txBody>
                    <a:bodyPr/>
                    <a:lstStyle/>
                    <a:p>
                      <a:pPr algn="ctr"/>
                      <a:r>
                        <a:rPr lang="zh-CN" altLang="en-US" dirty="0">
                          <a:solidFill>
                            <a:schemeClr val="tx1">
                              <a:lumMod val="95000"/>
                              <a:lumOff val="5000"/>
                            </a:schemeClr>
                          </a:solidFill>
                        </a:rPr>
                        <a:t>垃圾模组</a:t>
                      </a:r>
                      <a:endParaRPr lang="en-US" dirty="0">
                        <a:solidFill>
                          <a:schemeClr val="tx1">
                            <a:lumMod val="95000"/>
                            <a:lumOff val="5000"/>
                          </a:schemeClr>
                        </a:solidFill>
                      </a:endParaRPr>
                    </a:p>
                  </a:txBody>
                  <a:tcPr anchor="ctr">
                    <a:noFill/>
                  </a:tcPr>
                </a:tc>
                <a:tc>
                  <a:txBody>
                    <a:bodyPr/>
                    <a:lstStyle/>
                    <a:p>
                      <a:pPr algn="ctr"/>
                      <a:r>
                        <a:rPr lang="zh-CN" altLang="en-US" dirty="0">
                          <a:solidFill>
                            <a:schemeClr val="tx1">
                              <a:lumMod val="65000"/>
                              <a:lumOff val="35000"/>
                            </a:schemeClr>
                          </a:solidFill>
                        </a:rPr>
                        <a:t>单纯的阻碍模组；四边必然是死端</a:t>
                      </a:r>
                      <a:endParaRPr lang="en-US" altLang="zh-CN" dirty="0">
                        <a:solidFill>
                          <a:schemeClr val="tx1">
                            <a:lumMod val="65000"/>
                            <a:lumOff val="35000"/>
                          </a:schemeClr>
                        </a:solidFill>
                      </a:endParaRPr>
                    </a:p>
                    <a:p>
                      <a:pPr algn="ctr"/>
                      <a:r>
                        <a:rPr lang="zh-CN" altLang="en-US" dirty="0">
                          <a:solidFill>
                            <a:schemeClr val="tx1">
                              <a:lumMod val="95000"/>
                              <a:lumOff val="5000"/>
                            </a:schemeClr>
                          </a:solidFill>
                        </a:rPr>
                        <a:t>不会于商店中出现</a:t>
                      </a:r>
                      <a:endParaRPr lang="en-US" dirty="0">
                        <a:solidFill>
                          <a:schemeClr val="tx1">
                            <a:lumMod val="95000"/>
                            <a:lumOff val="5000"/>
                          </a:schemeClr>
                        </a:solidFill>
                      </a:endParaRPr>
                    </a:p>
                  </a:txBody>
                  <a:tcPr anchor="ctr">
                    <a:noFill/>
                  </a:tcPr>
                </a:tc>
                <a:extLst>
                  <a:ext uri="{0D108BD9-81ED-4DB2-BD59-A6C34878D82A}">
                    <a16:rowId xmlns:a16="http://schemas.microsoft.com/office/drawing/2014/main" val="1863790508"/>
                  </a:ext>
                </a:extLst>
              </a:tr>
              <a:tr h="1033346">
                <a:tc>
                  <a:txBody>
                    <a:bodyPr/>
                    <a:lstStyle/>
                    <a:p>
                      <a:pPr algn="ctr"/>
                      <a:endParaRPr lang="en-US" dirty="0"/>
                    </a:p>
                  </a:txBody>
                  <a:tcPr anchor="ctr">
                    <a:noFill/>
                  </a:tcPr>
                </a:tc>
                <a:tc>
                  <a:txBody>
                    <a:bodyPr/>
                    <a:lstStyle/>
                    <a:p>
                      <a:pPr algn="ctr"/>
                      <a:r>
                        <a:rPr lang="zh-CN" altLang="en-US" dirty="0">
                          <a:solidFill>
                            <a:schemeClr val="tx1">
                              <a:lumMod val="95000"/>
                              <a:lumOff val="5000"/>
                            </a:schemeClr>
                          </a:solidFill>
                        </a:rPr>
                        <a:t>处理器模组</a:t>
                      </a:r>
                      <a:endParaRPr lang="en-US" dirty="0">
                        <a:solidFill>
                          <a:schemeClr val="tx1">
                            <a:lumMod val="95000"/>
                            <a:lumOff val="5000"/>
                          </a:schemeClr>
                        </a:solidFill>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95000"/>
                              <a:lumOff val="5000"/>
                            </a:schemeClr>
                          </a:solidFill>
                        </a:rPr>
                        <a:t>发出数据信号</a:t>
                      </a:r>
                      <a:r>
                        <a:rPr lang="zh-CN" altLang="en-US" dirty="0">
                          <a:solidFill>
                            <a:schemeClr val="tx1">
                              <a:lumMod val="65000"/>
                              <a:lumOff val="35000"/>
                            </a:schemeClr>
                          </a:solidFill>
                        </a:rPr>
                        <a:t>；</a:t>
                      </a:r>
                      <a:r>
                        <a:rPr lang="zh-CN" altLang="en-US" dirty="0">
                          <a:solidFill>
                            <a:schemeClr val="tx1">
                              <a:lumMod val="95000"/>
                              <a:lumOff val="5000"/>
                            </a:schemeClr>
                          </a:solidFill>
                        </a:rPr>
                        <a:t>统计</a:t>
                      </a:r>
                      <a:r>
                        <a:rPr lang="zh-CN" altLang="en-US" dirty="0">
                          <a:solidFill>
                            <a:schemeClr val="tx1">
                              <a:lumMod val="65000"/>
                              <a:lumOff val="35000"/>
                            </a:schemeClr>
                          </a:solidFill>
                        </a:rPr>
                        <a:t>所有接受到数据信号的</a:t>
                      </a:r>
                      <a:r>
                        <a:rPr lang="zh-CN" altLang="en-US" dirty="0">
                          <a:solidFill>
                            <a:schemeClr val="tx1">
                              <a:lumMod val="95000"/>
                              <a:lumOff val="5000"/>
                            </a:schemeClr>
                          </a:solidFill>
                        </a:rPr>
                        <a:t>硬盘模组</a:t>
                      </a:r>
                      <a:endParaRPr lang="en-US" dirty="0">
                        <a:solidFill>
                          <a:schemeClr val="tx1">
                            <a:lumMod val="95000"/>
                            <a:lumOff val="5000"/>
                          </a:schemeClr>
                        </a:solidFill>
                      </a:endParaRPr>
                    </a:p>
                  </a:txBody>
                  <a:tcPr anchor="ctr">
                    <a:noFill/>
                  </a:tcPr>
                </a:tc>
                <a:extLst>
                  <a:ext uri="{0D108BD9-81ED-4DB2-BD59-A6C34878D82A}">
                    <a16:rowId xmlns:a16="http://schemas.microsoft.com/office/drawing/2014/main" val="3790404969"/>
                  </a:ext>
                </a:extLst>
              </a:tr>
              <a:tr h="1085386">
                <a:tc>
                  <a:txBody>
                    <a:bodyPr/>
                    <a:lstStyle/>
                    <a:p>
                      <a:pPr algn="ctr"/>
                      <a:endParaRPr lang="en-US"/>
                    </a:p>
                  </a:txBody>
                  <a:tcPr anchor="ctr">
                    <a:noFill/>
                  </a:tcPr>
                </a:tc>
                <a:tc>
                  <a:txBody>
                    <a:bodyPr/>
                    <a:lstStyle/>
                    <a:p>
                      <a:pPr algn="ctr"/>
                      <a:r>
                        <a:rPr lang="zh-CN" altLang="en-US" dirty="0">
                          <a:solidFill>
                            <a:schemeClr val="tx1">
                              <a:lumMod val="95000"/>
                              <a:lumOff val="5000"/>
                            </a:schemeClr>
                          </a:solidFill>
                        </a:rPr>
                        <a:t>硬盘模组</a:t>
                      </a:r>
                      <a:endParaRPr lang="en-US" dirty="0">
                        <a:solidFill>
                          <a:schemeClr val="tx1">
                            <a:lumMod val="95000"/>
                            <a:lumOff val="5000"/>
                          </a:schemeClr>
                        </a:solidFill>
                      </a:endParaRPr>
                    </a:p>
                  </a:txBody>
                  <a:tcPr anchor="ctr">
                    <a:noFill/>
                  </a:tcPr>
                </a:tc>
                <a:tc>
                  <a:txBody>
                    <a:bodyPr/>
                    <a:lstStyle/>
                    <a:p>
                      <a:pPr algn="ctr"/>
                      <a:r>
                        <a:rPr lang="zh-CN" altLang="en-US" dirty="0">
                          <a:solidFill>
                            <a:schemeClr val="tx1">
                              <a:lumMod val="65000"/>
                              <a:lumOff val="35000"/>
                            </a:schemeClr>
                          </a:solidFill>
                        </a:rPr>
                        <a:t>在接受到</a:t>
                      </a:r>
                      <a:r>
                        <a:rPr lang="zh-CN" altLang="en-US" dirty="0">
                          <a:solidFill>
                            <a:schemeClr val="tx1">
                              <a:lumMod val="95000"/>
                              <a:lumOff val="5000"/>
                            </a:schemeClr>
                          </a:solidFill>
                        </a:rPr>
                        <a:t>数据信号</a:t>
                      </a:r>
                      <a:r>
                        <a:rPr lang="zh-CN" altLang="en-US" dirty="0">
                          <a:solidFill>
                            <a:schemeClr val="tx1">
                              <a:lumMod val="65000"/>
                              <a:lumOff val="35000"/>
                            </a:schemeClr>
                          </a:solidFill>
                        </a:rPr>
                        <a:t>时</a:t>
                      </a:r>
                      <a:r>
                        <a:rPr lang="zh-CN" altLang="en-US" dirty="0">
                          <a:solidFill>
                            <a:schemeClr val="tx1">
                              <a:lumMod val="95000"/>
                              <a:lumOff val="5000"/>
                            </a:schemeClr>
                          </a:solidFill>
                        </a:rPr>
                        <a:t>计算</a:t>
                      </a:r>
                      <a:r>
                        <a:rPr lang="en-US" altLang="zh-CN" dirty="0">
                          <a:solidFill>
                            <a:schemeClr val="tx1">
                              <a:lumMod val="95000"/>
                              <a:lumOff val="5000"/>
                            </a:schemeClr>
                          </a:solidFill>
                        </a:rPr>
                        <a:t>100</a:t>
                      </a:r>
                      <a:r>
                        <a:rPr lang="zh-CN" altLang="en-US" dirty="0">
                          <a:solidFill>
                            <a:schemeClr val="tx1">
                              <a:lumMod val="95000"/>
                              <a:lumOff val="5000"/>
                            </a:schemeClr>
                          </a:solidFill>
                        </a:rPr>
                        <a:t>收益</a:t>
                      </a:r>
                      <a:r>
                        <a:rPr lang="zh-CN" altLang="en-US" dirty="0">
                          <a:solidFill>
                            <a:schemeClr val="tx1">
                              <a:lumMod val="65000"/>
                              <a:lumOff val="35000"/>
                            </a:schemeClr>
                          </a:solidFill>
                        </a:rPr>
                        <a:t>；可以</a:t>
                      </a:r>
                      <a:r>
                        <a:rPr lang="zh-CN" altLang="en-US" dirty="0">
                          <a:solidFill>
                            <a:schemeClr val="tx1">
                              <a:lumMod val="95000"/>
                              <a:lumOff val="5000"/>
                            </a:schemeClr>
                          </a:solidFill>
                        </a:rPr>
                        <a:t>转发数据信号</a:t>
                      </a:r>
                      <a:endParaRPr lang="en-US" dirty="0">
                        <a:solidFill>
                          <a:schemeClr val="tx1">
                            <a:lumMod val="95000"/>
                            <a:lumOff val="5000"/>
                          </a:schemeClr>
                        </a:solidFill>
                      </a:endParaRPr>
                    </a:p>
                  </a:txBody>
                  <a:tcPr anchor="ctr">
                    <a:noFill/>
                  </a:tcPr>
                </a:tc>
                <a:extLst>
                  <a:ext uri="{0D108BD9-81ED-4DB2-BD59-A6C34878D82A}">
                    <a16:rowId xmlns:a16="http://schemas.microsoft.com/office/drawing/2014/main" val="1479023673"/>
                  </a:ext>
                </a:extLst>
              </a:tr>
            </a:tbl>
          </a:graphicData>
        </a:graphic>
      </p:graphicFrame>
      <p:pic>
        <p:nvPicPr>
          <p:cNvPr id="15" name="图片 14" descr="图片包含 物体&#10;&#10;描述已自动生成">
            <a:extLst>
              <a:ext uri="{FF2B5EF4-FFF2-40B4-BE49-F238E27FC236}">
                <a16:creationId xmlns:a16="http://schemas.microsoft.com/office/drawing/2014/main" id="{B1B785B2-3A3D-4BED-A581-1B1FF5C3C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4707" y="4631471"/>
            <a:ext cx="946592" cy="946592"/>
          </a:xfrm>
          <a:prstGeom prst="rect">
            <a:avLst/>
          </a:prstGeom>
        </p:spPr>
      </p:pic>
      <p:pic>
        <p:nvPicPr>
          <p:cNvPr id="17" name="图片 16" descr="图片包含 电子产品, 电路&#10;&#10;描述已自动生成">
            <a:extLst>
              <a:ext uri="{FF2B5EF4-FFF2-40B4-BE49-F238E27FC236}">
                <a16:creationId xmlns:a16="http://schemas.microsoft.com/office/drawing/2014/main" id="{8CD41C07-9104-44D9-B8ED-F61F2C1D2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4707" y="3581949"/>
            <a:ext cx="946592" cy="946592"/>
          </a:xfrm>
          <a:prstGeom prst="rect">
            <a:avLst/>
          </a:prstGeom>
        </p:spPr>
      </p:pic>
      <p:pic>
        <p:nvPicPr>
          <p:cNvPr id="18" name="图片 17" descr="图片包含 家具, 小地毯, 照片&#10;&#10;描述已自动生成">
            <a:extLst>
              <a:ext uri="{FF2B5EF4-FFF2-40B4-BE49-F238E27FC236}">
                <a16:creationId xmlns:a16="http://schemas.microsoft.com/office/drawing/2014/main" id="{5E667B64-9B7F-4ACD-8FED-8F50AF3034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4709" y="2532429"/>
            <a:ext cx="946590" cy="946590"/>
          </a:xfrm>
          <a:prstGeom prst="rect">
            <a:avLst/>
          </a:prstGeom>
        </p:spPr>
      </p:pic>
    </p:spTree>
    <p:extLst>
      <p:ext uri="{BB962C8B-B14F-4D97-AF65-F5344CB8AC3E}">
        <p14:creationId xmlns:p14="http://schemas.microsoft.com/office/powerpoint/2010/main" val="1544557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10261-8660-4936-9702-B2F8C8BF72B5}"/>
              </a:ext>
            </a:extLst>
          </p:cNvPr>
          <p:cNvSpPr>
            <a:spLocks noGrp="1"/>
          </p:cNvSpPr>
          <p:nvPr>
            <p:ph type="title"/>
          </p:nvPr>
        </p:nvSpPr>
        <p:spPr/>
        <p:txBody>
          <a:bodyPr/>
          <a:lstStyle/>
          <a:p>
            <a:r>
              <a:rPr lang="zh-CN" altLang="en-US" dirty="0"/>
              <a:t>设备模组细节说明</a:t>
            </a:r>
            <a:endParaRPr lang="en-US" dirty="0"/>
          </a:p>
        </p:txBody>
      </p:sp>
      <p:graphicFrame>
        <p:nvGraphicFramePr>
          <p:cNvPr id="19" name="表格 4">
            <a:extLst>
              <a:ext uri="{FF2B5EF4-FFF2-40B4-BE49-F238E27FC236}">
                <a16:creationId xmlns:a16="http://schemas.microsoft.com/office/drawing/2014/main" id="{480566F2-E439-496C-9CF8-E7EC92445007}"/>
              </a:ext>
            </a:extLst>
          </p:cNvPr>
          <p:cNvGraphicFramePr>
            <a:graphicFrameLocks noGrp="1"/>
          </p:cNvGraphicFramePr>
          <p:nvPr>
            <p:extLst>
              <p:ext uri="{D42A27DB-BD31-4B8C-83A1-F6EECF244321}">
                <p14:modId xmlns:p14="http://schemas.microsoft.com/office/powerpoint/2010/main" val="2129162228"/>
              </p:ext>
            </p:extLst>
          </p:nvPr>
        </p:nvGraphicFramePr>
        <p:xfrm>
          <a:off x="2051050" y="2084388"/>
          <a:ext cx="7429500" cy="3458325"/>
        </p:xfrm>
        <a:graphic>
          <a:graphicData uri="http://schemas.openxmlformats.org/drawingml/2006/table">
            <a:tbl>
              <a:tblPr firstRow="1" bandRow="1">
                <a:tableStyleId>{073A0DAA-6AF3-43AB-8588-CEC1D06C72B9}</a:tableStyleId>
              </a:tblPr>
              <a:tblGrid>
                <a:gridCol w="1244600">
                  <a:extLst>
                    <a:ext uri="{9D8B030D-6E8A-4147-A177-3AD203B41FA5}">
                      <a16:colId xmlns:a16="http://schemas.microsoft.com/office/drawing/2014/main" val="2621437361"/>
                    </a:ext>
                  </a:extLst>
                </a:gridCol>
                <a:gridCol w="1530350">
                  <a:extLst>
                    <a:ext uri="{9D8B030D-6E8A-4147-A177-3AD203B41FA5}">
                      <a16:colId xmlns:a16="http://schemas.microsoft.com/office/drawing/2014/main" val="862795126"/>
                    </a:ext>
                  </a:extLst>
                </a:gridCol>
                <a:gridCol w="4654550">
                  <a:extLst>
                    <a:ext uri="{9D8B030D-6E8A-4147-A177-3AD203B41FA5}">
                      <a16:colId xmlns:a16="http://schemas.microsoft.com/office/drawing/2014/main" val="3721827039"/>
                    </a:ext>
                  </a:extLst>
                </a:gridCol>
              </a:tblGrid>
              <a:tr h="402891">
                <a:tc>
                  <a:txBody>
                    <a:bodyPr/>
                    <a:lstStyle/>
                    <a:p>
                      <a:pPr algn="ctr"/>
                      <a:r>
                        <a:rPr lang="zh-CN" altLang="en-US" dirty="0">
                          <a:solidFill>
                            <a:schemeClr val="tx1">
                              <a:lumMod val="95000"/>
                              <a:lumOff val="5000"/>
                            </a:schemeClr>
                          </a:solidFill>
                        </a:rPr>
                        <a:t>图标</a:t>
                      </a:r>
                      <a:endParaRPr lang="en-US" dirty="0">
                        <a:solidFill>
                          <a:schemeClr val="tx1">
                            <a:lumMod val="95000"/>
                            <a:lumOff val="5000"/>
                          </a:schemeClr>
                        </a:solidFill>
                      </a:endParaRPr>
                    </a:p>
                  </a:txBody>
                  <a:tcPr>
                    <a:noFill/>
                  </a:tcPr>
                </a:tc>
                <a:tc>
                  <a:txBody>
                    <a:bodyPr/>
                    <a:lstStyle/>
                    <a:p>
                      <a:pPr algn="ctr"/>
                      <a:r>
                        <a:rPr lang="zh-CN" altLang="en-US" dirty="0">
                          <a:solidFill>
                            <a:schemeClr val="tx1">
                              <a:lumMod val="95000"/>
                              <a:lumOff val="5000"/>
                            </a:schemeClr>
                          </a:solidFill>
                        </a:rPr>
                        <a:t>名称</a:t>
                      </a:r>
                      <a:endParaRPr lang="en-US" dirty="0">
                        <a:solidFill>
                          <a:schemeClr val="tx1">
                            <a:lumMod val="95000"/>
                            <a:lumOff val="5000"/>
                          </a:schemeClr>
                        </a:solidFill>
                      </a:endParaRPr>
                    </a:p>
                  </a:txBody>
                  <a:tcPr>
                    <a:noFill/>
                  </a:tcPr>
                </a:tc>
                <a:tc>
                  <a:txBody>
                    <a:bodyPr/>
                    <a:lstStyle/>
                    <a:p>
                      <a:pPr algn="ctr"/>
                      <a:r>
                        <a:rPr lang="zh-CN" altLang="en-US" dirty="0">
                          <a:solidFill>
                            <a:schemeClr val="tx1">
                              <a:lumMod val="95000"/>
                              <a:lumOff val="5000"/>
                            </a:schemeClr>
                          </a:solidFill>
                        </a:rPr>
                        <a:t>说明</a:t>
                      </a:r>
                      <a:endParaRPr lang="en-US" dirty="0">
                        <a:solidFill>
                          <a:schemeClr val="tx1">
                            <a:lumMod val="95000"/>
                            <a:lumOff val="5000"/>
                          </a:schemeClr>
                        </a:solidFill>
                      </a:endParaRPr>
                    </a:p>
                  </a:txBody>
                  <a:tcPr>
                    <a:noFill/>
                  </a:tcPr>
                </a:tc>
                <a:extLst>
                  <a:ext uri="{0D108BD9-81ED-4DB2-BD59-A6C34878D82A}">
                    <a16:rowId xmlns:a16="http://schemas.microsoft.com/office/drawing/2014/main" val="3904174788"/>
                  </a:ext>
                </a:extLst>
              </a:tr>
              <a:tr h="959005">
                <a:tc>
                  <a:txBody>
                    <a:bodyPr/>
                    <a:lstStyle/>
                    <a:p>
                      <a:pPr algn="ctr"/>
                      <a:endParaRPr lang="en-US" dirty="0"/>
                    </a:p>
                  </a:txBody>
                  <a:tcPr anchor="ctr">
                    <a:noFill/>
                  </a:tcPr>
                </a:tc>
                <a:tc>
                  <a:txBody>
                    <a:bodyPr/>
                    <a:lstStyle/>
                    <a:p>
                      <a:pPr algn="ctr"/>
                      <a:r>
                        <a:rPr lang="zh-CN" altLang="en-US" dirty="0">
                          <a:solidFill>
                            <a:schemeClr val="tx1">
                              <a:lumMod val="65000"/>
                              <a:lumOff val="35000"/>
                            </a:schemeClr>
                          </a:solidFill>
                        </a:rPr>
                        <a:t>服务器模组</a:t>
                      </a:r>
                      <a:endParaRPr lang="en-US" dirty="0">
                        <a:solidFill>
                          <a:schemeClr val="tx1">
                            <a:lumMod val="65000"/>
                            <a:lumOff val="35000"/>
                          </a:schemeClr>
                        </a:solidFill>
                      </a:endParaRPr>
                    </a:p>
                  </a:txBody>
                  <a:tcPr anchor="ctr">
                    <a:noFill/>
                  </a:tcPr>
                </a:tc>
                <a:tc>
                  <a:txBody>
                    <a:bodyPr/>
                    <a:lstStyle/>
                    <a:p>
                      <a:pPr algn="ctr"/>
                      <a:r>
                        <a:rPr lang="zh-CN" altLang="en-US" dirty="0">
                          <a:solidFill>
                            <a:schemeClr val="tx1">
                              <a:lumMod val="65000"/>
                              <a:lumOff val="35000"/>
                            </a:schemeClr>
                          </a:solidFill>
                        </a:rPr>
                        <a:t>会发出网络信号，统计</a:t>
                      </a:r>
                      <a:r>
                        <a:rPr lang="zh-CN" altLang="en-US" dirty="0">
                          <a:solidFill>
                            <a:schemeClr val="tx1">
                              <a:lumMod val="95000"/>
                              <a:lumOff val="5000"/>
                            </a:schemeClr>
                          </a:solidFill>
                        </a:rPr>
                        <a:t>必要的最长网线链路</a:t>
                      </a:r>
                      <a:r>
                        <a:rPr lang="zh-CN" altLang="en-US" dirty="0">
                          <a:solidFill>
                            <a:schemeClr val="tx1">
                              <a:lumMod val="65000"/>
                              <a:lumOff val="35000"/>
                            </a:schemeClr>
                          </a:solidFill>
                        </a:rPr>
                        <a:t>并且进行收益</a:t>
                      </a:r>
                      <a:endParaRPr lang="en-US" dirty="0">
                        <a:solidFill>
                          <a:schemeClr val="tx1">
                            <a:lumMod val="65000"/>
                            <a:lumOff val="35000"/>
                          </a:schemeClr>
                        </a:solidFill>
                      </a:endParaRPr>
                    </a:p>
                  </a:txBody>
                  <a:tcPr anchor="ctr">
                    <a:noFill/>
                  </a:tcPr>
                </a:tc>
                <a:extLst>
                  <a:ext uri="{0D108BD9-81ED-4DB2-BD59-A6C34878D82A}">
                    <a16:rowId xmlns:a16="http://schemas.microsoft.com/office/drawing/2014/main" val="1863790508"/>
                  </a:ext>
                </a:extLst>
              </a:tr>
              <a:tr h="1040780">
                <a:tc>
                  <a:txBody>
                    <a:bodyPr/>
                    <a:lstStyle/>
                    <a:p>
                      <a:pPr algn="ctr"/>
                      <a:endParaRPr lang="en-US" dirty="0"/>
                    </a:p>
                  </a:txBody>
                  <a:tcPr anchor="ctr">
                    <a:noFill/>
                  </a:tcPr>
                </a:tc>
                <a:tc>
                  <a:txBody>
                    <a:bodyPr/>
                    <a:lstStyle/>
                    <a:p>
                      <a:pPr algn="ctr"/>
                      <a:r>
                        <a:rPr lang="zh-CN" altLang="en-US" dirty="0">
                          <a:solidFill>
                            <a:schemeClr val="tx1">
                              <a:lumMod val="65000"/>
                              <a:lumOff val="35000"/>
                            </a:schemeClr>
                          </a:solidFill>
                        </a:rPr>
                        <a:t>网线模组</a:t>
                      </a:r>
                      <a:endParaRPr lang="en-US" dirty="0">
                        <a:solidFill>
                          <a:schemeClr val="tx1">
                            <a:lumMod val="65000"/>
                            <a:lumOff val="35000"/>
                          </a:schemeClr>
                        </a:solidFill>
                      </a:endParaRPr>
                    </a:p>
                  </a:txBody>
                  <a:tcPr anchor="ctr">
                    <a:noFill/>
                  </a:tcPr>
                </a:tc>
                <a:tc>
                  <a:txBody>
                    <a:bodyPr/>
                    <a:lstStyle/>
                    <a:p>
                      <a:pPr algn="ctr"/>
                      <a:r>
                        <a:rPr lang="zh-CN" altLang="en-US" dirty="0">
                          <a:solidFill>
                            <a:schemeClr val="tx1">
                              <a:lumMod val="65000"/>
                              <a:lumOff val="35000"/>
                            </a:schemeClr>
                          </a:solidFill>
                        </a:rPr>
                        <a:t>计入最长网线链路，每块网线模组计算</a:t>
                      </a:r>
                      <a:r>
                        <a:rPr lang="en-US" altLang="zh-CN" dirty="0">
                          <a:solidFill>
                            <a:schemeClr val="tx1">
                              <a:lumMod val="65000"/>
                              <a:lumOff val="35000"/>
                            </a:schemeClr>
                          </a:solidFill>
                        </a:rPr>
                        <a:t>100</a:t>
                      </a:r>
                      <a:r>
                        <a:rPr lang="zh-CN" altLang="en-US" dirty="0">
                          <a:solidFill>
                            <a:schemeClr val="tx1">
                              <a:lumMod val="65000"/>
                              <a:lumOff val="35000"/>
                            </a:schemeClr>
                          </a:solidFill>
                        </a:rPr>
                        <a:t>收益，</a:t>
                      </a:r>
                      <a:r>
                        <a:rPr lang="zh-CN" altLang="en-US" b="0" dirty="0">
                          <a:solidFill>
                            <a:schemeClr val="tx1">
                              <a:lumMod val="95000"/>
                              <a:lumOff val="5000"/>
                            </a:schemeClr>
                          </a:solidFill>
                        </a:rPr>
                        <a:t>可以转发网络和数据信号</a:t>
                      </a:r>
                      <a:endParaRPr lang="en-US" b="0" dirty="0">
                        <a:solidFill>
                          <a:schemeClr val="tx1">
                            <a:lumMod val="95000"/>
                            <a:lumOff val="5000"/>
                          </a:schemeClr>
                        </a:solidFill>
                      </a:endParaRPr>
                    </a:p>
                  </a:txBody>
                  <a:tcPr anchor="ctr">
                    <a:noFill/>
                  </a:tcPr>
                </a:tc>
                <a:extLst>
                  <a:ext uri="{0D108BD9-81ED-4DB2-BD59-A6C34878D82A}">
                    <a16:rowId xmlns:a16="http://schemas.microsoft.com/office/drawing/2014/main" val="3790404969"/>
                  </a:ext>
                </a:extLst>
              </a:tr>
              <a:tr h="1055649">
                <a:tc>
                  <a:txBody>
                    <a:bodyPr/>
                    <a:lstStyle/>
                    <a:p>
                      <a:pPr algn="ctr"/>
                      <a:endParaRPr lang="en-US"/>
                    </a:p>
                  </a:txBody>
                  <a:tcPr anchor="ctr">
                    <a:noFill/>
                  </a:tcPr>
                </a:tc>
                <a:tc>
                  <a:txBody>
                    <a:bodyPr/>
                    <a:lstStyle/>
                    <a:p>
                      <a:pPr algn="ctr"/>
                      <a:r>
                        <a:rPr lang="zh-CN" altLang="en-US" dirty="0">
                          <a:solidFill>
                            <a:schemeClr val="tx1">
                              <a:lumMod val="65000"/>
                              <a:lumOff val="35000"/>
                            </a:schemeClr>
                          </a:solidFill>
                        </a:rPr>
                        <a:t>网桥模组</a:t>
                      </a:r>
                      <a:endParaRPr lang="en-US" dirty="0">
                        <a:solidFill>
                          <a:schemeClr val="tx1">
                            <a:lumMod val="65000"/>
                            <a:lumOff val="35000"/>
                          </a:schemeClr>
                        </a:solidFill>
                      </a:endParaRPr>
                    </a:p>
                  </a:txBody>
                  <a:tcPr anchor="ctr">
                    <a:noFill/>
                  </a:tcPr>
                </a:tc>
                <a:tc>
                  <a:txBody>
                    <a:bodyPr/>
                    <a:lstStyle/>
                    <a:p>
                      <a:pPr algn="ctr"/>
                      <a:r>
                        <a:rPr lang="zh-CN" altLang="en-US" sz="1600" dirty="0">
                          <a:solidFill>
                            <a:schemeClr val="tx1">
                              <a:lumMod val="65000"/>
                              <a:lumOff val="35000"/>
                            </a:schemeClr>
                          </a:solidFill>
                        </a:rPr>
                        <a:t>必要的最长网线链路中</a:t>
                      </a:r>
                      <a:r>
                        <a:rPr lang="zh-CN" altLang="en-US" sz="1600" dirty="0">
                          <a:solidFill>
                            <a:schemeClr val="tx1">
                              <a:lumMod val="95000"/>
                              <a:lumOff val="5000"/>
                            </a:schemeClr>
                          </a:solidFill>
                        </a:rPr>
                        <a:t>每有一个</a:t>
                      </a:r>
                      <a:r>
                        <a:rPr lang="zh-CN" altLang="en-US" sz="1600" dirty="0">
                          <a:solidFill>
                            <a:schemeClr val="tx1">
                              <a:lumMod val="65000"/>
                              <a:lumOff val="35000"/>
                            </a:schemeClr>
                          </a:solidFill>
                        </a:rPr>
                        <a:t>网桥模组，最终总价</a:t>
                      </a:r>
                      <a:r>
                        <a:rPr lang="zh-CN" altLang="en-US" sz="1600" dirty="0">
                          <a:solidFill>
                            <a:schemeClr val="tx1">
                              <a:lumMod val="95000"/>
                              <a:lumOff val="5000"/>
                            </a:schemeClr>
                          </a:solidFill>
                        </a:rPr>
                        <a:t>提高</a:t>
                      </a:r>
                      <a:r>
                        <a:rPr lang="en-US" altLang="zh-CN" sz="1600" dirty="0">
                          <a:solidFill>
                            <a:schemeClr val="tx1">
                              <a:lumMod val="95000"/>
                              <a:lumOff val="5000"/>
                            </a:schemeClr>
                          </a:solidFill>
                        </a:rPr>
                        <a:t>50%</a:t>
                      </a:r>
                      <a:r>
                        <a:rPr lang="zh-CN" altLang="en-US" sz="1600" dirty="0">
                          <a:solidFill>
                            <a:schemeClr val="tx1">
                              <a:lumMod val="95000"/>
                              <a:lumOff val="5000"/>
                            </a:schemeClr>
                          </a:solidFill>
                        </a:rPr>
                        <a:t>（累进计算），</a:t>
                      </a:r>
                      <a:r>
                        <a:rPr lang="zh-CN" altLang="en-US" sz="1600" dirty="0">
                          <a:solidFill>
                            <a:schemeClr val="tx1">
                              <a:lumMod val="65000"/>
                              <a:lumOff val="35000"/>
                            </a:schemeClr>
                          </a:solidFill>
                        </a:rPr>
                        <a:t>但该模组本身不计入网线链接计数，</a:t>
                      </a:r>
                      <a:r>
                        <a:rPr lang="zh-CN" altLang="en-US" sz="1600" dirty="0">
                          <a:solidFill>
                            <a:schemeClr val="tx1">
                              <a:lumMod val="95000"/>
                              <a:lumOff val="5000"/>
                            </a:schemeClr>
                          </a:solidFill>
                        </a:rPr>
                        <a:t>可以转发网络和数据信号</a:t>
                      </a:r>
                      <a:endParaRPr lang="en-US" sz="1600" dirty="0">
                        <a:solidFill>
                          <a:schemeClr val="tx1">
                            <a:lumMod val="95000"/>
                            <a:lumOff val="5000"/>
                          </a:schemeClr>
                        </a:solidFill>
                      </a:endParaRPr>
                    </a:p>
                  </a:txBody>
                  <a:tcPr anchor="ctr">
                    <a:noFill/>
                  </a:tcPr>
                </a:tc>
                <a:extLst>
                  <a:ext uri="{0D108BD9-81ED-4DB2-BD59-A6C34878D82A}">
                    <a16:rowId xmlns:a16="http://schemas.microsoft.com/office/drawing/2014/main" val="1479023673"/>
                  </a:ext>
                </a:extLst>
              </a:tr>
            </a:tbl>
          </a:graphicData>
        </a:graphic>
      </p:graphicFrame>
      <p:pic>
        <p:nvPicPr>
          <p:cNvPr id="9" name="图片 8">
            <a:extLst>
              <a:ext uri="{FF2B5EF4-FFF2-40B4-BE49-F238E27FC236}">
                <a16:creationId xmlns:a16="http://schemas.microsoft.com/office/drawing/2014/main" id="{B189F91F-3D0D-4ADC-AE51-7C348B3B8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107" y="3509307"/>
            <a:ext cx="946592" cy="946592"/>
          </a:xfrm>
          <a:prstGeom prst="rect">
            <a:avLst/>
          </a:prstGeom>
        </p:spPr>
      </p:pic>
      <p:pic>
        <p:nvPicPr>
          <p:cNvPr id="11" name="图片 10">
            <a:extLst>
              <a:ext uri="{FF2B5EF4-FFF2-40B4-BE49-F238E27FC236}">
                <a16:creationId xmlns:a16="http://schemas.microsoft.com/office/drawing/2014/main" id="{442E7725-C70B-41A2-82AF-CCDC64D1E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107" y="2490666"/>
            <a:ext cx="946592" cy="946592"/>
          </a:xfrm>
          <a:prstGeom prst="rect">
            <a:avLst/>
          </a:prstGeom>
        </p:spPr>
      </p:pic>
      <p:pic>
        <p:nvPicPr>
          <p:cNvPr id="13" name="图片 12">
            <a:extLst>
              <a:ext uri="{FF2B5EF4-FFF2-40B4-BE49-F238E27FC236}">
                <a16:creationId xmlns:a16="http://schemas.microsoft.com/office/drawing/2014/main" id="{2F2447A8-DA0C-4FB4-A37C-7B5F6B3121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7107" y="4527948"/>
            <a:ext cx="946592" cy="946592"/>
          </a:xfrm>
          <a:prstGeom prst="rect">
            <a:avLst/>
          </a:prstGeom>
        </p:spPr>
      </p:pic>
      <p:sp>
        <p:nvSpPr>
          <p:cNvPr id="7" name="矩形 6">
            <a:extLst>
              <a:ext uri="{FF2B5EF4-FFF2-40B4-BE49-F238E27FC236}">
                <a16:creationId xmlns:a16="http://schemas.microsoft.com/office/drawing/2014/main" id="{65AC6470-F566-4A3C-9B34-D9FE47B82F03}"/>
              </a:ext>
            </a:extLst>
          </p:cNvPr>
          <p:cNvSpPr/>
          <p:nvPr/>
        </p:nvSpPr>
        <p:spPr>
          <a:xfrm>
            <a:off x="6286912" y="6595607"/>
            <a:ext cx="5032147" cy="276999"/>
          </a:xfrm>
          <a:prstGeom prst="rect">
            <a:avLst/>
          </a:prstGeom>
        </p:spPr>
        <p:txBody>
          <a:bodyPr wrap="none">
            <a:spAutoFit/>
          </a:bodyPr>
          <a:lstStyle/>
          <a:p>
            <a:pPr lvl="0" algn="r"/>
            <a:r>
              <a:rPr lang="zh-CN" altLang="en-US" sz="1200" b="1" i="1" dirty="0">
                <a:solidFill>
                  <a:prstClr val="white">
                    <a:lumMod val="50000"/>
                  </a:prstClr>
                </a:solidFill>
              </a:rPr>
              <a:t>*注：如果对服务器的计分方式不清楚，请咨询在场的安奇钛科工作人员</a:t>
            </a:r>
            <a:endParaRPr lang="en-US" altLang="zh-CN" sz="1200" b="1" i="1" dirty="0">
              <a:solidFill>
                <a:prstClr val="white">
                  <a:lumMod val="50000"/>
                </a:prstClr>
              </a:solidFill>
            </a:endParaRPr>
          </a:p>
        </p:txBody>
      </p:sp>
    </p:spTree>
    <p:extLst>
      <p:ext uri="{BB962C8B-B14F-4D97-AF65-F5344CB8AC3E}">
        <p14:creationId xmlns:p14="http://schemas.microsoft.com/office/powerpoint/2010/main" val="193709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24A74-BF3B-4A45-B52D-F6610A693817}"/>
              </a:ext>
            </a:extLst>
          </p:cNvPr>
          <p:cNvSpPr>
            <a:spLocks noGrp="1"/>
          </p:cNvSpPr>
          <p:nvPr>
            <p:ph type="title"/>
          </p:nvPr>
        </p:nvSpPr>
        <p:spPr/>
        <p:txBody>
          <a:bodyPr/>
          <a:lstStyle/>
          <a:p>
            <a:r>
              <a:rPr lang="en-US" altLang="zh-CN" dirty="0"/>
              <a:t>FAQ</a:t>
            </a:r>
            <a:endParaRPr lang="en-US" dirty="0"/>
          </a:p>
        </p:txBody>
      </p:sp>
      <p:sp>
        <p:nvSpPr>
          <p:cNvPr id="3" name="内容占位符 2">
            <a:extLst>
              <a:ext uri="{FF2B5EF4-FFF2-40B4-BE49-F238E27FC236}">
                <a16:creationId xmlns:a16="http://schemas.microsoft.com/office/drawing/2014/main" id="{4DB31335-4D20-446B-B27D-0B39C885D57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18008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7D03D6-585D-49D0-8BE6-EDF4E4F892C7}"/>
              </a:ext>
            </a:extLst>
          </p:cNvPr>
          <p:cNvSpPr>
            <a:spLocks noGrp="1"/>
          </p:cNvSpPr>
          <p:nvPr>
            <p:ph type="title"/>
          </p:nvPr>
        </p:nvSpPr>
        <p:spPr>
          <a:xfrm>
            <a:off x="3933824" y="284064"/>
            <a:ext cx="3822700" cy="1325563"/>
          </a:xfrm>
        </p:spPr>
        <p:txBody>
          <a:bodyPr/>
          <a:lstStyle/>
          <a:p>
            <a:r>
              <a:rPr lang="zh-CN" altLang="en-US" dirty="0"/>
              <a:t>感谢您的阅览</a:t>
            </a:r>
            <a:endParaRPr lang="en-US" dirty="0"/>
          </a:p>
        </p:txBody>
      </p:sp>
      <p:pic>
        <p:nvPicPr>
          <p:cNvPr id="5" name="图片 4">
            <a:extLst>
              <a:ext uri="{FF2B5EF4-FFF2-40B4-BE49-F238E27FC236}">
                <a16:creationId xmlns:a16="http://schemas.microsoft.com/office/drawing/2014/main" id="{645DB4BC-A103-4FC2-9FD0-16E20BB165FB}"/>
              </a:ext>
            </a:extLst>
          </p:cNvPr>
          <p:cNvPicPr>
            <a:picLocks noChangeAspect="1"/>
          </p:cNvPicPr>
          <p:nvPr/>
        </p:nvPicPr>
        <p:blipFill rotWithShape="1">
          <a:blip r:embed="rId2">
            <a:extLst>
              <a:ext uri="{28A0092B-C50C-407E-A947-70E740481C1C}">
                <a14:useLocalDpi xmlns:a14="http://schemas.microsoft.com/office/drawing/2010/main" val="0"/>
              </a:ext>
            </a:extLst>
          </a:blip>
          <a:srcRect t="4462" b="8252"/>
          <a:stretch/>
        </p:blipFill>
        <p:spPr>
          <a:xfrm>
            <a:off x="4538399" y="1782223"/>
            <a:ext cx="2613549" cy="2281261"/>
          </a:xfrm>
          <a:prstGeom prst="rect">
            <a:avLst/>
          </a:prstGeom>
        </p:spPr>
      </p:pic>
      <p:sp>
        <p:nvSpPr>
          <p:cNvPr id="6" name="文本框 5">
            <a:extLst>
              <a:ext uri="{FF2B5EF4-FFF2-40B4-BE49-F238E27FC236}">
                <a16:creationId xmlns:a16="http://schemas.microsoft.com/office/drawing/2014/main" id="{FFF4E35B-E070-4C2A-8CC3-FF5F5988AE70}"/>
              </a:ext>
            </a:extLst>
          </p:cNvPr>
          <p:cNvSpPr txBox="1"/>
          <p:nvPr/>
        </p:nvSpPr>
        <p:spPr>
          <a:xfrm>
            <a:off x="2254250" y="4432816"/>
            <a:ext cx="718185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若有任何需求请与下述地址联系：</a:t>
            </a:r>
            <a:endParaRPr lang="en-US" dirty="0"/>
          </a:p>
        </p:txBody>
      </p:sp>
      <p:sp>
        <p:nvSpPr>
          <p:cNvPr id="7" name="文本框 6">
            <a:extLst>
              <a:ext uri="{FF2B5EF4-FFF2-40B4-BE49-F238E27FC236}">
                <a16:creationId xmlns:a16="http://schemas.microsoft.com/office/drawing/2014/main" id="{72BB4986-6677-4F61-8554-D64411B7CAF5}"/>
              </a:ext>
            </a:extLst>
          </p:cNvPr>
          <p:cNvSpPr txBox="1"/>
          <p:nvPr/>
        </p:nvSpPr>
        <p:spPr>
          <a:xfrm>
            <a:off x="2254250" y="4802148"/>
            <a:ext cx="718185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安奇钛科（北京）有限公司</a:t>
            </a:r>
            <a:endParaRPr lang="en-US" dirty="0"/>
          </a:p>
        </p:txBody>
      </p:sp>
      <p:sp>
        <p:nvSpPr>
          <p:cNvPr id="8" name="文本框 7">
            <a:extLst>
              <a:ext uri="{FF2B5EF4-FFF2-40B4-BE49-F238E27FC236}">
                <a16:creationId xmlns:a16="http://schemas.microsoft.com/office/drawing/2014/main" id="{92F93B8B-499C-4872-897C-8EBDCF9C46B9}"/>
              </a:ext>
            </a:extLst>
          </p:cNvPr>
          <p:cNvSpPr txBox="1"/>
          <p:nvPr/>
        </p:nvSpPr>
        <p:spPr>
          <a:xfrm>
            <a:off x="0" y="6488668"/>
            <a:ext cx="2374900" cy="369332"/>
          </a:xfrm>
          <a:prstGeom prst="rect">
            <a:avLst/>
          </a:prstGeom>
          <a:noFill/>
        </p:spPr>
        <p:txBody>
          <a:bodyPr wrap="square" rtlCol="0">
            <a:spAutoFit/>
          </a:bodyPr>
          <a:lstStyle/>
          <a:p>
            <a:r>
              <a:rPr lang="en-US" dirty="0"/>
              <a:t>Updated on 2038/9/20</a:t>
            </a:r>
          </a:p>
        </p:txBody>
      </p:sp>
      <p:sp>
        <p:nvSpPr>
          <p:cNvPr id="9" name="文本框 8">
            <a:extLst>
              <a:ext uri="{FF2B5EF4-FFF2-40B4-BE49-F238E27FC236}">
                <a16:creationId xmlns:a16="http://schemas.microsoft.com/office/drawing/2014/main" id="{9B8B4273-55BC-4E18-AA32-8FEC8143B400}"/>
              </a:ext>
            </a:extLst>
          </p:cNvPr>
          <p:cNvSpPr txBox="1"/>
          <p:nvPr/>
        </p:nvSpPr>
        <p:spPr>
          <a:xfrm rot="10800000">
            <a:off x="11812885" y="0"/>
            <a:ext cx="461665" cy="4108450"/>
          </a:xfrm>
          <a:prstGeom prst="rect">
            <a:avLst/>
          </a:prstGeom>
          <a:noFill/>
        </p:spPr>
        <p:txBody>
          <a:bodyPr vert="eaVert" wrap="square" rtlCol="0">
            <a:spAutoFit/>
          </a:bodyPr>
          <a:lstStyle/>
          <a:p>
            <a:pPr algn="r"/>
            <a:r>
              <a:rPr lang="en-US" dirty="0">
                <a:solidFill>
                  <a:schemeClr val="bg1">
                    <a:lumMod val="65000"/>
                  </a:schemeClr>
                </a:solidFill>
              </a:rPr>
              <a:t>15181221549_C9/</a:t>
            </a:r>
            <a:r>
              <a:rPr lang="en-US" baseline="-25000" dirty="0">
                <a:solidFill>
                  <a:schemeClr val="bg1">
                    <a:lumMod val="65000"/>
                  </a:schemeClr>
                </a:solidFill>
              </a:rPr>
              <a:t>01.687</a:t>
            </a:r>
            <a:endParaRPr lang="en-US" dirty="0">
              <a:solidFill>
                <a:schemeClr val="bg1">
                  <a:lumMod val="65000"/>
                </a:schemeClr>
              </a:solidFill>
            </a:endParaRPr>
          </a:p>
        </p:txBody>
      </p:sp>
      <p:sp>
        <p:nvSpPr>
          <p:cNvPr id="10" name="文本框 9">
            <a:extLst>
              <a:ext uri="{FF2B5EF4-FFF2-40B4-BE49-F238E27FC236}">
                <a16:creationId xmlns:a16="http://schemas.microsoft.com/office/drawing/2014/main" id="{5E734DFB-8962-4EB5-A1BA-926E20BC1042}"/>
              </a:ext>
            </a:extLst>
          </p:cNvPr>
          <p:cNvSpPr txBox="1"/>
          <p:nvPr/>
        </p:nvSpPr>
        <p:spPr>
          <a:xfrm>
            <a:off x="2743200" y="5250934"/>
            <a:ext cx="5071377" cy="646331"/>
          </a:xfrm>
          <a:prstGeom prst="rect">
            <a:avLst/>
          </a:prstGeom>
          <a:noFill/>
        </p:spPr>
        <p:txBody>
          <a:bodyPr wrap="square" rtlCol="0">
            <a:spAutoFit/>
          </a:bodyPr>
          <a:lstStyle/>
          <a:p>
            <a:r>
              <a:rPr lang="zh-CN" altLang="en-US" dirty="0"/>
              <a:t>地址：北京市</a:t>
            </a:r>
            <a:r>
              <a:rPr lang="en-US" altLang="zh-CN" dirty="0"/>
              <a:t>XXX</a:t>
            </a:r>
            <a:r>
              <a:rPr lang="zh-CN" altLang="en-US" dirty="0"/>
              <a:t>路</a:t>
            </a:r>
            <a:r>
              <a:rPr lang="en-US" altLang="zh-CN" dirty="0"/>
              <a:t>XXX</a:t>
            </a:r>
            <a:r>
              <a:rPr lang="zh-CN" altLang="en-US" dirty="0"/>
              <a:t>号</a:t>
            </a:r>
            <a:r>
              <a:rPr lang="en-US" altLang="zh-CN" dirty="0"/>
              <a:t>XXX</a:t>
            </a:r>
            <a:r>
              <a:rPr lang="zh-CN" altLang="en-US" dirty="0"/>
              <a:t>大厦</a:t>
            </a:r>
            <a:r>
              <a:rPr lang="en-US" altLang="zh-CN" dirty="0"/>
              <a:t>XXXXX-XX</a:t>
            </a:r>
            <a:r>
              <a:rPr lang="zh-CN" altLang="en-US" dirty="0"/>
              <a:t>室</a:t>
            </a:r>
            <a:endParaRPr lang="en-US" altLang="zh-CN" dirty="0"/>
          </a:p>
          <a:p>
            <a:r>
              <a:rPr lang="zh-CN" altLang="en-US" dirty="0"/>
              <a:t>电话</a:t>
            </a:r>
            <a:r>
              <a:rPr lang="zh-CN" altLang="en-US" dirty="0">
                <a:sym typeface="Wingdings" panose="05000000000000000000" pitchFamily="2" charset="2"/>
              </a:rPr>
              <a:t>：</a:t>
            </a:r>
            <a:r>
              <a:rPr lang="en-US" altLang="zh-CN" dirty="0">
                <a:sym typeface="Wingdings" panose="05000000000000000000" pitchFamily="2" charset="2"/>
              </a:rPr>
              <a:t>010-6XXXXXXX</a:t>
            </a:r>
            <a:endParaRPr lang="en-US" dirty="0"/>
          </a:p>
        </p:txBody>
      </p:sp>
      <p:sp>
        <p:nvSpPr>
          <p:cNvPr id="4" name="矩形 3">
            <a:extLst>
              <a:ext uri="{FF2B5EF4-FFF2-40B4-BE49-F238E27FC236}">
                <a16:creationId xmlns:a16="http://schemas.microsoft.com/office/drawing/2014/main" id="{281738F7-841A-49A6-9EF0-1468643A5294}"/>
              </a:ext>
            </a:extLst>
          </p:cNvPr>
          <p:cNvSpPr/>
          <p:nvPr/>
        </p:nvSpPr>
        <p:spPr>
          <a:xfrm>
            <a:off x="7052577" y="6630570"/>
            <a:ext cx="4281941" cy="230832"/>
          </a:xfrm>
          <a:prstGeom prst="rect">
            <a:avLst/>
          </a:prstGeom>
        </p:spPr>
        <p:txBody>
          <a:bodyPr wrap="none">
            <a:spAutoFit/>
          </a:bodyPr>
          <a:lstStyle/>
          <a:p>
            <a:pPr algn="r"/>
            <a:r>
              <a:rPr lang="zh-CN" altLang="en-US" sz="900" b="1" i="1" dirty="0">
                <a:solidFill>
                  <a:schemeClr val="bg1">
                    <a:lumMod val="75000"/>
                  </a:schemeClr>
                </a:solidFill>
              </a:rPr>
              <a:t>*注：安奇钛科（北京）有限公司为架空公司，为叙事服务，如有雷同，纯属巧合</a:t>
            </a:r>
            <a:endParaRPr lang="en-US" sz="900" b="1" i="1" dirty="0">
              <a:solidFill>
                <a:schemeClr val="bg1">
                  <a:lumMod val="75000"/>
                </a:schemeClr>
              </a:solidFill>
            </a:endParaRPr>
          </a:p>
        </p:txBody>
      </p:sp>
    </p:spTree>
    <p:extLst>
      <p:ext uri="{BB962C8B-B14F-4D97-AF65-F5344CB8AC3E}">
        <p14:creationId xmlns:p14="http://schemas.microsoft.com/office/powerpoint/2010/main" val="389052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0E6C36-0416-4EFF-8AED-080DA39CBCE6}"/>
              </a:ext>
            </a:extLst>
          </p:cNvPr>
          <p:cNvSpPr>
            <a:spLocks noGrp="1"/>
          </p:cNvSpPr>
          <p:nvPr>
            <p:ph type="title"/>
          </p:nvPr>
        </p:nvSpPr>
        <p:spPr>
          <a:xfrm>
            <a:off x="643831" y="640080"/>
            <a:ext cx="5271391" cy="1325562"/>
          </a:xfrm>
        </p:spPr>
        <p:txBody>
          <a:bodyPr>
            <a:normAutofit/>
          </a:bodyPr>
          <a:lstStyle/>
          <a:p>
            <a:r>
              <a:rPr lang="zh-CN" altLang="en-US" sz="3200" dirty="0"/>
              <a:t>欢迎您加入安奇钛科大家庭！</a:t>
            </a:r>
            <a:endParaRPr lang="en-US" sz="3200" dirty="0"/>
          </a:p>
        </p:txBody>
      </p:sp>
      <p:sp>
        <p:nvSpPr>
          <p:cNvPr id="3" name="内容占位符 2">
            <a:extLst>
              <a:ext uri="{FF2B5EF4-FFF2-40B4-BE49-F238E27FC236}">
                <a16:creationId xmlns:a16="http://schemas.microsoft.com/office/drawing/2014/main" id="{A72662C2-5567-4E78-B8B4-72F9E27C6CFA}"/>
              </a:ext>
            </a:extLst>
          </p:cNvPr>
          <p:cNvSpPr>
            <a:spLocks noGrp="1"/>
          </p:cNvSpPr>
          <p:nvPr>
            <p:ph idx="1"/>
          </p:nvPr>
        </p:nvSpPr>
        <p:spPr>
          <a:xfrm>
            <a:off x="984366" y="2283797"/>
            <a:ext cx="4880406" cy="4243182"/>
          </a:xfrm>
        </p:spPr>
        <p:txBody>
          <a:bodyPr>
            <a:normAutofit/>
          </a:bodyPr>
          <a:lstStyle/>
          <a:p>
            <a:r>
              <a:rPr lang="zh-CN" altLang="en-US" dirty="0"/>
              <a:t>您好，欢迎您选用我们安奇钛科部署并生产的</a:t>
            </a:r>
            <a:r>
              <a:rPr lang="en-US" altLang="zh-CN" dirty="0"/>
              <a:t>R.O.O.T.——</a:t>
            </a:r>
            <a:r>
              <a:rPr lang="zh-CN" altLang="en-US" dirty="0"/>
              <a:t>即路由优化导向终端。</a:t>
            </a:r>
            <a:endParaRPr lang="en-US" altLang="zh-CN" dirty="0"/>
          </a:p>
          <a:p>
            <a:endParaRPr lang="en-US" altLang="zh-CN" dirty="0"/>
          </a:p>
          <a:p>
            <a:r>
              <a:rPr lang="zh-CN" altLang="en-US" dirty="0"/>
              <a:t>这次试用的产品是我们部署于吉考斯工业发行的</a:t>
            </a:r>
            <a:r>
              <a:rPr lang="en-US" altLang="zh-CN" dirty="0"/>
              <a:t>D.E.O.T.</a:t>
            </a:r>
            <a:r>
              <a:rPr lang="zh-CN" altLang="en-US" dirty="0"/>
              <a:t>上的，面向手提式工业版本。</a:t>
            </a:r>
            <a:endParaRPr lang="en-US" dirty="0"/>
          </a:p>
        </p:txBody>
      </p:sp>
      <p:pic>
        <p:nvPicPr>
          <p:cNvPr id="6" name="图片 5">
            <a:extLst>
              <a:ext uri="{FF2B5EF4-FFF2-40B4-BE49-F238E27FC236}">
                <a16:creationId xmlns:a16="http://schemas.microsoft.com/office/drawing/2014/main" id="{1F9FCAF7-600C-45AB-9CB0-EBF6D2354E53}"/>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316485" y="1005840"/>
            <a:ext cx="5588101" cy="5588101"/>
          </a:xfrm>
          <a:prstGeom prst="rect">
            <a:avLst/>
          </a:prstGeom>
        </p:spPr>
      </p:pic>
    </p:spTree>
    <p:extLst>
      <p:ext uri="{BB962C8B-B14F-4D97-AF65-F5344CB8AC3E}">
        <p14:creationId xmlns:p14="http://schemas.microsoft.com/office/powerpoint/2010/main" val="366881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D1D5F-8434-450F-BF51-BB47F78193B4}"/>
              </a:ext>
            </a:extLst>
          </p:cNvPr>
          <p:cNvSpPr>
            <a:spLocks noGrp="1"/>
          </p:cNvSpPr>
          <p:nvPr>
            <p:ph type="title"/>
          </p:nvPr>
        </p:nvSpPr>
        <p:spPr/>
        <p:txBody>
          <a:bodyPr/>
          <a:lstStyle/>
          <a:p>
            <a:r>
              <a:rPr lang="zh-CN" altLang="en-US" dirty="0"/>
              <a:t>指引</a:t>
            </a:r>
            <a:endParaRPr lang="en-US" dirty="0"/>
          </a:p>
        </p:txBody>
      </p:sp>
      <p:sp>
        <p:nvSpPr>
          <p:cNvPr id="3" name="内容占位符 2">
            <a:extLst>
              <a:ext uri="{FF2B5EF4-FFF2-40B4-BE49-F238E27FC236}">
                <a16:creationId xmlns:a16="http://schemas.microsoft.com/office/drawing/2014/main" id="{9CE02914-A475-46BB-A3B6-0E00B1F10CD2}"/>
              </a:ext>
            </a:extLst>
          </p:cNvPr>
          <p:cNvSpPr>
            <a:spLocks noGrp="1"/>
          </p:cNvSpPr>
          <p:nvPr>
            <p:ph idx="1"/>
          </p:nvPr>
        </p:nvSpPr>
        <p:spPr/>
        <p:txBody>
          <a:bodyPr>
            <a:normAutofit/>
          </a:bodyPr>
          <a:lstStyle/>
          <a:p>
            <a:pPr marL="0" indent="0">
              <a:buNone/>
            </a:pPr>
            <a:r>
              <a:rPr lang="zh-CN" altLang="en-US" dirty="0"/>
              <a:t>使用本系统前：</a:t>
            </a:r>
            <a:endParaRPr lang="en-US" altLang="zh-CN" dirty="0"/>
          </a:p>
          <a:p>
            <a:pPr lvl="1"/>
            <a:r>
              <a:rPr lang="zh-CN" altLang="en-US" dirty="0"/>
              <a:t>请仔细阅读下列指引，并妥善保存本使用手册。</a:t>
            </a:r>
            <a:endParaRPr lang="en-US" altLang="zh-CN" dirty="0"/>
          </a:p>
          <a:p>
            <a:pPr lvl="1"/>
            <a:r>
              <a:rPr lang="zh-CN" altLang="en-US" dirty="0"/>
              <a:t>操作员务必至少持有</a:t>
            </a:r>
            <a:r>
              <a:rPr lang="en-US" altLang="zh-CN" dirty="0"/>
              <a:t>【</a:t>
            </a:r>
            <a:r>
              <a:rPr lang="zh-CN" altLang="en-US" dirty="0"/>
              <a:t>二级现实重组设备操作等级证明</a:t>
            </a:r>
            <a:r>
              <a:rPr lang="en-US" altLang="zh-CN" dirty="0"/>
              <a:t>】</a:t>
            </a:r>
          </a:p>
          <a:p>
            <a:pPr marL="0" indent="0">
              <a:buNone/>
            </a:pPr>
            <a:r>
              <a:rPr lang="zh-CN" altLang="en-US" dirty="0"/>
              <a:t>如果将本机交与他人，应同时交付本使用手册</a:t>
            </a:r>
            <a:endParaRPr lang="en-US" altLang="zh-CN" dirty="0"/>
          </a:p>
          <a:p>
            <a:pPr lvl="1"/>
            <a:r>
              <a:rPr lang="zh-CN" altLang="en-US" dirty="0"/>
              <a:t>妥善保管技术服务中心名单并找出就近的中心位置</a:t>
            </a:r>
            <a:endParaRPr lang="en-US" altLang="zh-CN" dirty="0"/>
          </a:p>
          <a:p>
            <a:pPr lvl="1"/>
            <a:r>
              <a:rPr lang="zh-CN" altLang="en-US" dirty="0"/>
              <a:t>如未能遵守指引，可能导致受伤或本机损坏</a:t>
            </a:r>
            <a:endParaRPr lang="en-US" altLang="zh-CN" dirty="0"/>
          </a:p>
          <a:p>
            <a:pPr lvl="2"/>
            <a:r>
              <a:rPr lang="zh-CN" altLang="en-US" i="1" dirty="0"/>
              <a:t>最严重情况，据本公司预期，可能会产生</a:t>
            </a:r>
            <a:r>
              <a:rPr lang="en-US" altLang="zh-CN" i="1" dirty="0"/>
              <a:t>KX</a:t>
            </a:r>
            <a:r>
              <a:rPr lang="zh-CN" altLang="en-US" i="1" dirty="0"/>
              <a:t>级现实重组事件</a:t>
            </a:r>
            <a:endParaRPr lang="en-US" altLang="zh-CN" i="1" dirty="0"/>
          </a:p>
          <a:p>
            <a:pPr marL="0" indent="0">
              <a:buNone/>
            </a:pPr>
            <a:endParaRPr lang="en-US" dirty="0"/>
          </a:p>
          <a:p>
            <a:pPr>
              <a:buFont typeface="Wingdings" panose="05000000000000000000" pitchFamily="2" charset="2"/>
              <a:buChar char="§"/>
            </a:pPr>
            <a:r>
              <a:rPr lang="zh-CN" altLang="en-US" i="1" dirty="0">
                <a:solidFill>
                  <a:srgbClr val="FF0000"/>
                </a:solidFill>
              </a:rPr>
              <a:t>注</a:t>
            </a:r>
            <a:r>
              <a:rPr lang="en-US" altLang="zh-CN" i="1" dirty="0">
                <a:solidFill>
                  <a:srgbClr val="FF0000"/>
                </a:solidFill>
              </a:rPr>
              <a:t>1</a:t>
            </a:r>
            <a:r>
              <a:rPr lang="zh-CN" altLang="en-US" i="1" dirty="0">
                <a:solidFill>
                  <a:srgbClr val="FF0000"/>
                </a:solidFill>
              </a:rPr>
              <a:t>：本公司对因违规操作造成任何现实重组事件概不负责</a:t>
            </a:r>
            <a:endParaRPr lang="en-US" altLang="zh-CN" i="1" dirty="0">
              <a:solidFill>
                <a:srgbClr val="FF0000"/>
              </a:solidFill>
            </a:endParaRPr>
          </a:p>
          <a:p>
            <a:pPr>
              <a:buFont typeface="Wingdings" panose="05000000000000000000" pitchFamily="2" charset="2"/>
              <a:buChar char="§"/>
            </a:pPr>
            <a:r>
              <a:rPr lang="zh-CN" altLang="en-US" sz="1400" i="1" dirty="0">
                <a:solidFill>
                  <a:schemeClr val="bg1">
                    <a:lumMod val="65000"/>
                  </a:schemeClr>
                </a:solidFill>
              </a:rPr>
              <a:t>注</a:t>
            </a:r>
            <a:r>
              <a:rPr lang="en-US" altLang="zh-CN" sz="1400" i="1" dirty="0">
                <a:solidFill>
                  <a:schemeClr val="bg1">
                    <a:lumMod val="65000"/>
                  </a:schemeClr>
                </a:solidFill>
              </a:rPr>
              <a:t>2</a:t>
            </a:r>
            <a:r>
              <a:rPr lang="zh-CN" altLang="en-US" sz="1400" i="1" dirty="0">
                <a:solidFill>
                  <a:schemeClr val="bg1">
                    <a:lumMod val="65000"/>
                  </a:schemeClr>
                </a:solidFill>
              </a:rPr>
              <a:t>：本公司保留此操作指南的最终解释权</a:t>
            </a:r>
            <a:endParaRPr lang="en-US" sz="1400" i="1" dirty="0">
              <a:solidFill>
                <a:schemeClr val="bg1">
                  <a:lumMod val="65000"/>
                </a:schemeClr>
              </a:solidFill>
            </a:endParaRPr>
          </a:p>
        </p:txBody>
      </p:sp>
    </p:spTree>
    <p:extLst>
      <p:ext uri="{BB962C8B-B14F-4D97-AF65-F5344CB8AC3E}">
        <p14:creationId xmlns:p14="http://schemas.microsoft.com/office/powerpoint/2010/main" val="63491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3E0ED-39B7-42B9-B8E5-1BAB83C5C029}"/>
              </a:ext>
            </a:extLst>
          </p:cNvPr>
          <p:cNvSpPr>
            <a:spLocks noGrp="1"/>
          </p:cNvSpPr>
          <p:nvPr>
            <p:ph type="title"/>
          </p:nvPr>
        </p:nvSpPr>
        <p:spPr/>
        <p:txBody>
          <a:bodyPr/>
          <a:lstStyle/>
          <a:p>
            <a:r>
              <a:rPr lang="en-US" altLang="zh-CN" dirty="0"/>
              <a:t>R.O.O.T.</a:t>
            </a:r>
            <a:r>
              <a:rPr lang="zh-CN" altLang="en-US" dirty="0"/>
              <a:t>是做什么的呢？</a:t>
            </a:r>
            <a:endParaRPr lang="en-US" dirty="0"/>
          </a:p>
        </p:txBody>
      </p:sp>
      <p:sp>
        <p:nvSpPr>
          <p:cNvPr id="3" name="内容占位符 2">
            <a:extLst>
              <a:ext uri="{FF2B5EF4-FFF2-40B4-BE49-F238E27FC236}">
                <a16:creationId xmlns:a16="http://schemas.microsoft.com/office/drawing/2014/main" id="{040FBA6C-DC33-4CC6-986F-C2A63EFC91F4}"/>
              </a:ext>
            </a:extLst>
          </p:cNvPr>
          <p:cNvSpPr>
            <a:spLocks noGrp="1"/>
          </p:cNvSpPr>
          <p:nvPr>
            <p:ph idx="1"/>
          </p:nvPr>
        </p:nvSpPr>
        <p:spPr/>
        <p:txBody>
          <a:bodyPr/>
          <a:lstStyle/>
          <a:p>
            <a:r>
              <a:rPr lang="en-US" altLang="zh-CN" dirty="0"/>
              <a:t>R.O.O.T.</a:t>
            </a:r>
            <a:r>
              <a:rPr lang="zh-CN" altLang="en-US" dirty="0"/>
              <a:t>的全称是：</a:t>
            </a:r>
            <a:r>
              <a:rPr lang="en-US" altLang="zh-CN" b="1" dirty="0">
                <a:solidFill>
                  <a:schemeClr val="tx1"/>
                </a:solidFill>
              </a:rPr>
              <a:t>R</a:t>
            </a:r>
            <a:r>
              <a:rPr lang="en-US" altLang="zh-CN" dirty="0">
                <a:solidFill>
                  <a:schemeClr val="bg1">
                    <a:lumMod val="50000"/>
                  </a:schemeClr>
                </a:solidFill>
              </a:rPr>
              <a:t>outing </a:t>
            </a:r>
            <a:r>
              <a:rPr lang="en-US" altLang="zh-CN" b="1" dirty="0">
                <a:solidFill>
                  <a:schemeClr val="tx1"/>
                </a:solidFill>
              </a:rPr>
              <a:t>O</a:t>
            </a:r>
            <a:r>
              <a:rPr lang="en-US" altLang="zh-CN" dirty="0">
                <a:solidFill>
                  <a:schemeClr val="bg1">
                    <a:lumMod val="50000"/>
                  </a:schemeClr>
                </a:solidFill>
              </a:rPr>
              <a:t>ptimization </a:t>
            </a:r>
            <a:r>
              <a:rPr lang="en-US" altLang="zh-CN" b="1" dirty="0">
                <a:solidFill>
                  <a:schemeClr val="tx1"/>
                </a:solidFill>
              </a:rPr>
              <a:t>O</a:t>
            </a:r>
            <a:r>
              <a:rPr lang="en-US" altLang="zh-CN" dirty="0">
                <a:solidFill>
                  <a:schemeClr val="bg1">
                    <a:lumMod val="50000"/>
                  </a:schemeClr>
                </a:solidFill>
              </a:rPr>
              <a:t>riented </a:t>
            </a:r>
            <a:r>
              <a:rPr lang="en-US" altLang="zh-CN" b="1" dirty="0">
                <a:solidFill>
                  <a:schemeClr val="tx1"/>
                </a:solidFill>
              </a:rPr>
              <a:t>T</a:t>
            </a:r>
            <a:r>
              <a:rPr lang="en-US" altLang="zh-CN" dirty="0">
                <a:solidFill>
                  <a:schemeClr val="bg1">
                    <a:lumMod val="50000"/>
                  </a:schemeClr>
                </a:solidFill>
              </a:rPr>
              <a:t>erminal</a:t>
            </a:r>
          </a:p>
          <a:p>
            <a:r>
              <a:rPr lang="zh-CN" altLang="en-US" dirty="0"/>
              <a:t>即路由优化导向的终端系统。贵公司所拥有的服务器阵列只有在保持最佳的的链接优化的同时才可能收益最大化。</a:t>
            </a:r>
            <a:endParaRPr lang="en-US" altLang="zh-CN" dirty="0"/>
          </a:p>
          <a:p>
            <a:endParaRPr lang="en-US" altLang="zh-CN" dirty="0"/>
          </a:p>
          <a:p>
            <a:r>
              <a:rPr lang="zh-CN" altLang="en-US" dirty="0"/>
              <a:t>本解决方案就是可以帮助贵公司和相关专业人员来操纵、统计以及预估相关布局的收益。</a:t>
            </a:r>
            <a:endParaRPr lang="en-US" altLang="zh-CN" dirty="0"/>
          </a:p>
          <a:p>
            <a:r>
              <a:rPr lang="zh-CN" altLang="en-US" dirty="0"/>
              <a:t>并且附有相关计时、采买等相关功能，以便最快得到最大化的收益预期。</a:t>
            </a:r>
            <a:endParaRPr lang="en-US" altLang="zh-CN" dirty="0"/>
          </a:p>
        </p:txBody>
      </p:sp>
    </p:spTree>
    <p:extLst>
      <p:ext uri="{BB962C8B-B14F-4D97-AF65-F5344CB8AC3E}">
        <p14:creationId xmlns:p14="http://schemas.microsoft.com/office/powerpoint/2010/main" val="1445206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89E99-A124-4D60-95F9-CEBFE9E2D80E}"/>
              </a:ext>
            </a:extLst>
          </p:cNvPr>
          <p:cNvSpPr>
            <a:spLocks noGrp="1"/>
          </p:cNvSpPr>
          <p:nvPr>
            <p:ph type="title"/>
          </p:nvPr>
        </p:nvSpPr>
        <p:spPr/>
        <p:txBody>
          <a:bodyPr/>
          <a:lstStyle/>
          <a:p>
            <a:r>
              <a:rPr lang="zh-CN" altLang="en-US" dirty="0"/>
              <a:t>操作界面说明</a:t>
            </a:r>
            <a:endParaRPr lang="en-US" dirty="0"/>
          </a:p>
        </p:txBody>
      </p:sp>
      <p:pic>
        <p:nvPicPr>
          <p:cNvPr id="5" name="图片 4">
            <a:extLst>
              <a:ext uri="{FF2B5EF4-FFF2-40B4-BE49-F238E27FC236}">
                <a16:creationId xmlns:a16="http://schemas.microsoft.com/office/drawing/2014/main" id="{2E978E99-DE84-4BAB-97BF-FE1D52B9FEF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0" y="1690688"/>
            <a:ext cx="5729830" cy="4297373"/>
          </a:xfrm>
          <a:prstGeom prst="rect">
            <a:avLst/>
          </a:prstGeom>
        </p:spPr>
      </p:pic>
      <p:sp>
        <p:nvSpPr>
          <p:cNvPr id="9" name="文本框 8">
            <a:extLst>
              <a:ext uri="{FF2B5EF4-FFF2-40B4-BE49-F238E27FC236}">
                <a16:creationId xmlns:a16="http://schemas.microsoft.com/office/drawing/2014/main" id="{3572A299-F1DC-478E-906A-76AE3C94D7C5}"/>
              </a:ext>
            </a:extLst>
          </p:cNvPr>
          <p:cNvSpPr txBox="1"/>
          <p:nvPr/>
        </p:nvSpPr>
        <p:spPr>
          <a:xfrm>
            <a:off x="969632" y="2073586"/>
            <a:ext cx="576870" cy="369332"/>
          </a:xfrm>
          <a:prstGeom prst="rect">
            <a:avLst/>
          </a:prstGeom>
          <a:noFill/>
        </p:spPr>
        <p:txBody>
          <a:bodyPr wrap="square" rtlCol="0">
            <a:spAutoFit/>
          </a:bodyPr>
          <a:lstStyle/>
          <a:p>
            <a:r>
              <a:rPr lang="en-US" dirty="0"/>
              <a:t>①</a:t>
            </a:r>
          </a:p>
        </p:txBody>
      </p:sp>
      <p:sp>
        <p:nvSpPr>
          <p:cNvPr id="11" name="文本框 10">
            <a:extLst>
              <a:ext uri="{FF2B5EF4-FFF2-40B4-BE49-F238E27FC236}">
                <a16:creationId xmlns:a16="http://schemas.microsoft.com/office/drawing/2014/main" id="{3FED52D5-9A0F-4EF5-9EE6-39669689DBA1}"/>
              </a:ext>
            </a:extLst>
          </p:cNvPr>
          <p:cNvSpPr txBox="1"/>
          <p:nvPr/>
        </p:nvSpPr>
        <p:spPr>
          <a:xfrm>
            <a:off x="5978889" y="2041111"/>
            <a:ext cx="478679" cy="369332"/>
          </a:xfrm>
          <a:prstGeom prst="rect">
            <a:avLst/>
          </a:prstGeom>
          <a:noFill/>
        </p:spPr>
        <p:txBody>
          <a:bodyPr wrap="square" rtlCol="0">
            <a:spAutoFit/>
          </a:bodyPr>
          <a:lstStyle/>
          <a:p>
            <a:r>
              <a:rPr lang="en-US" dirty="0"/>
              <a:t>②</a:t>
            </a:r>
          </a:p>
        </p:txBody>
      </p:sp>
      <p:sp>
        <p:nvSpPr>
          <p:cNvPr id="12" name="文本框 11">
            <a:extLst>
              <a:ext uri="{FF2B5EF4-FFF2-40B4-BE49-F238E27FC236}">
                <a16:creationId xmlns:a16="http://schemas.microsoft.com/office/drawing/2014/main" id="{0A8E18F3-073C-41A9-AA34-84BB8BAEBDC9}"/>
              </a:ext>
            </a:extLst>
          </p:cNvPr>
          <p:cNvSpPr txBox="1"/>
          <p:nvPr/>
        </p:nvSpPr>
        <p:spPr>
          <a:xfrm>
            <a:off x="5332978" y="3420948"/>
            <a:ext cx="570732" cy="369332"/>
          </a:xfrm>
          <a:prstGeom prst="rect">
            <a:avLst/>
          </a:prstGeom>
          <a:noFill/>
        </p:spPr>
        <p:txBody>
          <a:bodyPr wrap="square" rtlCol="0">
            <a:spAutoFit/>
          </a:bodyPr>
          <a:lstStyle/>
          <a:p>
            <a:r>
              <a:rPr lang="en-US" dirty="0"/>
              <a:t>③</a:t>
            </a:r>
          </a:p>
        </p:txBody>
      </p:sp>
      <p:sp>
        <p:nvSpPr>
          <p:cNvPr id="13" name="文本框 12">
            <a:extLst>
              <a:ext uri="{FF2B5EF4-FFF2-40B4-BE49-F238E27FC236}">
                <a16:creationId xmlns:a16="http://schemas.microsoft.com/office/drawing/2014/main" id="{ECFCF6DC-EE35-4527-96C2-4AE6891D8225}"/>
              </a:ext>
            </a:extLst>
          </p:cNvPr>
          <p:cNvSpPr txBox="1"/>
          <p:nvPr/>
        </p:nvSpPr>
        <p:spPr>
          <a:xfrm>
            <a:off x="7102583" y="2174453"/>
            <a:ext cx="3485766" cy="3231654"/>
          </a:xfrm>
          <a:prstGeom prst="rect">
            <a:avLst/>
          </a:prstGeom>
          <a:noFill/>
        </p:spPr>
        <p:txBody>
          <a:bodyPr wrap="square" rtlCol="0">
            <a:spAutoFit/>
          </a:bodyPr>
          <a:lstStyle/>
          <a:p>
            <a:r>
              <a:rPr lang="en-US" sz="2000" dirty="0">
                <a:solidFill>
                  <a:schemeClr val="tx1">
                    <a:lumMod val="95000"/>
                    <a:lumOff val="5000"/>
                  </a:schemeClr>
                </a:solidFill>
              </a:rPr>
              <a:t>①</a:t>
            </a:r>
            <a:r>
              <a:rPr lang="zh-CN" altLang="en-US" sz="2000" dirty="0">
                <a:solidFill>
                  <a:schemeClr val="tx1">
                    <a:lumMod val="95000"/>
                    <a:lumOff val="5000"/>
                  </a:schemeClr>
                </a:solidFill>
              </a:rPr>
              <a:t>主操作界面：</a:t>
            </a:r>
            <a:endParaRPr lang="en-US" altLang="zh-CN" sz="2000" dirty="0">
              <a:solidFill>
                <a:schemeClr val="tx1">
                  <a:lumMod val="95000"/>
                  <a:lumOff val="5000"/>
                </a:schemeClr>
              </a:solidFill>
            </a:endParaRPr>
          </a:p>
          <a:p>
            <a:r>
              <a:rPr lang="zh-CN" altLang="en-US" dirty="0">
                <a:solidFill>
                  <a:schemeClr val="tx1">
                    <a:lumMod val="65000"/>
                    <a:lumOff val="35000"/>
                  </a:schemeClr>
                </a:solidFill>
              </a:rPr>
              <a:t>您所操作设备模组阵列所在地的实时监控窗口</a:t>
            </a:r>
            <a:endParaRPr lang="en-US" altLang="zh-CN" dirty="0">
              <a:solidFill>
                <a:schemeClr val="tx1">
                  <a:lumMod val="65000"/>
                  <a:lumOff val="35000"/>
                </a:schemeClr>
              </a:solidFill>
            </a:endParaRPr>
          </a:p>
          <a:p>
            <a:pPr marL="285750" indent="-285750">
              <a:buFont typeface="Arial" panose="020B0604020202020204" pitchFamily="34" charset="0"/>
              <a:buChar char="•"/>
            </a:pPr>
            <a:endParaRPr lang="en-US" dirty="0">
              <a:solidFill>
                <a:schemeClr val="tx1">
                  <a:lumMod val="65000"/>
                  <a:lumOff val="35000"/>
                </a:schemeClr>
              </a:solidFill>
            </a:endParaRPr>
          </a:p>
          <a:p>
            <a:r>
              <a:rPr lang="en-US" sz="2000" dirty="0">
                <a:solidFill>
                  <a:schemeClr val="tx1">
                    <a:lumMod val="95000"/>
                    <a:lumOff val="5000"/>
                  </a:schemeClr>
                </a:solidFill>
              </a:rPr>
              <a:t>②</a:t>
            </a:r>
            <a:r>
              <a:rPr lang="zh-CN" altLang="en-US" sz="2000" dirty="0">
                <a:solidFill>
                  <a:schemeClr val="tx1">
                    <a:lumMod val="95000"/>
                    <a:lumOff val="5000"/>
                  </a:schemeClr>
                </a:solidFill>
              </a:rPr>
              <a:t>实时全局监控面板：</a:t>
            </a:r>
            <a:endParaRPr lang="en-US" altLang="zh-CN" sz="2000" dirty="0">
              <a:solidFill>
                <a:schemeClr val="tx1">
                  <a:lumMod val="95000"/>
                  <a:lumOff val="5000"/>
                </a:schemeClr>
              </a:solidFill>
            </a:endParaRPr>
          </a:p>
          <a:p>
            <a:r>
              <a:rPr lang="zh-CN" altLang="en-US" dirty="0">
                <a:solidFill>
                  <a:schemeClr val="tx1">
                    <a:lumMod val="65000"/>
                    <a:lumOff val="35000"/>
                  </a:schemeClr>
                </a:solidFill>
              </a:rPr>
              <a:t>会将现在您所有金钱、时间等数据显示在这里</a:t>
            </a:r>
            <a:endParaRPr lang="en-US" altLang="zh-CN" dirty="0">
              <a:solidFill>
                <a:schemeClr val="tx1">
                  <a:lumMod val="65000"/>
                  <a:lumOff val="35000"/>
                </a:schemeClr>
              </a:solidFill>
            </a:endParaRPr>
          </a:p>
          <a:p>
            <a:pPr marL="285750" indent="-285750">
              <a:buFont typeface="Arial" panose="020B0604020202020204" pitchFamily="34" charset="0"/>
              <a:buChar char="•"/>
            </a:pPr>
            <a:endParaRPr lang="en-US" dirty="0">
              <a:solidFill>
                <a:schemeClr val="tx1">
                  <a:lumMod val="95000"/>
                  <a:lumOff val="5000"/>
                </a:schemeClr>
              </a:solidFill>
            </a:endParaRPr>
          </a:p>
          <a:p>
            <a:r>
              <a:rPr lang="en-US" sz="2000" dirty="0">
                <a:solidFill>
                  <a:schemeClr val="tx1">
                    <a:lumMod val="95000"/>
                    <a:lumOff val="5000"/>
                  </a:schemeClr>
                </a:solidFill>
              </a:rPr>
              <a:t>③</a:t>
            </a:r>
            <a:r>
              <a:rPr lang="zh-CN" altLang="en-US" sz="2000" dirty="0">
                <a:solidFill>
                  <a:schemeClr val="tx1">
                    <a:lumMod val="95000"/>
                    <a:lumOff val="5000"/>
                  </a:schemeClr>
                </a:solidFill>
              </a:rPr>
              <a:t>远程商店界面：</a:t>
            </a:r>
            <a:endParaRPr lang="en-US" altLang="zh-CN" sz="2000" dirty="0">
              <a:solidFill>
                <a:schemeClr val="tx1">
                  <a:lumMod val="95000"/>
                  <a:lumOff val="5000"/>
                </a:schemeClr>
              </a:solidFill>
            </a:endParaRPr>
          </a:p>
          <a:p>
            <a:r>
              <a:rPr lang="zh-CN" altLang="en-US" dirty="0">
                <a:solidFill>
                  <a:schemeClr val="tx1">
                    <a:lumMod val="65000"/>
                    <a:lumOff val="35000"/>
                  </a:schemeClr>
                </a:solidFill>
              </a:rPr>
              <a:t>根据您所在公司不同，本终端已经接入远程设备模组购入渠道</a:t>
            </a:r>
            <a:endParaRPr lang="en-US" dirty="0">
              <a:solidFill>
                <a:schemeClr val="tx1">
                  <a:lumMod val="65000"/>
                  <a:lumOff val="35000"/>
                </a:schemeClr>
              </a:solidFill>
            </a:endParaRPr>
          </a:p>
        </p:txBody>
      </p:sp>
    </p:spTree>
    <p:extLst>
      <p:ext uri="{BB962C8B-B14F-4D97-AF65-F5344CB8AC3E}">
        <p14:creationId xmlns:p14="http://schemas.microsoft.com/office/powerpoint/2010/main" val="1317980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B013F-A296-46A8-990D-C2220A82F7DD}"/>
              </a:ext>
            </a:extLst>
          </p:cNvPr>
          <p:cNvSpPr>
            <a:spLocks noGrp="1"/>
          </p:cNvSpPr>
          <p:nvPr>
            <p:ph type="title"/>
          </p:nvPr>
        </p:nvSpPr>
        <p:spPr/>
        <p:txBody>
          <a:bodyPr/>
          <a:lstStyle/>
          <a:p>
            <a:r>
              <a:rPr lang="zh-CN" altLang="en-US" dirty="0"/>
              <a:t>主界面细节操作说明</a:t>
            </a:r>
            <a:endParaRPr lang="en-US" dirty="0"/>
          </a:p>
        </p:txBody>
      </p:sp>
      <p:pic>
        <p:nvPicPr>
          <p:cNvPr id="4" name="图片 3">
            <a:extLst>
              <a:ext uri="{FF2B5EF4-FFF2-40B4-BE49-F238E27FC236}">
                <a16:creationId xmlns:a16="http://schemas.microsoft.com/office/drawing/2014/main" id="{3ABA9BF7-56AA-4B67-9B9F-0988C1CBEB51}"/>
              </a:ext>
            </a:extLst>
          </p:cNvPr>
          <p:cNvPicPr>
            <a:picLocks noChangeAspect="1"/>
          </p:cNvPicPr>
          <p:nvPr/>
        </p:nvPicPr>
        <p:blipFill rotWithShape="1">
          <a:blip r:embed="rId2">
            <a:extLst>
              <a:ext uri="{28A0092B-C50C-407E-A947-70E740481C1C}">
                <a14:useLocalDpi xmlns:a14="http://schemas.microsoft.com/office/drawing/2010/main" val="0"/>
              </a:ext>
            </a:extLst>
          </a:blip>
          <a:srcRect l="1218" t="5053" r="33835" b="6607"/>
          <a:stretch/>
        </p:blipFill>
        <p:spPr>
          <a:xfrm>
            <a:off x="1407269" y="1879874"/>
            <a:ext cx="4260715" cy="4346550"/>
          </a:xfrm>
          <a:prstGeom prst="rect">
            <a:avLst/>
          </a:prstGeom>
        </p:spPr>
      </p:pic>
      <p:sp>
        <p:nvSpPr>
          <p:cNvPr id="3" name="文本框 2">
            <a:extLst>
              <a:ext uri="{FF2B5EF4-FFF2-40B4-BE49-F238E27FC236}">
                <a16:creationId xmlns:a16="http://schemas.microsoft.com/office/drawing/2014/main" id="{A010CE16-4D08-4D2A-ABB6-D51B6203E41F}"/>
              </a:ext>
            </a:extLst>
          </p:cNvPr>
          <p:cNvSpPr txBox="1"/>
          <p:nvPr/>
        </p:nvSpPr>
        <p:spPr>
          <a:xfrm>
            <a:off x="6026631" y="2095599"/>
            <a:ext cx="5059681" cy="1200329"/>
          </a:xfrm>
          <a:prstGeom prst="rect">
            <a:avLst/>
          </a:prstGeom>
          <a:noFill/>
        </p:spPr>
        <p:txBody>
          <a:bodyPr wrap="square" rtlCol="0">
            <a:spAutoFit/>
          </a:bodyPr>
          <a:lstStyle/>
          <a:p>
            <a:r>
              <a:rPr lang="zh-CN" altLang="en-US" dirty="0">
                <a:solidFill>
                  <a:schemeClr val="tx1">
                    <a:lumMod val="65000"/>
                    <a:lumOff val="35000"/>
                  </a:schemeClr>
                </a:solidFill>
              </a:rPr>
              <a:t>在主界面上，使用</a:t>
            </a:r>
            <a:r>
              <a:rPr lang="zh-CN" altLang="en-US" b="1" dirty="0">
                <a:solidFill>
                  <a:schemeClr val="tx1">
                    <a:lumMod val="95000"/>
                    <a:lumOff val="5000"/>
                  </a:schemeClr>
                </a:solidFill>
              </a:rPr>
              <a:t>黑框</a:t>
            </a:r>
            <a:r>
              <a:rPr lang="zh-CN" altLang="en-US" dirty="0">
                <a:solidFill>
                  <a:schemeClr val="tx1">
                    <a:lumMod val="65000"/>
                    <a:lumOff val="35000"/>
                  </a:schemeClr>
                </a:solidFill>
              </a:rPr>
              <a:t>代指的就是各种设备模组。</a:t>
            </a:r>
            <a:endParaRPr lang="en-US" altLang="zh-CN" dirty="0">
              <a:solidFill>
                <a:schemeClr val="tx1">
                  <a:lumMod val="65000"/>
                  <a:lumOff val="35000"/>
                </a:schemeClr>
              </a:solidFill>
            </a:endParaRPr>
          </a:p>
          <a:p>
            <a:r>
              <a:rPr lang="zh-CN" altLang="en-US" dirty="0">
                <a:solidFill>
                  <a:schemeClr val="tx1">
                    <a:lumMod val="65000"/>
                    <a:lumOff val="35000"/>
                  </a:schemeClr>
                </a:solidFill>
              </a:rPr>
              <a:t>您就需要使用</a:t>
            </a:r>
            <a:r>
              <a:rPr lang="zh-CN" altLang="en-US" b="1" dirty="0">
                <a:solidFill>
                  <a:srgbClr val="00B050"/>
                </a:solidFill>
              </a:rPr>
              <a:t>绿色</a:t>
            </a:r>
            <a:r>
              <a:rPr lang="zh-CN" altLang="en-US" dirty="0">
                <a:solidFill>
                  <a:schemeClr val="tx1">
                    <a:lumMod val="65000"/>
                    <a:lumOff val="35000"/>
                  </a:schemeClr>
                </a:solidFill>
              </a:rPr>
              <a:t>的游标移动这些模组。使模组之间通过特定的方式链接，从而可以进行赚取金钱。</a:t>
            </a:r>
            <a:endParaRPr lang="en-US" dirty="0">
              <a:solidFill>
                <a:schemeClr val="tx1">
                  <a:lumMod val="65000"/>
                  <a:lumOff val="35000"/>
                </a:schemeClr>
              </a:solidFill>
            </a:endParaRPr>
          </a:p>
        </p:txBody>
      </p:sp>
      <p:sp>
        <p:nvSpPr>
          <p:cNvPr id="6" name="文本框 5">
            <a:extLst>
              <a:ext uri="{FF2B5EF4-FFF2-40B4-BE49-F238E27FC236}">
                <a16:creationId xmlns:a16="http://schemas.microsoft.com/office/drawing/2014/main" id="{B9E7BB19-71AB-43B1-948E-0B8587C5F2D3}"/>
              </a:ext>
            </a:extLst>
          </p:cNvPr>
          <p:cNvSpPr txBox="1"/>
          <p:nvPr/>
        </p:nvSpPr>
        <p:spPr>
          <a:xfrm>
            <a:off x="6297377" y="3560622"/>
            <a:ext cx="3897549" cy="2585323"/>
          </a:xfrm>
          <a:prstGeom prst="rect">
            <a:avLst/>
          </a:prstGeom>
          <a:noFill/>
        </p:spPr>
        <p:txBody>
          <a:bodyPr wrap="square" rtlCol="0">
            <a:spAutoFit/>
          </a:bodyPr>
          <a:lstStyle/>
          <a:p>
            <a:r>
              <a:rPr lang="zh-CN" altLang="en-US" dirty="0">
                <a:solidFill>
                  <a:schemeClr val="tx1">
                    <a:lumMod val="65000"/>
                    <a:lumOff val="35000"/>
                  </a:schemeClr>
                </a:solidFill>
              </a:rPr>
              <a:t>随时：</a:t>
            </a:r>
            <a:endParaRPr lang="en-US" altLang="zh-CN" dirty="0">
              <a:solidFill>
                <a:schemeClr val="tx1">
                  <a:lumMod val="65000"/>
                  <a:lumOff val="35000"/>
                </a:schemeClr>
              </a:solidFill>
            </a:endParaRPr>
          </a:p>
          <a:p>
            <a:r>
              <a:rPr lang="zh-CN" altLang="en-US" dirty="0">
                <a:solidFill>
                  <a:schemeClr val="tx1">
                    <a:lumMod val="65000"/>
                    <a:lumOff val="35000"/>
                  </a:schemeClr>
                </a:solidFill>
              </a:rPr>
              <a:t>通过</a:t>
            </a:r>
            <a:r>
              <a:rPr lang="en-US" altLang="zh-CN" dirty="0">
                <a:solidFill>
                  <a:schemeClr val="tx1">
                    <a:lumMod val="95000"/>
                    <a:lumOff val="5000"/>
                  </a:schemeClr>
                </a:solidFill>
              </a:rPr>
              <a:t>【</a:t>
            </a:r>
            <a:r>
              <a:rPr lang="zh-CN" altLang="en-US" dirty="0">
                <a:solidFill>
                  <a:schemeClr val="tx1">
                    <a:lumMod val="95000"/>
                    <a:lumOff val="5000"/>
                  </a:schemeClr>
                </a:solidFill>
              </a:rPr>
              <a:t>方向键</a:t>
            </a:r>
            <a:r>
              <a:rPr lang="en-US" altLang="zh-CN" dirty="0">
                <a:solidFill>
                  <a:schemeClr val="tx1">
                    <a:lumMod val="95000"/>
                    <a:lumOff val="5000"/>
                  </a:schemeClr>
                </a:solidFill>
              </a:rPr>
              <a:t>】</a:t>
            </a:r>
            <a:r>
              <a:rPr lang="zh-CN" altLang="en-US" dirty="0">
                <a:solidFill>
                  <a:schemeClr val="tx1">
                    <a:lumMod val="65000"/>
                    <a:lumOff val="35000"/>
                  </a:schemeClr>
                </a:solidFill>
              </a:rPr>
              <a:t>移动游标</a:t>
            </a:r>
            <a:endParaRPr lang="en-US" altLang="zh-CN" dirty="0">
              <a:solidFill>
                <a:schemeClr val="tx1">
                  <a:lumMod val="65000"/>
                  <a:lumOff val="35000"/>
                </a:schemeClr>
              </a:solidFill>
            </a:endParaRPr>
          </a:p>
          <a:p>
            <a:endParaRPr lang="en-US" altLang="zh-CN" dirty="0">
              <a:solidFill>
                <a:schemeClr val="tx1">
                  <a:lumMod val="65000"/>
                  <a:lumOff val="35000"/>
                </a:schemeClr>
              </a:solidFill>
            </a:endParaRPr>
          </a:p>
          <a:p>
            <a:r>
              <a:rPr lang="zh-CN" altLang="en-US" dirty="0">
                <a:solidFill>
                  <a:schemeClr val="tx1">
                    <a:lumMod val="65000"/>
                    <a:lumOff val="35000"/>
                  </a:schemeClr>
                </a:solidFill>
              </a:rPr>
              <a:t>在游标处于模组上时：</a:t>
            </a:r>
            <a:endParaRPr lang="en-US" altLang="zh-CN" dirty="0">
              <a:solidFill>
                <a:schemeClr val="tx1">
                  <a:lumMod val="65000"/>
                  <a:lumOff val="35000"/>
                </a:schemeClr>
              </a:solidFill>
            </a:endParaRPr>
          </a:p>
          <a:p>
            <a:r>
              <a:rPr lang="zh-CN" altLang="en-US" dirty="0">
                <a:solidFill>
                  <a:schemeClr val="tx1">
                    <a:lumMod val="65000"/>
                    <a:lumOff val="35000"/>
                  </a:schemeClr>
                </a:solidFill>
              </a:rPr>
              <a:t>通过</a:t>
            </a:r>
            <a:r>
              <a:rPr lang="en-US" altLang="zh-CN" dirty="0">
                <a:solidFill>
                  <a:schemeClr val="tx1">
                    <a:lumMod val="95000"/>
                    <a:lumOff val="5000"/>
                  </a:schemeClr>
                </a:solidFill>
              </a:rPr>
              <a:t>【</a:t>
            </a:r>
            <a:r>
              <a:rPr lang="zh-CN" altLang="en-US" dirty="0">
                <a:solidFill>
                  <a:schemeClr val="tx1">
                    <a:lumMod val="95000"/>
                    <a:lumOff val="5000"/>
                  </a:schemeClr>
                </a:solidFill>
              </a:rPr>
              <a:t>按住</a:t>
            </a:r>
            <a:r>
              <a:rPr lang="en-US" altLang="zh-CN" dirty="0">
                <a:solidFill>
                  <a:schemeClr val="tx1">
                    <a:lumMod val="95000"/>
                    <a:lumOff val="5000"/>
                  </a:schemeClr>
                </a:solidFill>
              </a:rPr>
              <a:t>A</a:t>
            </a:r>
            <a:r>
              <a:rPr lang="zh-CN" altLang="en-US" dirty="0">
                <a:solidFill>
                  <a:schemeClr val="tx1">
                    <a:lumMod val="95000"/>
                    <a:lumOff val="5000"/>
                  </a:schemeClr>
                </a:solidFill>
              </a:rPr>
              <a:t>键和方向键</a:t>
            </a:r>
            <a:r>
              <a:rPr lang="en-US" altLang="zh-CN" dirty="0">
                <a:solidFill>
                  <a:schemeClr val="tx1">
                    <a:lumMod val="95000"/>
                    <a:lumOff val="5000"/>
                  </a:schemeClr>
                </a:solidFill>
              </a:rPr>
              <a:t>】</a:t>
            </a:r>
            <a:r>
              <a:rPr lang="zh-CN" altLang="en-US" dirty="0">
                <a:solidFill>
                  <a:schemeClr val="tx1">
                    <a:lumMod val="65000"/>
                    <a:lumOff val="35000"/>
                  </a:schemeClr>
                </a:solidFill>
              </a:rPr>
              <a:t>移动模组</a:t>
            </a:r>
            <a:endParaRPr lang="en-US" altLang="zh-CN" dirty="0">
              <a:solidFill>
                <a:schemeClr val="tx1">
                  <a:lumMod val="65000"/>
                  <a:lumOff val="35000"/>
                </a:schemeClr>
              </a:solidFill>
            </a:endParaRPr>
          </a:p>
          <a:p>
            <a:endParaRPr lang="en-US" altLang="zh-CN" dirty="0">
              <a:solidFill>
                <a:schemeClr val="tx1">
                  <a:lumMod val="65000"/>
                  <a:lumOff val="35000"/>
                </a:schemeClr>
              </a:solidFill>
            </a:endParaRPr>
          </a:p>
          <a:p>
            <a:r>
              <a:rPr lang="zh-CN" altLang="en-US" dirty="0">
                <a:solidFill>
                  <a:schemeClr val="tx1">
                    <a:lumMod val="65000"/>
                    <a:lumOff val="35000"/>
                  </a:schemeClr>
                </a:solidFill>
              </a:rPr>
              <a:t>在游标处于模组上时：</a:t>
            </a:r>
            <a:endParaRPr lang="en-US" altLang="zh-CN" dirty="0">
              <a:solidFill>
                <a:schemeClr val="tx1">
                  <a:lumMod val="65000"/>
                  <a:lumOff val="35000"/>
                </a:schemeClr>
              </a:solidFill>
            </a:endParaRPr>
          </a:p>
          <a:p>
            <a:r>
              <a:rPr lang="zh-CN" altLang="en-US" dirty="0">
                <a:solidFill>
                  <a:schemeClr val="tx1">
                    <a:lumMod val="65000"/>
                    <a:lumOff val="35000"/>
                  </a:schemeClr>
                </a:solidFill>
              </a:rPr>
              <a:t>通过</a:t>
            </a:r>
            <a:r>
              <a:rPr lang="en-US" altLang="zh-CN" dirty="0">
                <a:solidFill>
                  <a:schemeClr val="tx1">
                    <a:lumMod val="95000"/>
                    <a:lumOff val="5000"/>
                  </a:schemeClr>
                </a:solidFill>
              </a:rPr>
              <a:t>【B</a:t>
            </a:r>
            <a:r>
              <a:rPr lang="zh-CN" altLang="en-US" dirty="0">
                <a:solidFill>
                  <a:schemeClr val="tx1">
                    <a:lumMod val="95000"/>
                    <a:lumOff val="5000"/>
                  </a:schemeClr>
                </a:solidFill>
              </a:rPr>
              <a:t>键</a:t>
            </a:r>
            <a:r>
              <a:rPr lang="en-US" altLang="zh-CN" dirty="0">
                <a:solidFill>
                  <a:schemeClr val="tx1">
                    <a:lumMod val="95000"/>
                    <a:lumOff val="5000"/>
                  </a:schemeClr>
                </a:solidFill>
              </a:rPr>
              <a:t>】</a:t>
            </a:r>
            <a:r>
              <a:rPr lang="zh-CN" altLang="en-US" dirty="0">
                <a:solidFill>
                  <a:schemeClr val="tx1">
                    <a:lumMod val="65000"/>
                    <a:lumOff val="35000"/>
                  </a:schemeClr>
                </a:solidFill>
              </a:rPr>
              <a:t>转动模组</a:t>
            </a:r>
            <a:endParaRPr lang="en-US" dirty="0">
              <a:solidFill>
                <a:schemeClr val="tx1">
                  <a:lumMod val="65000"/>
                  <a:lumOff val="35000"/>
                </a:schemeClr>
              </a:solidFill>
            </a:endParaRPr>
          </a:p>
          <a:p>
            <a:endParaRPr lang="en-US" dirty="0"/>
          </a:p>
        </p:txBody>
      </p:sp>
      <p:sp>
        <p:nvSpPr>
          <p:cNvPr id="7" name="文本框 6">
            <a:extLst>
              <a:ext uri="{FF2B5EF4-FFF2-40B4-BE49-F238E27FC236}">
                <a16:creationId xmlns:a16="http://schemas.microsoft.com/office/drawing/2014/main" id="{3AD85034-E36B-4F91-88C1-7CA95C154039}"/>
              </a:ext>
            </a:extLst>
          </p:cNvPr>
          <p:cNvSpPr txBox="1"/>
          <p:nvPr/>
        </p:nvSpPr>
        <p:spPr>
          <a:xfrm>
            <a:off x="7874685" y="6581001"/>
            <a:ext cx="3565914" cy="276999"/>
          </a:xfrm>
          <a:prstGeom prst="rect">
            <a:avLst/>
          </a:prstGeom>
          <a:noFill/>
        </p:spPr>
        <p:txBody>
          <a:bodyPr wrap="square" rtlCol="0">
            <a:spAutoFit/>
          </a:bodyPr>
          <a:lstStyle/>
          <a:p>
            <a:r>
              <a:rPr lang="zh-CN" altLang="en-US" sz="1200" b="1" i="1" spc="10" dirty="0">
                <a:solidFill>
                  <a:prstClr val="white">
                    <a:lumMod val="50000"/>
                  </a:prstClr>
                </a:solidFill>
              </a:rPr>
              <a:t>*注，</a:t>
            </a:r>
            <a:r>
              <a:rPr lang="zh-CN" altLang="en-US" sz="1200" b="1" i="1" spc="10" dirty="0">
                <a:solidFill>
                  <a:srgbClr val="FF0000"/>
                </a:solidFill>
              </a:rPr>
              <a:t>红色</a:t>
            </a:r>
            <a:r>
              <a:rPr lang="zh-CN" altLang="en-US" sz="1200" b="1" i="1" spc="10" dirty="0">
                <a:solidFill>
                  <a:prstClr val="white">
                    <a:lumMod val="50000"/>
                  </a:prstClr>
                </a:solidFill>
              </a:rPr>
              <a:t>框请参考后文的</a:t>
            </a:r>
            <a:r>
              <a:rPr lang="en-US" altLang="zh-CN" sz="1200" b="1" i="1" spc="10" dirty="0">
                <a:solidFill>
                  <a:prstClr val="white">
                    <a:lumMod val="50000"/>
                  </a:prstClr>
                </a:solidFill>
              </a:rPr>
              <a:t>【</a:t>
            </a:r>
            <a:r>
              <a:rPr lang="zh-CN" altLang="en-US" sz="1200" b="1" i="1" spc="10" dirty="0">
                <a:solidFill>
                  <a:prstClr val="white">
                    <a:lumMod val="50000"/>
                  </a:prstClr>
                </a:solidFill>
              </a:rPr>
              <a:t>灾害模拟系统说明</a:t>
            </a:r>
            <a:r>
              <a:rPr lang="en-US" altLang="zh-CN" sz="1200" b="1" i="1" spc="10" dirty="0">
                <a:solidFill>
                  <a:prstClr val="white">
                    <a:lumMod val="50000"/>
                  </a:prstClr>
                </a:solidFill>
              </a:rPr>
              <a:t>】</a:t>
            </a:r>
            <a:endParaRPr lang="en-US" sz="1200" b="1" i="1" spc="10" dirty="0">
              <a:solidFill>
                <a:prstClr val="white">
                  <a:lumMod val="50000"/>
                </a:prstClr>
              </a:solidFill>
            </a:endParaRPr>
          </a:p>
        </p:txBody>
      </p:sp>
    </p:spTree>
    <p:extLst>
      <p:ext uri="{BB962C8B-B14F-4D97-AF65-F5344CB8AC3E}">
        <p14:creationId xmlns:p14="http://schemas.microsoft.com/office/powerpoint/2010/main" val="1150196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EE44C-19CB-4103-BF1D-AEED389FB1D7}"/>
              </a:ext>
            </a:extLst>
          </p:cNvPr>
          <p:cNvSpPr>
            <a:spLocks noGrp="1"/>
          </p:cNvSpPr>
          <p:nvPr>
            <p:ph type="title"/>
          </p:nvPr>
        </p:nvSpPr>
        <p:spPr/>
        <p:txBody>
          <a:bodyPr/>
          <a:lstStyle/>
          <a:p>
            <a:r>
              <a:rPr lang="zh-CN" altLang="en-US" dirty="0"/>
              <a:t>主体操作流程</a:t>
            </a:r>
            <a:r>
              <a:rPr lang="en-US" altLang="zh-CN" dirty="0"/>
              <a:t>——</a:t>
            </a:r>
            <a:r>
              <a:rPr lang="zh-CN" altLang="en-US" dirty="0"/>
              <a:t>周期的说明</a:t>
            </a:r>
            <a:endParaRPr lang="en-US" dirty="0"/>
          </a:p>
        </p:txBody>
      </p:sp>
      <p:sp>
        <p:nvSpPr>
          <p:cNvPr id="3" name="内容占位符 2">
            <a:extLst>
              <a:ext uri="{FF2B5EF4-FFF2-40B4-BE49-F238E27FC236}">
                <a16:creationId xmlns:a16="http://schemas.microsoft.com/office/drawing/2014/main" id="{27E34F56-5310-4D38-B3B4-94394305444B}"/>
              </a:ext>
            </a:extLst>
          </p:cNvPr>
          <p:cNvSpPr>
            <a:spLocks noGrp="1"/>
          </p:cNvSpPr>
          <p:nvPr>
            <p:ph idx="1"/>
          </p:nvPr>
        </p:nvSpPr>
        <p:spPr>
          <a:xfrm>
            <a:off x="1350772" y="1965109"/>
            <a:ext cx="8595360" cy="4351337"/>
          </a:xfrm>
        </p:spPr>
        <p:txBody>
          <a:bodyPr/>
          <a:lstStyle/>
          <a:p>
            <a:r>
              <a:rPr lang="zh-CN" altLang="en-US" dirty="0"/>
              <a:t>本系统的结算、收益以及时间统计是基于时间为阶段，该时间阶段被称为</a:t>
            </a:r>
            <a:r>
              <a:rPr lang="en-US" altLang="zh-CN" b="1" dirty="0">
                <a:solidFill>
                  <a:schemeClr val="tx1">
                    <a:lumMod val="95000"/>
                    <a:lumOff val="5000"/>
                  </a:schemeClr>
                </a:solidFill>
              </a:rPr>
              <a:t>【</a:t>
            </a:r>
            <a:r>
              <a:rPr lang="zh-CN" altLang="en-US" b="1" dirty="0">
                <a:solidFill>
                  <a:schemeClr val="tx1">
                    <a:lumMod val="95000"/>
                    <a:lumOff val="5000"/>
                  </a:schemeClr>
                </a:solidFill>
              </a:rPr>
              <a:t>周期</a:t>
            </a:r>
            <a:r>
              <a:rPr lang="en-US" altLang="zh-CN" b="1" dirty="0">
                <a:solidFill>
                  <a:schemeClr val="tx1">
                    <a:lumMod val="95000"/>
                    <a:lumOff val="5000"/>
                  </a:schemeClr>
                </a:solidFill>
              </a:rPr>
              <a:t>】</a:t>
            </a:r>
            <a:r>
              <a:rPr lang="zh-CN" altLang="en-US" dirty="0"/>
              <a:t>。</a:t>
            </a:r>
            <a:endParaRPr lang="en-US" altLang="zh-CN" dirty="0"/>
          </a:p>
          <a:p>
            <a:endParaRPr lang="en-US" altLang="zh-CN" dirty="0"/>
          </a:p>
          <a:p>
            <a:r>
              <a:rPr lang="zh-CN" altLang="en-US" dirty="0"/>
              <a:t>具体来说，使用者在主操作界面每</a:t>
            </a:r>
            <a:r>
              <a:rPr lang="en-US" altLang="zh-CN" b="1" dirty="0">
                <a:solidFill>
                  <a:schemeClr val="tx1">
                    <a:lumMod val="95000"/>
                    <a:lumOff val="5000"/>
                  </a:schemeClr>
                </a:solidFill>
              </a:rPr>
              <a:t>【</a:t>
            </a:r>
            <a:r>
              <a:rPr lang="zh-CN" altLang="en-US" b="1" dirty="0">
                <a:solidFill>
                  <a:schemeClr val="tx1">
                    <a:lumMod val="95000"/>
                    <a:lumOff val="5000"/>
                  </a:schemeClr>
                </a:solidFill>
              </a:rPr>
              <a:t>移动一次设备模组</a:t>
            </a:r>
            <a:r>
              <a:rPr lang="en-US" altLang="zh-CN" b="1" dirty="0">
                <a:solidFill>
                  <a:schemeClr val="tx1">
                    <a:lumMod val="95000"/>
                    <a:lumOff val="5000"/>
                  </a:schemeClr>
                </a:solidFill>
              </a:rPr>
              <a:t>】</a:t>
            </a:r>
            <a:r>
              <a:rPr lang="zh-CN" altLang="en-US" dirty="0"/>
              <a:t>就会计算一次周期。</a:t>
            </a:r>
            <a:endParaRPr lang="en-US" altLang="zh-CN" dirty="0"/>
          </a:p>
          <a:p>
            <a:endParaRPr lang="en-US" altLang="zh-CN" dirty="0"/>
          </a:p>
          <a:p>
            <a:r>
              <a:rPr lang="zh-CN" altLang="en-US" dirty="0"/>
              <a:t>系统将会每个周期结算当前</a:t>
            </a:r>
            <a:r>
              <a:rPr lang="zh-CN" altLang="en-US" b="1" i="1" dirty="0">
                <a:solidFill>
                  <a:schemeClr val="tx1">
                    <a:lumMod val="95000"/>
                    <a:lumOff val="5000"/>
                  </a:schemeClr>
                </a:solidFill>
              </a:rPr>
              <a:t>金钱的收支</a:t>
            </a:r>
            <a:r>
              <a:rPr lang="zh-CN" altLang="en-US" dirty="0"/>
              <a:t>、</a:t>
            </a:r>
            <a:r>
              <a:rPr lang="zh-CN" altLang="en-US" b="1" i="1" dirty="0">
                <a:solidFill>
                  <a:schemeClr val="tx1">
                    <a:lumMod val="95000"/>
                    <a:lumOff val="5000"/>
                  </a:schemeClr>
                </a:solidFill>
              </a:rPr>
              <a:t>商店的更新</a:t>
            </a:r>
            <a:r>
              <a:rPr lang="zh-CN" altLang="en-US" dirty="0"/>
              <a:t>并且</a:t>
            </a:r>
            <a:r>
              <a:rPr lang="zh-CN" altLang="en-US" b="1" i="1" dirty="0">
                <a:solidFill>
                  <a:schemeClr val="tx1">
                    <a:lumMod val="95000"/>
                    <a:lumOff val="5000"/>
                  </a:schemeClr>
                </a:solidFill>
              </a:rPr>
              <a:t>模拟时长</a:t>
            </a:r>
            <a:r>
              <a:rPr lang="zh-CN" altLang="en-US" dirty="0"/>
              <a:t>均会以周期为计算。</a:t>
            </a:r>
            <a:endParaRPr lang="en-US" altLang="zh-CN" dirty="0"/>
          </a:p>
          <a:p>
            <a:endParaRPr lang="en-US" dirty="0"/>
          </a:p>
        </p:txBody>
      </p:sp>
      <p:sp>
        <p:nvSpPr>
          <p:cNvPr id="5" name="矩形 4">
            <a:extLst>
              <a:ext uri="{FF2B5EF4-FFF2-40B4-BE49-F238E27FC236}">
                <a16:creationId xmlns:a16="http://schemas.microsoft.com/office/drawing/2014/main" id="{4D665D01-E0D8-4BC3-ADC8-A09DBF7D36B1}"/>
              </a:ext>
            </a:extLst>
          </p:cNvPr>
          <p:cNvSpPr/>
          <p:nvPr/>
        </p:nvSpPr>
        <p:spPr>
          <a:xfrm>
            <a:off x="7550906" y="6590234"/>
            <a:ext cx="3783087" cy="267766"/>
          </a:xfrm>
          <a:prstGeom prst="rect">
            <a:avLst/>
          </a:prstGeom>
        </p:spPr>
        <p:txBody>
          <a:bodyPr wrap="none">
            <a:spAutoFit/>
          </a:bodyPr>
          <a:lstStyle/>
          <a:p>
            <a:pPr marL="182880" lvl="0" indent="-182880" defTabSz="914400">
              <a:lnSpc>
                <a:spcPct val="95000"/>
              </a:lnSpc>
              <a:spcBef>
                <a:spcPts val="1400"/>
              </a:spcBef>
              <a:spcAft>
                <a:spcPts val="200"/>
              </a:spcAft>
              <a:buClr>
                <a:srgbClr val="3494BA"/>
              </a:buClr>
              <a:buSzPct val="80000"/>
              <a:buFont typeface="Arial" pitchFamily="34" charset="0"/>
              <a:buChar char="•"/>
            </a:pPr>
            <a:r>
              <a:rPr lang="zh-CN" altLang="en-US" sz="1200" b="1" i="1" spc="10" dirty="0">
                <a:solidFill>
                  <a:prstClr val="white">
                    <a:lumMod val="50000"/>
                  </a:prstClr>
                </a:solidFill>
              </a:rPr>
              <a:t>注：</a:t>
            </a:r>
            <a:r>
              <a:rPr lang="en-US" altLang="zh-CN" sz="1200" b="1" i="1" spc="10" dirty="0">
                <a:solidFill>
                  <a:prstClr val="white">
                    <a:lumMod val="50000"/>
                  </a:prstClr>
                </a:solidFill>
              </a:rPr>
              <a:t>【</a:t>
            </a:r>
            <a:r>
              <a:rPr lang="zh-CN" altLang="en-US" sz="1200" b="1" i="1" spc="10" dirty="0">
                <a:solidFill>
                  <a:prstClr val="white">
                    <a:lumMod val="50000"/>
                  </a:prstClr>
                </a:solidFill>
              </a:rPr>
              <a:t>旋转模组</a:t>
            </a:r>
            <a:r>
              <a:rPr lang="en-US" altLang="zh-CN" sz="1200" b="1" i="1" spc="10" dirty="0">
                <a:solidFill>
                  <a:prstClr val="white">
                    <a:lumMod val="50000"/>
                  </a:prstClr>
                </a:solidFill>
              </a:rPr>
              <a:t>】</a:t>
            </a:r>
            <a:r>
              <a:rPr lang="zh-CN" altLang="en-US" sz="1200" b="1" i="1" spc="10" dirty="0">
                <a:solidFill>
                  <a:prstClr val="white">
                    <a:lumMod val="50000"/>
                  </a:prstClr>
                </a:solidFill>
              </a:rPr>
              <a:t>和</a:t>
            </a:r>
            <a:r>
              <a:rPr lang="en-US" altLang="zh-CN" sz="1200" b="1" i="1" spc="10" dirty="0">
                <a:solidFill>
                  <a:prstClr val="white">
                    <a:lumMod val="50000"/>
                  </a:prstClr>
                </a:solidFill>
              </a:rPr>
              <a:t>【</a:t>
            </a:r>
            <a:r>
              <a:rPr lang="zh-CN" altLang="en-US" sz="1200" b="1" i="1" spc="10" dirty="0">
                <a:solidFill>
                  <a:prstClr val="white">
                    <a:lumMod val="50000"/>
                  </a:prstClr>
                </a:solidFill>
              </a:rPr>
              <a:t>仅移动空游标</a:t>
            </a:r>
            <a:r>
              <a:rPr lang="en-US" altLang="zh-CN" sz="1200" b="1" i="1" spc="10" dirty="0">
                <a:solidFill>
                  <a:prstClr val="white">
                    <a:lumMod val="50000"/>
                  </a:prstClr>
                </a:solidFill>
              </a:rPr>
              <a:t>】</a:t>
            </a:r>
            <a:r>
              <a:rPr lang="zh-CN" altLang="en-US" sz="1200" b="1" i="1" spc="10" dirty="0">
                <a:solidFill>
                  <a:srgbClr val="FF0000"/>
                </a:solidFill>
              </a:rPr>
              <a:t>不计算周期</a:t>
            </a:r>
            <a:endParaRPr lang="en-US" sz="1200" b="1" i="1" spc="10" dirty="0">
              <a:solidFill>
                <a:srgbClr val="FF0000"/>
              </a:solidFill>
            </a:endParaRPr>
          </a:p>
        </p:txBody>
      </p:sp>
    </p:spTree>
    <p:extLst>
      <p:ext uri="{BB962C8B-B14F-4D97-AF65-F5344CB8AC3E}">
        <p14:creationId xmlns:p14="http://schemas.microsoft.com/office/powerpoint/2010/main" val="1756929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7C508-59FA-43D2-90A1-027CA0D2D614}"/>
              </a:ext>
            </a:extLst>
          </p:cNvPr>
          <p:cNvSpPr>
            <a:spLocks noGrp="1"/>
          </p:cNvSpPr>
          <p:nvPr>
            <p:ph type="title"/>
          </p:nvPr>
        </p:nvSpPr>
        <p:spPr/>
        <p:txBody>
          <a:bodyPr/>
          <a:lstStyle/>
          <a:p>
            <a:r>
              <a:rPr lang="zh-CN" altLang="en-US" dirty="0"/>
              <a:t>实时全局监控面板说明</a:t>
            </a:r>
            <a:endParaRPr lang="en-US" dirty="0"/>
          </a:p>
        </p:txBody>
      </p:sp>
      <p:pic>
        <p:nvPicPr>
          <p:cNvPr id="4" name="图片 3">
            <a:extLst>
              <a:ext uri="{FF2B5EF4-FFF2-40B4-BE49-F238E27FC236}">
                <a16:creationId xmlns:a16="http://schemas.microsoft.com/office/drawing/2014/main" id="{5851C4BC-1A43-40A8-B5C0-7312CAD6D663}"/>
              </a:ext>
            </a:extLst>
          </p:cNvPr>
          <p:cNvPicPr>
            <a:picLocks noChangeAspect="1"/>
          </p:cNvPicPr>
          <p:nvPr/>
        </p:nvPicPr>
        <p:blipFill rotWithShape="1">
          <a:blip r:embed="rId2">
            <a:extLst>
              <a:ext uri="{28A0092B-C50C-407E-A947-70E740481C1C}">
                <a14:useLocalDpi xmlns:a14="http://schemas.microsoft.com/office/drawing/2010/main" val="0"/>
              </a:ext>
            </a:extLst>
          </a:blip>
          <a:srcRect l="66771" t="5642" r="1419" b="63512"/>
          <a:stretch/>
        </p:blipFill>
        <p:spPr>
          <a:xfrm>
            <a:off x="1589462" y="2197014"/>
            <a:ext cx="4210722" cy="3062320"/>
          </a:xfrm>
          <a:prstGeom prst="rect">
            <a:avLst/>
          </a:prstGeom>
        </p:spPr>
      </p:pic>
      <p:sp>
        <p:nvSpPr>
          <p:cNvPr id="5" name="文本框 4">
            <a:extLst>
              <a:ext uri="{FF2B5EF4-FFF2-40B4-BE49-F238E27FC236}">
                <a16:creationId xmlns:a16="http://schemas.microsoft.com/office/drawing/2014/main" id="{FA7DA1A1-ADEC-445D-BF91-C6FBB2EF65DF}"/>
              </a:ext>
            </a:extLst>
          </p:cNvPr>
          <p:cNvSpPr txBox="1"/>
          <p:nvPr/>
        </p:nvSpPr>
        <p:spPr>
          <a:xfrm>
            <a:off x="6391818" y="2197014"/>
            <a:ext cx="3915350" cy="2031325"/>
          </a:xfrm>
          <a:prstGeom prst="rect">
            <a:avLst/>
          </a:prstGeom>
          <a:noFill/>
        </p:spPr>
        <p:txBody>
          <a:bodyPr wrap="square" rtlCol="0">
            <a:spAutoFit/>
          </a:bodyPr>
          <a:lstStyle/>
          <a:p>
            <a:r>
              <a:rPr lang="zh-CN" altLang="en-US" dirty="0">
                <a:solidFill>
                  <a:schemeClr val="tx1">
                    <a:lumMod val="65000"/>
                    <a:lumOff val="35000"/>
                  </a:schemeClr>
                </a:solidFill>
              </a:rPr>
              <a:t>第一行数据：当前主面板中的布局可以在当前周期赚取（或损失）的</a:t>
            </a:r>
            <a:r>
              <a:rPr lang="zh-CN" altLang="en-US" b="1" dirty="0">
                <a:solidFill>
                  <a:srgbClr val="FF9900"/>
                </a:solidFill>
              </a:rPr>
              <a:t>金钱</a:t>
            </a:r>
            <a:endParaRPr lang="en-US" altLang="zh-CN" b="1" dirty="0">
              <a:solidFill>
                <a:srgbClr val="FF9900"/>
              </a:solidFill>
            </a:endParaRPr>
          </a:p>
          <a:p>
            <a:endParaRPr lang="en-US" dirty="0"/>
          </a:p>
          <a:p>
            <a:r>
              <a:rPr lang="zh-CN" altLang="en-US" dirty="0">
                <a:solidFill>
                  <a:schemeClr val="tx1">
                    <a:lumMod val="65000"/>
                    <a:lumOff val="35000"/>
                  </a:schemeClr>
                </a:solidFill>
              </a:rPr>
              <a:t>第二行数据：当前拥有的</a:t>
            </a:r>
            <a:r>
              <a:rPr lang="zh-CN" altLang="en-US" b="1" dirty="0">
                <a:solidFill>
                  <a:srgbClr val="FF9900"/>
                </a:solidFill>
              </a:rPr>
              <a:t>金钱</a:t>
            </a:r>
            <a:endParaRPr lang="en-US" altLang="zh-CN" b="1" dirty="0">
              <a:solidFill>
                <a:srgbClr val="FF9900"/>
              </a:solidFill>
            </a:endParaRPr>
          </a:p>
          <a:p>
            <a:endParaRPr lang="en-US" dirty="0"/>
          </a:p>
          <a:p>
            <a:r>
              <a:rPr lang="zh-CN" altLang="en-US" dirty="0">
                <a:solidFill>
                  <a:schemeClr val="tx1">
                    <a:lumMod val="65000"/>
                    <a:lumOff val="35000"/>
                  </a:schemeClr>
                </a:solidFill>
              </a:rPr>
              <a:t>第三行数据：整个模拟中全部拥有的</a:t>
            </a:r>
            <a:r>
              <a:rPr lang="zh-CN" altLang="en-US" b="1" dirty="0">
                <a:solidFill>
                  <a:schemeClr val="tx1">
                    <a:lumMod val="95000"/>
                    <a:lumOff val="5000"/>
                  </a:schemeClr>
                </a:solidFill>
              </a:rPr>
              <a:t>周期数</a:t>
            </a:r>
            <a:r>
              <a:rPr lang="zh-CN" altLang="en-US" dirty="0">
                <a:solidFill>
                  <a:schemeClr val="tx1">
                    <a:lumMod val="65000"/>
                    <a:lumOff val="35000"/>
                  </a:schemeClr>
                </a:solidFill>
              </a:rPr>
              <a:t>和</a:t>
            </a:r>
            <a:r>
              <a:rPr lang="zh-CN" altLang="en-US" b="1" dirty="0">
                <a:solidFill>
                  <a:schemeClr val="tx1">
                    <a:lumMod val="95000"/>
                    <a:lumOff val="5000"/>
                  </a:schemeClr>
                </a:solidFill>
              </a:rPr>
              <a:t>剩余周期数</a:t>
            </a:r>
            <a:endParaRPr lang="en-US" b="1" dirty="0">
              <a:solidFill>
                <a:schemeClr val="tx1">
                  <a:lumMod val="95000"/>
                  <a:lumOff val="5000"/>
                </a:schemeClr>
              </a:solidFill>
            </a:endParaRPr>
          </a:p>
        </p:txBody>
      </p:sp>
      <p:sp>
        <p:nvSpPr>
          <p:cNvPr id="3" name="文本框 2">
            <a:extLst>
              <a:ext uri="{FF2B5EF4-FFF2-40B4-BE49-F238E27FC236}">
                <a16:creationId xmlns:a16="http://schemas.microsoft.com/office/drawing/2014/main" id="{6939DC0A-9940-45C4-9C12-597F1C0B8AED}"/>
              </a:ext>
            </a:extLst>
          </p:cNvPr>
          <p:cNvSpPr txBox="1"/>
          <p:nvPr/>
        </p:nvSpPr>
        <p:spPr>
          <a:xfrm>
            <a:off x="6391818" y="4507284"/>
            <a:ext cx="4370961" cy="923330"/>
          </a:xfrm>
          <a:prstGeom prst="rect">
            <a:avLst/>
          </a:prstGeom>
          <a:noFill/>
        </p:spPr>
        <p:txBody>
          <a:bodyPr wrap="square" rtlCol="0">
            <a:spAutoFit/>
          </a:bodyPr>
          <a:lstStyle/>
          <a:p>
            <a:r>
              <a:rPr lang="zh-CN" altLang="en-US" i="1" dirty="0">
                <a:solidFill>
                  <a:schemeClr val="tx1">
                    <a:lumMod val="65000"/>
                    <a:lumOff val="35000"/>
                  </a:schemeClr>
                </a:solidFill>
              </a:rPr>
              <a:t>每一个周期，都会通过第一行所计算出来的当前周期利润更新您当前的金钱。</a:t>
            </a:r>
          </a:p>
          <a:p>
            <a:endParaRPr lang="en-US" dirty="0"/>
          </a:p>
        </p:txBody>
      </p:sp>
      <p:sp>
        <p:nvSpPr>
          <p:cNvPr id="7" name="矩形 6">
            <a:extLst>
              <a:ext uri="{FF2B5EF4-FFF2-40B4-BE49-F238E27FC236}">
                <a16:creationId xmlns:a16="http://schemas.microsoft.com/office/drawing/2014/main" id="{0B9E0352-67F0-47DD-9759-CB8D2072A199}"/>
              </a:ext>
            </a:extLst>
          </p:cNvPr>
          <p:cNvSpPr/>
          <p:nvPr/>
        </p:nvSpPr>
        <p:spPr>
          <a:xfrm>
            <a:off x="7359983" y="6578958"/>
            <a:ext cx="3954929" cy="276999"/>
          </a:xfrm>
          <a:prstGeom prst="rect">
            <a:avLst/>
          </a:prstGeom>
        </p:spPr>
        <p:txBody>
          <a:bodyPr wrap="none">
            <a:spAutoFit/>
          </a:bodyPr>
          <a:lstStyle/>
          <a:p>
            <a:pPr lvl="0" algn="r"/>
            <a:r>
              <a:rPr lang="zh-CN" altLang="en-US" sz="1200" b="1" i="1" dirty="0">
                <a:solidFill>
                  <a:srgbClr val="FF0000"/>
                </a:solidFill>
              </a:rPr>
              <a:t>*注，金钱降到零以下或者时间归零，模拟均会强制结束</a:t>
            </a:r>
            <a:endParaRPr lang="en-US" sz="1200" b="1" i="1" dirty="0">
              <a:solidFill>
                <a:srgbClr val="FF0000"/>
              </a:solidFill>
            </a:endParaRPr>
          </a:p>
        </p:txBody>
      </p:sp>
    </p:spTree>
    <p:extLst>
      <p:ext uri="{BB962C8B-B14F-4D97-AF65-F5344CB8AC3E}">
        <p14:creationId xmlns:p14="http://schemas.microsoft.com/office/powerpoint/2010/main" val="1898904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17E64-037F-4071-A303-FA03BBDBA153}"/>
              </a:ext>
            </a:extLst>
          </p:cNvPr>
          <p:cNvSpPr>
            <a:spLocks noGrp="1"/>
          </p:cNvSpPr>
          <p:nvPr>
            <p:ph type="title"/>
          </p:nvPr>
        </p:nvSpPr>
        <p:spPr/>
        <p:txBody>
          <a:bodyPr/>
          <a:lstStyle/>
          <a:p>
            <a:r>
              <a:rPr lang="zh-CN" altLang="en-US" dirty="0"/>
              <a:t>远程商店界面</a:t>
            </a:r>
            <a:endParaRPr lang="en-US" dirty="0"/>
          </a:p>
        </p:txBody>
      </p:sp>
      <p:pic>
        <p:nvPicPr>
          <p:cNvPr id="4" name="图片 3">
            <a:extLst>
              <a:ext uri="{FF2B5EF4-FFF2-40B4-BE49-F238E27FC236}">
                <a16:creationId xmlns:a16="http://schemas.microsoft.com/office/drawing/2014/main" id="{CACAA5AE-61CC-4DBE-B64E-57A1305F33E5}"/>
              </a:ext>
            </a:extLst>
          </p:cNvPr>
          <p:cNvPicPr>
            <a:picLocks noChangeAspect="1"/>
          </p:cNvPicPr>
          <p:nvPr/>
        </p:nvPicPr>
        <p:blipFill rotWithShape="1">
          <a:blip r:embed="rId2">
            <a:extLst>
              <a:ext uri="{28A0092B-C50C-407E-A947-70E740481C1C}">
                <a14:useLocalDpi xmlns:a14="http://schemas.microsoft.com/office/drawing/2010/main" val="0"/>
              </a:ext>
            </a:extLst>
          </a:blip>
          <a:srcRect l="66450" t="36773" r="1097" b="5676"/>
          <a:stretch/>
        </p:blipFill>
        <p:spPr>
          <a:xfrm>
            <a:off x="1417628" y="1853348"/>
            <a:ext cx="3294471" cy="4381755"/>
          </a:xfrm>
          <a:prstGeom prst="rect">
            <a:avLst/>
          </a:prstGeom>
        </p:spPr>
      </p:pic>
      <p:sp>
        <p:nvSpPr>
          <p:cNvPr id="5" name="文本框 4">
            <a:extLst>
              <a:ext uri="{FF2B5EF4-FFF2-40B4-BE49-F238E27FC236}">
                <a16:creationId xmlns:a16="http://schemas.microsoft.com/office/drawing/2014/main" id="{CBA5B91C-3D28-41DE-A125-5E0CC44210A5}"/>
              </a:ext>
            </a:extLst>
          </p:cNvPr>
          <p:cNvSpPr txBox="1"/>
          <p:nvPr/>
        </p:nvSpPr>
        <p:spPr>
          <a:xfrm>
            <a:off x="6051042" y="6211669"/>
            <a:ext cx="5262007" cy="646331"/>
          </a:xfrm>
          <a:prstGeom prst="rect">
            <a:avLst/>
          </a:prstGeom>
          <a:noFill/>
        </p:spPr>
        <p:txBody>
          <a:bodyPr wrap="square" rtlCol="0">
            <a:spAutoFit/>
          </a:bodyPr>
          <a:lstStyle/>
          <a:p>
            <a:pPr algn="r"/>
            <a:r>
              <a:rPr lang="zh-CN" altLang="en-US" sz="1200" b="1" i="1" dirty="0">
                <a:solidFill>
                  <a:schemeClr val="bg1">
                    <a:lumMod val="50000"/>
                  </a:schemeClr>
                </a:solidFill>
              </a:rPr>
              <a:t>*注，因为现有相关法律法规规定，设备模组将会</a:t>
            </a:r>
            <a:r>
              <a:rPr lang="en-US" altLang="zh-CN" sz="1200" b="1" i="1" dirty="0">
                <a:solidFill>
                  <a:schemeClr val="bg1">
                    <a:lumMod val="50000"/>
                  </a:schemeClr>
                </a:solidFill>
              </a:rPr>
              <a:t>【</a:t>
            </a:r>
            <a:r>
              <a:rPr lang="zh-CN" altLang="en-US" sz="1200" b="1" i="1" dirty="0">
                <a:solidFill>
                  <a:schemeClr val="bg1">
                    <a:lumMod val="50000"/>
                  </a:schemeClr>
                </a:solidFill>
              </a:rPr>
              <a:t>随机</a:t>
            </a:r>
            <a:r>
              <a:rPr lang="en-US" altLang="zh-CN" sz="1200" b="1" i="1" dirty="0">
                <a:solidFill>
                  <a:schemeClr val="bg1">
                    <a:lumMod val="50000"/>
                  </a:schemeClr>
                </a:solidFill>
              </a:rPr>
              <a:t>】</a:t>
            </a:r>
            <a:r>
              <a:rPr lang="zh-CN" altLang="en-US" sz="1200" b="1" i="1" dirty="0">
                <a:solidFill>
                  <a:schemeClr val="bg1">
                    <a:lumMod val="50000"/>
                  </a:schemeClr>
                </a:solidFill>
              </a:rPr>
              <a:t>部署至您的场地</a:t>
            </a:r>
            <a:endParaRPr lang="en-US" altLang="zh-CN" sz="1200" b="1" i="1" dirty="0">
              <a:solidFill>
                <a:schemeClr val="bg1">
                  <a:lumMod val="50000"/>
                </a:schemeClr>
              </a:solidFill>
            </a:endParaRPr>
          </a:p>
          <a:p>
            <a:pPr algn="r"/>
            <a:r>
              <a:rPr lang="zh-CN" altLang="en-US" sz="1200" b="1" i="1" dirty="0">
                <a:solidFill>
                  <a:schemeClr val="bg1">
                    <a:lumMod val="50000"/>
                  </a:schemeClr>
                </a:solidFill>
              </a:rPr>
              <a:t>**注</a:t>
            </a:r>
            <a:r>
              <a:rPr lang="en-US" altLang="zh-CN" sz="1200" b="1" i="1" dirty="0">
                <a:solidFill>
                  <a:schemeClr val="bg1">
                    <a:lumMod val="50000"/>
                  </a:schemeClr>
                </a:solidFill>
              </a:rPr>
              <a:t>2</a:t>
            </a:r>
            <a:r>
              <a:rPr lang="zh-CN" altLang="en-US" sz="1200" b="1" i="1" dirty="0">
                <a:solidFill>
                  <a:schemeClr val="bg1">
                    <a:lumMod val="50000"/>
                  </a:schemeClr>
                </a:solidFill>
              </a:rPr>
              <a:t>，一个周期内，您只能购买其中一个模组</a:t>
            </a:r>
            <a:endParaRPr lang="en-US" altLang="zh-CN" sz="1200" b="1" i="1" dirty="0">
              <a:solidFill>
                <a:schemeClr val="bg1">
                  <a:lumMod val="50000"/>
                </a:schemeClr>
              </a:solidFill>
            </a:endParaRPr>
          </a:p>
          <a:p>
            <a:pPr algn="r"/>
            <a:r>
              <a:rPr lang="zh-CN" altLang="en-US" sz="1200" b="1" i="1" dirty="0">
                <a:solidFill>
                  <a:schemeClr val="bg1">
                    <a:lumMod val="50000"/>
                  </a:schemeClr>
                </a:solidFill>
              </a:rPr>
              <a:t>***注</a:t>
            </a:r>
            <a:r>
              <a:rPr lang="en-US" altLang="zh-CN" sz="1200" b="1" i="1" dirty="0">
                <a:solidFill>
                  <a:schemeClr val="bg1">
                    <a:lumMod val="50000"/>
                  </a:schemeClr>
                </a:solidFill>
              </a:rPr>
              <a:t>3</a:t>
            </a:r>
            <a:r>
              <a:rPr lang="zh-CN" altLang="en-US" sz="1200" b="1" i="1" dirty="0">
                <a:solidFill>
                  <a:schemeClr val="bg1">
                    <a:lumMod val="50000"/>
                  </a:schemeClr>
                </a:solidFill>
              </a:rPr>
              <a:t>，购买权和商店内容，每周期更新</a:t>
            </a:r>
            <a:endParaRPr lang="en-US" sz="1200" b="1" i="1" dirty="0">
              <a:solidFill>
                <a:schemeClr val="bg1">
                  <a:lumMod val="50000"/>
                </a:schemeClr>
              </a:solidFill>
            </a:endParaRPr>
          </a:p>
        </p:txBody>
      </p:sp>
      <p:sp>
        <p:nvSpPr>
          <p:cNvPr id="3" name="矩形 2">
            <a:extLst>
              <a:ext uri="{FF2B5EF4-FFF2-40B4-BE49-F238E27FC236}">
                <a16:creationId xmlns:a16="http://schemas.microsoft.com/office/drawing/2014/main" id="{57DDCB71-2272-459D-99C1-3449F2A6E96B}"/>
              </a:ext>
            </a:extLst>
          </p:cNvPr>
          <p:cNvSpPr/>
          <p:nvPr/>
        </p:nvSpPr>
        <p:spPr>
          <a:xfrm>
            <a:off x="5554754" y="2263882"/>
            <a:ext cx="5040494" cy="646331"/>
          </a:xfrm>
          <a:prstGeom prst="rect">
            <a:avLst/>
          </a:prstGeom>
        </p:spPr>
        <p:txBody>
          <a:bodyPr wrap="square">
            <a:spAutoFit/>
          </a:bodyPr>
          <a:lstStyle/>
          <a:p>
            <a:r>
              <a:rPr lang="zh-CN" altLang="en-US" dirty="0">
                <a:solidFill>
                  <a:schemeClr val="tx1">
                    <a:lumMod val="65000"/>
                    <a:lumOff val="35000"/>
                  </a:schemeClr>
                </a:solidFill>
              </a:rPr>
              <a:t>通过右下角的</a:t>
            </a:r>
            <a:r>
              <a:rPr lang="zh-CN" altLang="en-US" dirty="0">
                <a:solidFill>
                  <a:schemeClr val="tx1">
                    <a:lumMod val="95000"/>
                    <a:lumOff val="5000"/>
                  </a:schemeClr>
                </a:solidFill>
              </a:rPr>
              <a:t>商店界面</a:t>
            </a:r>
            <a:r>
              <a:rPr lang="zh-CN" altLang="en-US" dirty="0">
                <a:solidFill>
                  <a:schemeClr val="tx1">
                    <a:lumMod val="65000"/>
                    <a:lumOff val="35000"/>
                  </a:schemeClr>
                </a:solidFill>
              </a:rPr>
              <a:t>，您可以即时购买模组，我们会</a:t>
            </a:r>
            <a:r>
              <a:rPr lang="zh-CN" altLang="en-US" dirty="0">
                <a:solidFill>
                  <a:schemeClr val="tx1">
                    <a:lumMod val="95000"/>
                    <a:lumOff val="5000"/>
                  </a:schemeClr>
                </a:solidFill>
              </a:rPr>
              <a:t>立刻</a:t>
            </a:r>
            <a:r>
              <a:rPr lang="zh-CN" altLang="en-US" dirty="0">
                <a:solidFill>
                  <a:schemeClr val="tx1">
                    <a:lumMod val="65000"/>
                    <a:lumOff val="35000"/>
                  </a:schemeClr>
                </a:solidFill>
              </a:rPr>
              <a:t>送至您现有的设备模组集群。</a:t>
            </a:r>
            <a:endParaRPr lang="en-US" altLang="zh-CN" dirty="0">
              <a:solidFill>
                <a:schemeClr val="tx1">
                  <a:lumMod val="65000"/>
                  <a:lumOff val="35000"/>
                </a:schemeClr>
              </a:solidFill>
            </a:endParaRPr>
          </a:p>
        </p:txBody>
      </p:sp>
      <p:sp>
        <p:nvSpPr>
          <p:cNvPr id="6" name="矩形 5">
            <a:extLst>
              <a:ext uri="{FF2B5EF4-FFF2-40B4-BE49-F238E27FC236}">
                <a16:creationId xmlns:a16="http://schemas.microsoft.com/office/drawing/2014/main" id="{ED0595A4-C1A5-4605-B888-A1D828184EF7}"/>
              </a:ext>
            </a:extLst>
          </p:cNvPr>
          <p:cNvSpPr/>
          <p:nvPr/>
        </p:nvSpPr>
        <p:spPr>
          <a:xfrm>
            <a:off x="5554755" y="4992777"/>
            <a:ext cx="5040492" cy="646331"/>
          </a:xfrm>
          <a:prstGeom prst="rect">
            <a:avLst/>
          </a:prstGeom>
        </p:spPr>
        <p:txBody>
          <a:bodyPr wrap="square">
            <a:spAutoFit/>
          </a:bodyPr>
          <a:lstStyle/>
          <a:p>
            <a:r>
              <a:rPr lang="zh-CN" altLang="en-US" dirty="0">
                <a:solidFill>
                  <a:schemeClr val="tx1">
                    <a:lumMod val="65000"/>
                    <a:lumOff val="35000"/>
                  </a:schemeClr>
                </a:solidFill>
              </a:rPr>
              <a:t>随时：通过</a:t>
            </a:r>
            <a:r>
              <a:rPr lang="en-US" altLang="zh-CN" dirty="0">
                <a:solidFill>
                  <a:schemeClr val="tx1">
                    <a:lumMod val="95000"/>
                    <a:lumOff val="5000"/>
                  </a:schemeClr>
                </a:solidFill>
              </a:rPr>
              <a:t>【</a:t>
            </a:r>
            <a:r>
              <a:rPr lang="zh-CN" altLang="en-US" dirty="0">
                <a:solidFill>
                  <a:schemeClr val="tx1">
                    <a:lumMod val="95000"/>
                    <a:lumOff val="5000"/>
                  </a:schemeClr>
                </a:solidFill>
              </a:rPr>
              <a:t>按住</a:t>
            </a:r>
            <a:r>
              <a:rPr lang="en-US" altLang="zh-CN" dirty="0">
                <a:solidFill>
                  <a:schemeClr val="tx1">
                    <a:lumMod val="95000"/>
                    <a:lumOff val="5000"/>
                  </a:schemeClr>
                </a:solidFill>
              </a:rPr>
              <a:t>Y</a:t>
            </a:r>
            <a:r>
              <a:rPr lang="zh-CN" altLang="en-US" dirty="0">
                <a:solidFill>
                  <a:schemeClr val="tx1">
                    <a:lumMod val="95000"/>
                    <a:lumOff val="5000"/>
                  </a:schemeClr>
                </a:solidFill>
              </a:rPr>
              <a:t>键和方向键</a:t>
            </a:r>
            <a:r>
              <a:rPr lang="en-US" altLang="zh-CN" dirty="0">
                <a:solidFill>
                  <a:schemeClr val="tx1">
                    <a:lumMod val="95000"/>
                    <a:lumOff val="5000"/>
                  </a:schemeClr>
                </a:solidFill>
              </a:rPr>
              <a:t>】</a:t>
            </a:r>
            <a:r>
              <a:rPr lang="zh-CN" altLang="en-US" dirty="0">
                <a:solidFill>
                  <a:schemeClr val="tx1">
                    <a:lumMod val="65000"/>
                    <a:lumOff val="35000"/>
                  </a:schemeClr>
                </a:solidFill>
              </a:rPr>
              <a:t>购买箭头和方向键对应的设备模组。</a:t>
            </a:r>
            <a:endParaRPr lang="en-US" altLang="zh-CN" dirty="0">
              <a:solidFill>
                <a:schemeClr val="tx1">
                  <a:lumMod val="65000"/>
                  <a:lumOff val="35000"/>
                </a:schemeClr>
              </a:solidFill>
            </a:endParaRPr>
          </a:p>
        </p:txBody>
      </p:sp>
      <p:sp>
        <p:nvSpPr>
          <p:cNvPr id="8" name="矩形 7">
            <a:extLst>
              <a:ext uri="{FF2B5EF4-FFF2-40B4-BE49-F238E27FC236}">
                <a16:creationId xmlns:a16="http://schemas.microsoft.com/office/drawing/2014/main" id="{4CB00A8D-3A8E-4BE5-9B0B-C60E95BC62DF}"/>
              </a:ext>
            </a:extLst>
          </p:cNvPr>
          <p:cNvSpPr/>
          <p:nvPr/>
        </p:nvSpPr>
        <p:spPr>
          <a:xfrm>
            <a:off x="5554754" y="3628329"/>
            <a:ext cx="5040493" cy="646331"/>
          </a:xfrm>
          <a:prstGeom prst="rect">
            <a:avLst/>
          </a:prstGeom>
        </p:spPr>
        <p:txBody>
          <a:bodyPr wrap="square">
            <a:spAutoFit/>
          </a:bodyPr>
          <a:lstStyle/>
          <a:p>
            <a:r>
              <a:rPr lang="zh-CN" altLang="en-US" dirty="0">
                <a:solidFill>
                  <a:schemeClr val="tx1">
                    <a:lumMod val="65000"/>
                    <a:lumOff val="35000"/>
                  </a:schemeClr>
                </a:solidFill>
              </a:rPr>
              <a:t>商店中会持续显示</a:t>
            </a:r>
            <a:r>
              <a:rPr lang="zh-CN" altLang="en-US" dirty="0">
                <a:solidFill>
                  <a:schemeClr val="tx1">
                    <a:lumMod val="95000"/>
                    <a:lumOff val="5000"/>
                  </a:schemeClr>
                </a:solidFill>
              </a:rPr>
              <a:t>四枚</a:t>
            </a:r>
            <a:r>
              <a:rPr lang="zh-CN" altLang="en-US" dirty="0">
                <a:solidFill>
                  <a:schemeClr val="tx1">
                    <a:lumMod val="65000"/>
                    <a:lumOff val="35000"/>
                  </a:schemeClr>
                </a:solidFill>
              </a:rPr>
              <a:t>现在可以购买的设备模组。花费您已有的金钱就可以进行购买。</a:t>
            </a:r>
            <a:endParaRPr lang="en-US" altLang="zh-CN" dirty="0">
              <a:solidFill>
                <a:schemeClr val="tx1">
                  <a:lumMod val="65000"/>
                  <a:lumOff val="35000"/>
                </a:schemeClr>
              </a:solidFill>
            </a:endParaRPr>
          </a:p>
        </p:txBody>
      </p:sp>
    </p:spTree>
    <p:extLst>
      <p:ext uri="{BB962C8B-B14F-4D97-AF65-F5344CB8AC3E}">
        <p14:creationId xmlns:p14="http://schemas.microsoft.com/office/powerpoint/2010/main" val="4182253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风景">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锈迹纹理">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docProps/app.xml><?xml version="1.0" encoding="utf-8"?>
<Properties xmlns="http://schemas.openxmlformats.org/officeDocument/2006/extended-properties" xmlns:vt="http://schemas.openxmlformats.org/officeDocument/2006/docPropsVTypes">
  <TotalTime>279</TotalTime>
  <Words>1475</Words>
  <Application>Microsoft Office PowerPoint</Application>
  <PresentationFormat>宽屏</PresentationFormat>
  <Paragraphs>139</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Arial</vt:lpstr>
      <vt:lpstr>Calibri</vt:lpstr>
      <vt:lpstr>Calibri Light</vt:lpstr>
      <vt:lpstr>Wingdings</vt:lpstr>
      <vt:lpstr>Wingdings 2</vt:lpstr>
      <vt:lpstr>风景</vt:lpstr>
      <vt:lpstr>使用说明书</vt:lpstr>
      <vt:lpstr>欢迎您加入安奇钛科大家庭！</vt:lpstr>
      <vt:lpstr>指引</vt:lpstr>
      <vt:lpstr>R.O.O.T.是做什么的呢？</vt:lpstr>
      <vt:lpstr>操作界面说明</vt:lpstr>
      <vt:lpstr>主界面细节操作说明</vt:lpstr>
      <vt:lpstr>主体操作流程——周期的说明</vt:lpstr>
      <vt:lpstr>实时全局监控面板说明</vt:lpstr>
      <vt:lpstr>远程商店界面</vt:lpstr>
      <vt:lpstr>灾害模拟系统说明</vt:lpstr>
      <vt:lpstr>设备模组总体说明——1</vt:lpstr>
      <vt:lpstr>设备模组总体说明——2</vt:lpstr>
      <vt:lpstr>设备模组总体说明——3</vt:lpstr>
      <vt:lpstr>设备模组细节说明</vt:lpstr>
      <vt:lpstr>设备模组细节说明</vt:lpstr>
      <vt:lpstr>FAQ</vt:lpstr>
      <vt:lpstr>感谢您的阅览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使用说明书</dc:title>
  <dc:creator>Youmo Yan</dc:creator>
  <cp:lastModifiedBy>Youmo Yan</cp:lastModifiedBy>
  <cp:revision>327</cp:revision>
  <dcterms:created xsi:type="dcterms:W3CDTF">2019-09-18T16:56:22Z</dcterms:created>
  <dcterms:modified xsi:type="dcterms:W3CDTF">2019-09-19T16:30:17Z</dcterms:modified>
</cp:coreProperties>
</file>