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61" r:id="rId5"/>
    <p:sldId id="259" r:id="rId6"/>
    <p:sldId id="262" r:id="rId7"/>
    <p:sldId id="260" r:id="rId8"/>
    <p:sldId id="263" r:id="rId9"/>
    <p:sldId id="264" r:id="rId10"/>
    <p:sldId id="266" r:id="rId11"/>
    <p:sldId id="265"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xuan Su" initials="YS" lastIdx="9" clrIdx="0">
    <p:extLst>
      <p:ext uri="{19B8F6BF-5375-455C-9EA6-DF929625EA0E}">
        <p15:presenceInfo xmlns:p15="http://schemas.microsoft.com/office/powerpoint/2012/main" userId="f56ed5dd904bc3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62" autoAdjust="0"/>
    <p:restoredTop sz="94660"/>
  </p:normalViewPr>
  <p:slideViewPr>
    <p:cSldViewPr snapToGrid="0">
      <p:cViewPr varScale="1">
        <p:scale>
          <a:sx n="78" d="100"/>
          <a:sy n="78" d="100"/>
        </p:scale>
        <p:origin x="82" y="37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19T23:11:08.972" idx="1">
    <p:pos x="10" y="10"/>
    <p:text>标志我缩小了一点，微调了一下位置</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9-19T23:12:21.958" idx="2">
    <p:pos x="3053" y="3307"/>
    <p:text>注3： 如有任何问题，和随时与B级研究院联系</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9-19T23:14:39.417" idx="4">
    <p:pos x="3570" y="1184"/>
    <p:text>这块儿要不不要在图片中花红色的消失块儿‘</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9-19T23:17:29.293" idx="6">
    <p:pos x="10" y="10"/>
    <p:text>这页换到第10页之前会不会好一点？</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9-19T23:13:46.480" idx="3">
    <p:pos x="5853" y="1425"/>
    <p:text>赚取改成绿色字体损失改成红色字体会不会好一点</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9-19T23:16:07.674" idx="5">
    <p:pos x="5048" y="3122"/>
    <p:text>字体加上颜色会不会好一点</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9-19T23:17:47.266" idx="7">
    <p:pos x="10" y="10"/>
    <p:text>若有任何需求请与A级管理人员联系</p:text>
    <p:extLst>
      <p:ext uri="{C676402C-5697-4E1C-873F-D02D1690AC5C}">
        <p15:threadingInfo xmlns:p15="http://schemas.microsoft.com/office/powerpoint/2012/main" timeZoneBias="-480"/>
      </p:ext>
    </p:extLst>
  </p:cm>
  <p:cm authorId="1" dt="2019-09-19T23:18:36.276" idx="8">
    <p:pos x="146" y="146"/>
    <p:text>安奇钛科科技有限公司</p:text>
    <p:extLst>
      <p:ext uri="{C676402C-5697-4E1C-873F-D02D1690AC5C}">
        <p15:threadingInfo xmlns:p15="http://schemas.microsoft.com/office/powerpoint/2012/main" timeZoneBias="-480"/>
      </p:ext>
    </p:extLst>
  </p:cm>
  <p:cm authorId="1" dt="2019-09-19T23:19:23.070" idx="9">
    <p:pos x="282" y="282"/>
    <p:text>此文档为一级文档，可按照AP-1.0协议共享，但不可随意删改，如发现违反协议，则按照AP-D协议处理</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8119A5BF-3BF2-4B2D-8433-BB00B16C3754}" type="datetimeFigureOut">
              <a:rPr lang="en-US" smtClean="0"/>
              <a:t>9/19/2019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6159875-EDB4-4C07-8CF7-DD6EAC758579}" type="slidenum">
              <a:rPr lang="en-US" smtClean="0"/>
              <a:t>‹#›</a:t>
            </a:fld>
            <a:endParaRPr lang="en-US"/>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1720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19A5BF-3BF2-4B2D-8433-BB00B16C3754}"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9093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19A5BF-3BF2-4B2D-8433-BB00B16C3754}"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4188134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19A5BF-3BF2-4B2D-8433-BB00B16C3754}"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1967923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119A5BF-3BF2-4B2D-8433-BB00B16C3754}"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59875-EDB4-4C07-8CF7-DD6EAC758579}" type="slidenum">
              <a:rPr lang="en-US" smtClean="0"/>
              <a:t>‹#›</a:t>
            </a:fld>
            <a:endParaRPr lang="en-US"/>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686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119A5BF-3BF2-4B2D-8433-BB00B16C3754}"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262638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119A5BF-3BF2-4B2D-8433-BB00B16C3754}" type="datetimeFigureOut">
              <a:rPr lang="en-US" smtClean="0"/>
              <a:t>9/19/2019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40057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119A5BF-3BF2-4B2D-8433-BB00B16C3754}" type="datetimeFigureOut">
              <a:rPr lang="en-US" smtClean="0"/>
              <a:t>9/19/2019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1424193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19A5BF-3BF2-4B2D-8433-BB00B16C3754}" type="datetimeFigureOut">
              <a:rPr lang="en-US" smtClean="0"/>
              <a:t>9/19/2019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4137321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119A5BF-3BF2-4B2D-8433-BB00B16C3754}"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1487696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119A5BF-3BF2-4B2D-8433-BB00B16C3754}"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3975186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8119A5BF-3BF2-4B2D-8433-BB00B16C3754}" type="datetimeFigureOut">
              <a:rPr lang="en-US" smtClean="0"/>
              <a:t>9/19/2019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D6159875-EDB4-4C07-8CF7-DD6EAC758579}" type="slidenum">
              <a:rPr lang="en-US" smtClean="0"/>
              <a:t>‹#›</a:t>
            </a:fld>
            <a:endParaRPr lang="en-US"/>
          </a:p>
        </p:txBody>
      </p:sp>
    </p:spTree>
    <p:extLst>
      <p:ext uri="{BB962C8B-B14F-4D97-AF65-F5344CB8AC3E}">
        <p14:creationId xmlns:p14="http://schemas.microsoft.com/office/powerpoint/2010/main" val="188671512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902CE-473F-455F-A1BE-9BD4C1E87CBB}"/>
              </a:ext>
            </a:extLst>
          </p:cNvPr>
          <p:cNvSpPr>
            <a:spLocks noGrp="1"/>
          </p:cNvSpPr>
          <p:nvPr>
            <p:ph type="ctrTitle"/>
          </p:nvPr>
        </p:nvSpPr>
        <p:spPr>
          <a:xfrm>
            <a:off x="7165990" y="4502315"/>
            <a:ext cx="1979646" cy="428822"/>
          </a:xfrm>
        </p:spPr>
        <p:txBody>
          <a:bodyPr>
            <a:normAutofit fontScale="90000"/>
          </a:bodyPr>
          <a:lstStyle/>
          <a:p>
            <a:r>
              <a:rPr lang="zh-CN" altLang="en-US" sz="2800" dirty="0"/>
              <a:t>使用说明书</a:t>
            </a:r>
            <a:endParaRPr lang="en-US" sz="2800" dirty="0"/>
          </a:p>
        </p:txBody>
      </p:sp>
      <p:sp>
        <p:nvSpPr>
          <p:cNvPr id="3" name="副标题 2">
            <a:extLst>
              <a:ext uri="{FF2B5EF4-FFF2-40B4-BE49-F238E27FC236}">
                <a16:creationId xmlns:a16="http://schemas.microsoft.com/office/drawing/2014/main" id="{3183C5BF-B11A-4AFF-910A-F653BE6A3854}"/>
              </a:ext>
            </a:extLst>
          </p:cNvPr>
          <p:cNvSpPr>
            <a:spLocks noGrp="1"/>
          </p:cNvSpPr>
          <p:nvPr>
            <p:ph type="subTitle" idx="1"/>
          </p:nvPr>
        </p:nvSpPr>
        <p:spPr>
          <a:xfrm>
            <a:off x="460047" y="6391277"/>
            <a:ext cx="2330450" cy="466723"/>
          </a:xfrm>
        </p:spPr>
        <p:txBody>
          <a:bodyPr>
            <a:normAutofit/>
          </a:bodyPr>
          <a:lstStyle/>
          <a:p>
            <a:r>
              <a:rPr lang="en-US" dirty="0" err="1"/>
              <a:t>By_theArchitect</a:t>
            </a:r>
            <a:endParaRPr lang="en-US" dirty="0"/>
          </a:p>
        </p:txBody>
      </p:sp>
      <p:pic>
        <p:nvPicPr>
          <p:cNvPr id="5" name="图片 4">
            <a:extLst>
              <a:ext uri="{FF2B5EF4-FFF2-40B4-BE49-F238E27FC236}">
                <a16:creationId xmlns:a16="http://schemas.microsoft.com/office/drawing/2014/main" id="{CD335C00-6FA1-4C51-9C1B-E33F1CA7E70A}"/>
              </a:ext>
            </a:extLst>
          </p:cNvPr>
          <p:cNvPicPr>
            <a:picLocks noChangeAspect="1"/>
          </p:cNvPicPr>
          <p:nvPr/>
        </p:nvPicPr>
        <p:blipFill rotWithShape="1">
          <a:blip r:embed="rId2">
            <a:extLst>
              <a:ext uri="{28A0092B-C50C-407E-A947-70E740481C1C}">
                <a14:useLocalDpi xmlns:a14="http://schemas.microsoft.com/office/drawing/2010/main" val="0"/>
              </a:ext>
            </a:extLst>
          </a:blip>
          <a:srcRect l="4257" t="6535" r="4950" b="54521"/>
          <a:stretch/>
        </p:blipFill>
        <p:spPr>
          <a:xfrm>
            <a:off x="2449276" y="2239306"/>
            <a:ext cx="6696360" cy="2154227"/>
          </a:xfrm>
          <a:prstGeom prst="rect">
            <a:avLst/>
          </a:prstGeom>
        </p:spPr>
      </p:pic>
      <p:pic>
        <p:nvPicPr>
          <p:cNvPr id="6" name="图片 5" descr="图片包含 物体&#10;&#10;描述已自动生成">
            <a:extLst>
              <a:ext uri="{FF2B5EF4-FFF2-40B4-BE49-F238E27FC236}">
                <a16:creationId xmlns:a16="http://schemas.microsoft.com/office/drawing/2014/main" id="{2D356CB1-4363-41DA-84D2-19461F23A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6971" y="6396528"/>
            <a:ext cx="418569" cy="374423"/>
          </a:xfrm>
          <a:prstGeom prst="rect">
            <a:avLst/>
          </a:prstGeom>
        </p:spPr>
      </p:pic>
      <p:sp>
        <p:nvSpPr>
          <p:cNvPr id="10" name="文本框 9">
            <a:extLst>
              <a:ext uri="{FF2B5EF4-FFF2-40B4-BE49-F238E27FC236}">
                <a16:creationId xmlns:a16="http://schemas.microsoft.com/office/drawing/2014/main" id="{178F1BFA-F2B8-4B21-8944-86CBE4FCAFD7}"/>
              </a:ext>
            </a:extLst>
          </p:cNvPr>
          <p:cNvSpPr txBox="1"/>
          <p:nvPr/>
        </p:nvSpPr>
        <p:spPr>
          <a:xfrm rot="10800000">
            <a:off x="11730335" y="2662501"/>
            <a:ext cx="461665" cy="4108450"/>
          </a:xfrm>
          <a:prstGeom prst="rect">
            <a:avLst/>
          </a:prstGeom>
          <a:noFill/>
        </p:spPr>
        <p:txBody>
          <a:bodyPr vert="eaVert" wrap="square" rtlCol="0">
            <a:spAutoFit/>
          </a:bodyPr>
          <a:lstStyle/>
          <a:p>
            <a:r>
              <a:rPr lang="en-US" altLang="zh-CN" dirty="0"/>
              <a:t>91151884632</a:t>
            </a:r>
            <a:r>
              <a:rPr lang="en-US" dirty="0"/>
              <a:t>_</a:t>
            </a:r>
            <a:r>
              <a:rPr lang="en-US" altLang="zh-CN" dirty="0"/>
              <a:t>B6</a:t>
            </a:r>
            <a:r>
              <a:rPr lang="en-US" dirty="0"/>
              <a:t>/</a:t>
            </a:r>
            <a:r>
              <a:rPr lang="en-US" baseline="-25000" dirty="0"/>
              <a:t>0</a:t>
            </a:r>
            <a:r>
              <a:rPr lang="en-US" altLang="zh-CN" baseline="-25000" dirty="0"/>
              <a:t>7</a:t>
            </a:r>
            <a:r>
              <a:rPr lang="en-US" baseline="-25000" dirty="0"/>
              <a:t>.</a:t>
            </a:r>
            <a:r>
              <a:rPr lang="en-US" altLang="zh-CN" baseline="-25000" dirty="0"/>
              <a:t>567</a:t>
            </a:r>
            <a:endParaRPr lang="en-US" dirty="0"/>
          </a:p>
        </p:txBody>
      </p:sp>
    </p:spTree>
    <p:extLst>
      <p:ext uri="{BB962C8B-B14F-4D97-AF65-F5344CB8AC3E}">
        <p14:creationId xmlns:p14="http://schemas.microsoft.com/office/powerpoint/2010/main" val="3445269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B013F-A296-46A8-990D-C2220A82F7DD}"/>
              </a:ext>
            </a:extLst>
          </p:cNvPr>
          <p:cNvSpPr>
            <a:spLocks noGrp="1"/>
          </p:cNvSpPr>
          <p:nvPr>
            <p:ph type="title"/>
          </p:nvPr>
        </p:nvSpPr>
        <p:spPr/>
        <p:txBody>
          <a:bodyPr/>
          <a:lstStyle/>
          <a:p>
            <a:r>
              <a:rPr lang="zh-CN" altLang="en-US" dirty="0"/>
              <a:t>灾害模拟系统说明</a:t>
            </a:r>
            <a:endParaRPr lang="en-US" dirty="0"/>
          </a:p>
        </p:txBody>
      </p:sp>
      <p:sp>
        <p:nvSpPr>
          <p:cNvPr id="3" name="文本框 2">
            <a:extLst>
              <a:ext uri="{FF2B5EF4-FFF2-40B4-BE49-F238E27FC236}">
                <a16:creationId xmlns:a16="http://schemas.microsoft.com/office/drawing/2014/main" id="{99506BED-D15E-42A1-8442-4FD108A714CF}"/>
              </a:ext>
            </a:extLst>
          </p:cNvPr>
          <p:cNvSpPr txBox="1"/>
          <p:nvPr/>
        </p:nvSpPr>
        <p:spPr>
          <a:xfrm>
            <a:off x="6096000" y="1863116"/>
            <a:ext cx="4044950" cy="923330"/>
          </a:xfrm>
          <a:prstGeom prst="rect">
            <a:avLst/>
          </a:prstGeom>
          <a:noFill/>
        </p:spPr>
        <p:txBody>
          <a:bodyPr wrap="square" rtlCol="0">
            <a:spAutoFit/>
          </a:bodyPr>
          <a:lstStyle/>
          <a:p>
            <a:r>
              <a:rPr lang="zh-CN" altLang="en-US" dirty="0"/>
              <a:t>应贵公司要求，我们在模拟过程中添加了模组摧毁流程，以便于演习贵公司现正遭受到的网络攻击异状。</a:t>
            </a:r>
            <a:endParaRPr lang="en-US" dirty="0"/>
          </a:p>
        </p:txBody>
      </p:sp>
      <p:sp>
        <p:nvSpPr>
          <p:cNvPr id="5" name="文本框 4">
            <a:extLst>
              <a:ext uri="{FF2B5EF4-FFF2-40B4-BE49-F238E27FC236}">
                <a16:creationId xmlns:a16="http://schemas.microsoft.com/office/drawing/2014/main" id="{91BDB431-457B-4B22-A50F-20EE49A6B987}"/>
              </a:ext>
            </a:extLst>
          </p:cNvPr>
          <p:cNvSpPr txBox="1"/>
          <p:nvPr/>
        </p:nvSpPr>
        <p:spPr>
          <a:xfrm>
            <a:off x="6096000" y="3251613"/>
            <a:ext cx="4044950" cy="923330"/>
          </a:xfrm>
          <a:prstGeom prst="rect">
            <a:avLst/>
          </a:prstGeom>
          <a:noFill/>
        </p:spPr>
        <p:txBody>
          <a:bodyPr wrap="square" rtlCol="0">
            <a:spAutoFit/>
          </a:bodyPr>
          <a:lstStyle/>
          <a:p>
            <a:r>
              <a:rPr lang="zh-CN" altLang="en-US" dirty="0"/>
              <a:t>在</a:t>
            </a:r>
            <a:r>
              <a:rPr lang="en-US" altLang="zh-CN" dirty="0"/>
              <a:t>3~8</a:t>
            </a:r>
            <a:r>
              <a:rPr lang="zh-CN" altLang="en-US" dirty="0"/>
              <a:t>个周期间（时间随机决定），会随机摧毁面板上的若干模组</a:t>
            </a:r>
            <a:r>
              <a:rPr lang="en-US" altLang="zh-CN" dirty="0"/>
              <a:t>——</a:t>
            </a:r>
            <a:r>
              <a:rPr lang="zh-CN" altLang="en-US" dirty="0"/>
              <a:t>大多数为四个。</a:t>
            </a:r>
            <a:endParaRPr lang="en-US" dirty="0"/>
          </a:p>
        </p:txBody>
      </p:sp>
      <p:sp>
        <p:nvSpPr>
          <p:cNvPr id="6" name="文本框 5">
            <a:extLst>
              <a:ext uri="{FF2B5EF4-FFF2-40B4-BE49-F238E27FC236}">
                <a16:creationId xmlns:a16="http://schemas.microsoft.com/office/drawing/2014/main" id="{37DC01E3-4E48-4C9A-B9D1-D38433572C99}"/>
              </a:ext>
            </a:extLst>
          </p:cNvPr>
          <p:cNvSpPr txBox="1"/>
          <p:nvPr/>
        </p:nvSpPr>
        <p:spPr>
          <a:xfrm>
            <a:off x="6096000" y="4640110"/>
            <a:ext cx="4044950" cy="923330"/>
          </a:xfrm>
          <a:prstGeom prst="rect">
            <a:avLst/>
          </a:prstGeom>
          <a:noFill/>
        </p:spPr>
        <p:txBody>
          <a:bodyPr wrap="square" rtlCol="0">
            <a:spAutoFit/>
          </a:bodyPr>
          <a:lstStyle/>
          <a:p>
            <a:r>
              <a:rPr lang="zh-CN" altLang="en-US" dirty="0"/>
              <a:t>考虑到实际的工作条件，在倒数第二个周期是会呈现橙色，倒数第一个周期会呈现红色。之后将执行摧毁。</a:t>
            </a:r>
            <a:endParaRPr lang="en-US" dirty="0"/>
          </a:p>
        </p:txBody>
      </p:sp>
      <p:pic>
        <p:nvPicPr>
          <p:cNvPr id="7" name="图片 6">
            <a:extLst>
              <a:ext uri="{FF2B5EF4-FFF2-40B4-BE49-F238E27FC236}">
                <a16:creationId xmlns:a16="http://schemas.microsoft.com/office/drawing/2014/main" id="{4C46A86D-EEC3-422E-8C65-DFD570735AD1}"/>
              </a:ext>
            </a:extLst>
          </p:cNvPr>
          <p:cNvPicPr>
            <a:picLocks noChangeAspect="1"/>
          </p:cNvPicPr>
          <p:nvPr/>
        </p:nvPicPr>
        <p:blipFill rotWithShape="1">
          <a:blip r:embed="rId2">
            <a:extLst>
              <a:ext uri="{28A0092B-C50C-407E-A947-70E740481C1C}">
                <a14:useLocalDpi xmlns:a14="http://schemas.microsoft.com/office/drawing/2010/main" val="0"/>
              </a:ext>
            </a:extLst>
          </a:blip>
          <a:srcRect l="1218" t="5053" r="33835" b="6607"/>
          <a:stretch/>
        </p:blipFill>
        <p:spPr>
          <a:xfrm>
            <a:off x="1141413" y="1901850"/>
            <a:ext cx="4260715" cy="4346550"/>
          </a:xfrm>
          <a:prstGeom prst="rect">
            <a:avLst/>
          </a:prstGeom>
        </p:spPr>
      </p:pic>
    </p:spTree>
    <p:extLst>
      <p:ext uri="{BB962C8B-B14F-4D97-AF65-F5344CB8AC3E}">
        <p14:creationId xmlns:p14="http://schemas.microsoft.com/office/powerpoint/2010/main" val="81623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0612C-3957-422B-A3CD-038D55AFA284}"/>
              </a:ext>
            </a:extLst>
          </p:cNvPr>
          <p:cNvSpPr>
            <a:spLocks noGrp="1"/>
          </p:cNvSpPr>
          <p:nvPr>
            <p:ph type="title"/>
          </p:nvPr>
        </p:nvSpPr>
        <p:spPr/>
        <p:txBody>
          <a:bodyPr/>
          <a:lstStyle/>
          <a:p>
            <a:r>
              <a:rPr lang="zh-CN" altLang="en-US" dirty="0"/>
              <a:t>设备模组总体说明</a:t>
            </a:r>
            <a:endParaRPr lang="en-US" dirty="0"/>
          </a:p>
        </p:txBody>
      </p:sp>
      <p:pic>
        <p:nvPicPr>
          <p:cNvPr id="5" name="内容占位符 4" descr="图片包含 电子产品, 电路&#10;&#10;描述已自动生成">
            <a:extLst>
              <a:ext uri="{FF2B5EF4-FFF2-40B4-BE49-F238E27FC236}">
                <a16:creationId xmlns:a16="http://schemas.microsoft.com/office/drawing/2014/main" id="{30229E74-AE64-49AB-BDAC-B0037452015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513" t="8188" r="8291" b="8329"/>
          <a:stretch/>
        </p:blipFill>
        <p:spPr>
          <a:xfrm>
            <a:off x="1642647" y="2590077"/>
            <a:ext cx="1785842" cy="1791979"/>
          </a:xfrm>
        </p:spPr>
      </p:pic>
      <p:pic>
        <p:nvPicPr>
          <p:cNvPr id="7" name="图片 6" descr="图片包含 屏幕截图&#10;&#10;描述已自动生成">
            <a:extLst>
              <a:ext uri="{FF2B5EF4-FFF2-40B4-BE49-F238E27FC236}">
                <a16:creationId xmlns:a16="http://schemas.microsoft.com/office/drawing/2014/main" id="{9EFE8A0A-E7DF-4F5B-9C78-3A004E5CEDBE}"/>
              </a:ext>
            </a:extLst>
          </p:cNvPr>
          <p:cNvPicPr>
            <a:picLocks noChangeAspect="1"/>
          </p:cNvPicPr>
          <p:nvPr/>
        </p:nvPicPr>
        <p:blipFill rotWithShape="1">
          <a:blip r:embed="rId3">
            <a:extLst>
              <a:ext uri="{28A0092B-C50C-407E-A947-70E740481C1C}">
                <a14:useLocalDpi xmlns:a14="http://schemas.microsoft.com/office/drawing/2010/main" val="0"/>
              </a:ext>
            </a:extLst>
          </a:blip>
          <a:srcRect b="91090"/>
          <a:stretch/>
        </p:blipFill>
        <p:spPr>
          <a:xfrm rot="5400000">
            <a:off x="2429988" y="3392508"/>
            <a:ext cx="2149168" cy="191495"/>
          </a:xfrm>
          <a:prstGeom prst="rect">
            <a:avLst/>
          </a:prstGeom>
        </p:spPr>
      </p:pic>
      <p:pic>
        <p:nvPicPr>
          <p:cNvPr id="9" name="图片 8">
            <a:extLst>
              <a:ext uri="{FF2B5EF4-FFF2-40B4-BE49-F238E27FC236}">
                <a16:creationId xmlns:a16="http://schemas.microsoft.com/office/drawing/2014/main" id="{4147CB43-7D8B-4853-92BC-F062A3208376}"/>
              </a:ext>
            </a:extLst>
          </p:cNvPr>
          <p:cNvPicPr>
            <a:picLocks noChangeAspect="1"/>
          </p:cNvPicPr>
          <p:nvPr/>
        </p:nvPicPr>
        <p:blipFill rotWithShape="1">
          <a:blip r:embed="rId4">
            <a:extLst>
              <a:ext uri="{28A0092B-C50C-407E-A947-70E740481C1C}">
                <a14:useLocalDpi xmlns:a14="http://schemas.microsoft.com/office/drawing/2010/main" val="0"/>
              </a:ext>
            </a:extLst>
          </a:blip>
          <a:srcRect b="90493"/>
          <a:stretch/>
        </p:blipFill>
        <p:spPr>
          <a:xfrm rot="10800000">
            <a:off x="1515086" y="4357507"/>
            <a:ext cx="2061124" cy="195943"/>
          </a:xfrm>
          <a:prstGeom prst="rect">
            <a:avLst/>
          </a:prstGeom>
        </p:spPr>
      </p:pic>
      <p:pic>
        <p:nvPicPr>
          <p:cNvPr id="11" name="图片 10">
            <a:extLst>
              <a:ext uri="{FF2B5EF4-FFF2-40B4-BE49-F238E27FC236}">
                <a16:creationId xmlns:a16="http://schemas.microsoft.com/office/drawing/2014/main" id="{7AAD8D85-1545-4FB0-A319-F8DEE8C3E8A8}"/>
              </a:ext>
            </a:extLst>
          </p:cNvPr>
          <p:cNvPicPr>
            <a:picLocks noChangeAspect="1"/>
          </p:cNvPicPr>
          <p:nvPr/>
        </p:nvPicPr>
        <p:blipFill rotWithShape="1">
          <a:blip r:embed="rId5">
            <a:extLst>
              <a:ext uri="{28A0092B-C50C-407E-A947-70E740481C1C}">
                <a14:useLocalDpi xmlns:a14="http://schemas.microsoft.com/office/drawing/2010/main" val="0"/>
              </a:ext>
            </a:extLst>
          </a:blip>
          <a:srcRect b="90493"/>
          <a:stretch/>
        </p:blipFill>
        <p:spPr>
          <a:xfrm>
            <a:off x="1505006" y="2437093"/>
            <a:ext cx="2061124" cy="195943"/>
          </a:xfrm>
          <a:prstGeom prst="rect">
            <a:avLst/>
          </a:prstGeom>
        </p:spPr>
      </p:pic>
      <p:pic>
        <p:nvPicPr>
          <p:cNvPr id="12" name="图片 11">
            <a:extLst>
              <a:ext uri="{FF2B5EF4-FFF2-40B4-BE49-F238E27FC236}">
                <a16:creationId xmlns:a16="http://schemas.microsoft.com/office/drawing/2014/main" id="{652A6582-F4C8-4987-9B17-BEA90FD9ABDD}"/>
              </a:ext>
            </a:extLst>
          </p:cNvPr>
          <p:cNvPicPr>
            <a:picLocks noChangeAspect="1"/>
          </p:cNvPicPr>
          <p:nvPr/>
        </p:nvPicPr>
        <p:blipFill rotWithShape="1">
          <a:blip r:embed="rId4">
            <a:extLst>
              <a:ext uri="{28A0092B-C50C-407E-A947-70E740481C1C}">
                <a14:useLocalDpi xmlns:a14="http://schemas.microsoft.com/office/drawing/2010/main" val="0"/>
              </a:ext>
            </a:extLst>
          </a:blip>
          <a:srcRect b="91663"/>
          <a:stretch/>
        </p:blipFill>
        <p:spPr>
          <a:xfrm rot="16200000">
            <a:off x="562992" y="3400150"/>
            <a:ext cx="2061124" cy="171831"/>
          </a:xfrm>
          <a:prstGeom prst="rect">
            <a:avLst/>
          </a:prstGeom>
        </p:spPr>
      </p:pic>
      <p:pic>
        <p:nvPicPr>
          <p:cNvPr id="14" name="图片 13" descr="图片包含 屏幕截图&#10;&#10;描述已自动生成">
            <a:extLst>
              <a:ext uri="{FF2B5EF4-FFF2-40B4-BE49-F238E27FC236}">
                <a16:creationId xmlns:a16="http://schemas.microsoft.com/office/drawing/2014/main" id="{D3D9E848-B136-4C28-95BD-24579ED39F91}"/>
              </a:ext>
            </a:extLst>
          </p:cNvPr>
          <p:cNvPicPr>
            <a:picLocks noChangeAspect="1"/>
          </p:cNvPicPr>
          <p:nvPr/>
        </p:nvPicPr>
        <p:blipFill rotWithShape="1">
          <a:blip r:embed="rId3">
            <a:extLst>
              <a:ext uri="{28A0092B-C50C-407E-A947-70E740481C1C}">
                <a14:useLocalDpi xmlns:a14="http://schemas.microsoft.com/office/drawing/2010/main" val="0"/>
              </a:ext>
            </a:extLst>
          </a:blip>
          <a:srcRect b="91090"/>
          <a:stretch/>
        </p:blipFill>
        <p:spPr>
          <a:xfrm rot="16200000">
            <a:off x="2615797" y="3392509"/>
            <a:ext cx="2149168" cy="191494"/>
          </a:xfrm>
          <a:prstGeom prst="rect">
            <a:avLst/>
          </a:prstGeom>
        </p:spPr>
      </p:pic>
      <p:pic>
        <p:nvPicPr>
          <p:cNvPr id="15" name="图片 14">
            <a:extLst>
              <a:ext uri="{FF2B5EF4-FFF2-40B4-BE49-F238E27FC236}">
                <a16:creationId xmlns:a16="http://schemas.microsoft.com/office/drawing/2014/main" id="{827D44E5-D5AC-49D3-88B3-2D1E4E2B0485}"/>
              </a:ext>
            </a:extLst>
          </p:cNvPr>
          <p:cNvPicPr>
            <a:picLocks noChangeAspect="1"/>
          </p:cNvPicPr>
          <p:nvPr/>
        </p:nvPicPr>
        <p:blipFill rotWithShape="1">
          <a:blip r:embed="rId4">
            <a:extLst>
              <a:ext uri="{28A0092B-C50C-407E-A947-70E740481C1C}">
                <a14:useLocalDpi xmlns:a14="http://schemas.microsoft.com/office/drawing/2010/main" val="0"/>
              </a:ext>
            </a:extLst>
          </a:blip>
          <a:srcRect b="89898"/>
          <a:stretch/>
        </p:blipFill>
        <p:spPr>
          <a:xfrm>
            <a:off x="3638395" y="2413672"/>
            <a:ext cx="2061124" cy="208217"/>
          </a:xfrm>
          <a:prstGeom prst="rect">
            <a:avLst/>
          </a:prstGeom>
        </p:spPr>
      </p:pic>
      <p:pic>
        <p:nvPicPr>
          <p:cNvPr id="16" name="图片 15">
            <a:extLst>
              <a:ext uri="{FF2B5EF4-FFF2-40B4-BE49-F238E27FC236}">
                <a16:creationId xmlns:a16="http://schemas.microsoft.com/office/drawing/2014/main" id="{1F91FF03-A733-47B4-91DE-0A033E110A79}"/>
              </a:ext>
            </a:extLst>
          </p:cNvPr>
          <p:cNvPicPr>
            <a:picLocks noChangeAspect="1"/>
          </p:cNvPicPr>
          <p:nvPr/>
        </p:nvPicPr>
        <p:blipFill rotWithShape="1">
          <a:blip r:embed="rId5">
            <a:extLst>
              <a:ext uri="{28A0092B-C50C-407E-A947-70E740481C1C}">
                <a14:useLocalDpi xmlns:a14="http://schemas.microsoft.com/office/drawing/2010/main" val="0"/>
              </a:ext>
            </a:extLst>
          </a:blip>
          <a:srcRect b="91229"/>
          <a:stretch/>
        </p:blipFill>
        <p:spPr>
          <a:xfrm rot="10800000">
            <a:off x="3638395" y="4369782"/>
            <a:ext cx="2061124" cy="180784"/>
          </a:xfrm>
          <a:prstGeom prst="rect">
            <a:avLst/>
          </a:prstGeom>
        </p:spPr>
      </p:pic>
      <p:pic>
        <p:nvPicPr>
          <p:cNvPr id="17" name="图片 16">
            <a:extLst>
              <a:ext uri="{FF2B5EF4-FFF2-40B4-BE49-F238E27FC236}">
                <a16:creationId xmlns:a16="http://schemas.microsoft.com/office/drawing/2014/main" id="{C141A740-7D6F-46A5-8F35-FF9D920081B6}"/>
              </a:ext>
            </a:extLst>
          </p:cNvPr>
          <p:cNvPicPr>
            <a:picLocks noChangeAspect="1"/>
          </p:cNvPicPr>
          <p:nvPr/>
        </p:nvPicPr>
        <p:blipFill rotWithShape="1">
          <a:blip r:embed="rId4">
            <a:extLst>
              <a:ext uri="{28A0092B-C50C-407E-A947-70E740481C1C}">
                <a14:useLocalDpi xmlns:a14="http://schemas.microsoft.com/office/drawing/2010/main" val="0"/>
              </a:ext>
            </a:extLst>
          </a:blip>
          <a:srcRect b="87898"/>
          <a:stretch/>
        </p:blipFill>
        <p:spPr>
          <a:xfrm rot="5400000">
            <a:off x="4580560" y="3342933"/>
            <a:ext cx="2061124" cy="249445"/>
          </a:xfrm>
          <a:prstGeom prst="rect">
            <a:avLst/>
          </a:prstGeom>
        </p:spPr>
      </p:pic>
      <p:pic>
        <p:nvPicPr>
          <p:cNvPr id="19" name="图片 18" descr="图片包含 物体&#10;&#10;描述已自动生成">
            <a:extLst>
              <a:ext uri="{FF2B5EF4-FFF2-40B4-BE49-F238E27FC236}">
                <a16:creationId xmlns:a16="http://schemas.microsoft.com/office/drawing/2014/main" id="{947EB8B7-DB31-477E-A88D-60426F9A0875}"/>
              </a:ext>
            </a:extLst>
          </p:cNvPr>
          <p:cNvPicPr>
            <a:picLocks noChangeAspect="1"/>
          </p:cNvPicPr>
          <p:nvPr/>
        </p:nvPicPr>
        <p:blipFill rotWithShape="1">
          <a:blip r:embed="rId6">
            <a:extLst>
              <a:ext uri="{28A0092B-C50C-407E-A947-70E740481C1C}">
                <a14:useLocalDpi xmlns:a14="http://schemas.microsoft.com/office/drawing/2010/main" val="0"/>
              </a:ext>
            </a:extLst>
          </a:blip>
          <a:srcRect l="10814" t="9646" r="8852" b="9206"/>
          <a:stretch/>
        </p:blipFill>
        <p:spPr>
          <a:xfrm>
            <a:off x="3786128" y="2599748"/>
            <a:ext cx="1764436" cy="1782308"/>
          </a:xfrm>
          <a:prstGeom prst="rect">
            <a:avLst/>
          </a:prstGeom>
        </p:spPr>
      </p:pic>
      <p:sp>
        <p:nvSpPr>
          <p:cNvPr id="21" name="文本框 20">
            <a:extLst>
              <a:ext uri="{FF2B5EF4-FFF2-40B4-BE49-F238E27FC236}">
                <a16:creationId xmlns:a16="http://schemas.microsoft.com/office/drawing/2014/main" id="{C2D1B3FB-2C85-4DE3-B052-22DC0D8450F4}"/>
              </a:ext>
            </a:extLst>
          </p:cNvPr>
          <p:cNvSpPr txBox="1"/>
          <p:nvPr/>
        </p:nvSpPr>
        <p:spPr>
          <a:xfrm>
            <a:off x="6601522" y="864750"/>
            <a:ext cx="4127810" cy="923330"/>
          </a:xfrm>
          <a:prstGeom prst="rect">
            <a:avLst/>
          </a:prstGeom>
          <a:noFill/>
        </p:spPr>
        <p:txBody>
          <a:bodyPr wrap="square" rtlCol="0">
            <a:spAutoFit/>
          </a:bodyPr>
          <a:lstStyle/>
          <a:p>
            <a:r>
              <a:rPr lang="zh-CN" altLang="en-US" dirty="0"/>
              <a:t>在</a:t>
            </a:r>
            <a:r>
              <a:rPr lang="en-US" altLang="zh-CN" dirty="0"/>
              <a:t>R.O.O.T.</a:t>
            </a:r>
            <a:r>
              <a:rPr lang="zh-CN" altLang="en-US" dirty="0"/>
              <a:t>系统中，有若干概念要清楚。</a:t>
            </a:r>
            <a:endParaRPr lang="en-US" altLang="zh-CN" dirty="0"/>
          </a:p>
          <a:p>
            <a:r>
              <a:rPr lang="zh-CN" altLang="en-US" dirty="0"/>
              <a:t>硬件角度上有：核心和端子</a:t>
            </a:r>
            <a:endParaRPr lang="en-US" altLang="zh-CN" dirty="0"/>
          </a:p>
          <a:p>
            <a:r>
              <a:rPr lang="zh-CN" altLang="en-US" dirty="0"/>
              <a:t>软件角度上有：数据信号和网络信号</a:t>
            </a:r>
            <a:endParaRPr lang="en-US" dirty="0"/>
          </a:p>
        </p:txBody>
      </p:sp>
      <p:sp>
        <p:nvSpPr>
          <p:cNvPr id="22" name="文本框 21">
            <a:extLst>
              <a:ext uri="{FF2B5EF4-FFF2-40B4-BE49-F238E27FC236}">
                <a16:creationId xmlns:a16="http://schemas.microsoft.com/office/drawing/2014/main" id="{37B0572A-CD25-463D-8A64-72C7A74011FC}"/>
              </a:ext>
            </a:extLst>
          </p:cNvPr>
          <p:cNvSpPr txBox="1"/>
          <p:nvPr/>
        </p:nvSpPr>
        <p:spPr>
          <a:xfrm>
            <a:off x="6601522" y="3672280"/>
            <a:ext cx="3924018" cy="1200329"/>
          </a:xfrm>
          <a:prstGeom prst="rect">
            <a:avLst/>
          </a:prstGeom>
          <a:noFill/>
        </p:spPr>
        <p:txBody>
          <a:bodyPr wrap="square" rtlCol="0">
            <a:spAutoFit/>
          </a:bodyPr>
          <a:lstStyle/>
          <a:p>
            <a:r>
              <a:rPr lang="zh-CN" altLang="en-US" dirty="0"/>
              <a:t>不同的核心负责发送或者接受信号、端子负责在不同核心间传递信号。不同的核心在接收到特定的信号后可以进行收益。</a:t>
            </a:r>
            <a:endParaRPr lang="en-US" dirty="0"/>
          </a:p>
        </p:txBody>
      </p:sp>
      <p:sp>
        <p:nvSpPr>
          <p:cNvPr id="23" name="文本框 22">
            <a:extLst>
              <a:ext uri="{FF2B5EF4-FFF2-40B4-BE49-F238E27FC236}">
                <a16:creationId xmlns:a16="http://schemas.microsoft.com/office/drawing/2014/main" id="{D13101BE-A030-4F7B-8CB7-301E65BDB56F}"/>
              </a:ext>
            </a:extLst>
          </p:cNvPr>
          <p:cNvSpPr txBox="1"/>
          <p:nvPr/>
        </p:nvSpPr>
        <p:spPr>
          <a:xfrm>
            <a:off x="6625035" y="5051855"/>
            <a:ext cx="4127810" cy="1200329"/>
          </a:xfrm>
          <a:prstGeom prst="rect">
            <a:avLst/>
          </a:prstGeom>
          <a:noFill/>
        </p:spPr>
        <p:txBody>
          <a:bodyPr wrap="square" rtlCol="0">
            <a:spAutoFit/>
          </a:bodyPr>
          <a:lstStyle/>
          <a:p>
            <a:r>
              <a:rPr lang="zh-CN" altLang="en-US" dirty="0"/>
              <a:t>数据信号只会由处理器模组发出</a:t>
            </a:r>
            <a:endParaRPr lang="en-US" altLang="zh-CN" dirty="0"/>
          </a:p>
          <a:p>
            <a:r>
              <a:rPr lang="zh-CN" altLang="en-US" dirty="0"/>
              <a:t>网络信号只会有服务器模组发出，并且只能通过网络、网桥模组传播。</a:t>
            </a:r>
            <a:endParaRPr lang="en-US" dirty="0"/>
          </a:p>
          <a:p>
            <a:endParaRPr lang="en-US" dirty="0"/>
          </a:p>
        </p:txBody>
      </p:sp>
      <p:sp>
        <p:nvSpPr>
          <p:cNvPr id="24" name="文本框 23">
            <a:extLst>
              <a:ext uri="{FF2B5EF4-FFF2-40B4-BE49-F238E27FC236}">
                <a16:creationId xmlns:a16="http://schemas.microsoft.com/office/drawing/2014/main" id="{8A4FE41E-46E8-4A26-8DD3-C2F12E879A84}"/>
              </a:ext>
            </a:extLst>
          </p:cNvPr>
          <p:cNvSpPr txBox="1"/>
          <p:nvPr/>
        </p:nvSpPr>
        <p:spPr>
          <a:xfrm>
            <a:off x="6625035" y="2013494"/>
            <a:ext cx="3924018" cy="1754326"/>
          </a:xfrm>
          <a:prstGeom prst="rect">
            <a:avLst/>
          </a:prstGeom>
          <a:noFill/>
        </p:spPr>
        <p:txBody>
          <a:bodyPr wrap="square" rtlCol="0">
            <a:spAutoFit/>
          </a:bodyPr>
          <a:lstStyle/>
          <a:p>
            <a:r>
              <a:rPr lang="zh-CN" altLang="en-US" dirty="0"/>
              <a:t>一个模组必然由一个核心和四个端子构成。</a:t>
            </a:r>
            <a:endParaRPr lang="en-US" altLang="zh-CN" dirty="0"/>
          </a:p>
          <a:p>
            <a:r>
              <a:rPr lang="zh-CN" altLang="en-US" dirty="0"/>
              <a:t>核心有多种，然后端子只分为两种：可传播信号和不可传播信号。可传播信号的端子可以同时传递两种信号。</a:t>
            </a:r>
            <a:endParaRPr lang="en-US" altLang="zh-CN" dirty="0"/>
          </a:p>
          <a:p>
            <a:endParaRPr lang="en-US" dirty="0"/>
          </a:p>
        </p:txBody>
      </p:sp>
      <p:sp>
        <p:nvSpPr>
          <p:cNvPr id="25" name="文本框 24">
            <a:extLst>
              <a:ext uri="{FF2B5EF4-FFF2-40B4-BE49-F238E27FC236}">
                <a16:creationId xmlns:a16="http://schemas.microsoft.com/office/drawing/2014/main" id="{7FA67B8B-FDE0-4AD4-AC0D-3CDA9FB0F537}"/>
              </a:ext>
            </a:extLst>
          </p:cNvPr>
          <p:cNvSpPr txBox="1"/>
          <p:nvPr/>
        </p:nvSpPr>
        <p:spPr>
          <a:xfrm>
            <a:off x="838200" y="5352585"/>
            <a:ext cx="4861319" cy="646331"/>
          </a:xfrm>
          <a:prstGeom prst="rect">
            <a:avLst/>
          </a:prstGeom>
          <a:noFill/>
        </p:spPr>
        <p:txBody>
          <a:bodyPr wrap="square" rtlCol="0">
            <a:spAutoFit/>
          </a:bodyPr>
          <a:lstStyle/>
          <a:p>
            <a:r>
              <a:rPr lang="zh-CN" altLang="en-US" dirty="0"/>
              <a:t>在端子传递信号时会点亮相应的</a:t>
            </a:r>
            <a:r>
              <a:rPr lang="en-US" altLang="zh-CN" dirty="0"/>
              <a:t>LED</a:t>
            </a:r>
            <a:r>
              <a:rPr lang="zh-CN" altLang="en-US" dirty="0"/>
              <a:t>，核心在接收到对应计分的信号时会开始运行。</a:t>
            </a:r>
            <a:endParaRPr lang="en-US" dirty="0"/>
          </a:p>
        </p:txBody>
      </p:sp>
    </p:spTree>
    <p:extLst>
      <p:ext uri="{BB962C8B-B14F-4D97-AF65-F5344CB8AC3E}">
        <p14:creationId xmlns:p14="http://schemas.microsoft.com/office/powerpoint/2010/main" val="414668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10261-8660-4936-9702-B2F8C8BF72B5}"/>
              </a:ext>
            </a:extLst>
          </p:cNvPr>
          <p:cNvSpPr>
            <a:spLocks noGrp="1"/>
          </p:cNvSpPr>
          <p:nvPr>
            <p:ph type="title"/>
          </p:nvPr>
        </p:nvSpPr>
        <p:spPr/>
        <p:txBody>
          <a:bodyPr/>
          <a:lstStyle/>
          <a:p>
            <a:r>
              <a:rPr lang="zh-CN" altLang="en-US" dirty="0"/>
              <a:t>设备模组细节说明</a:t>
            </a:r>
            <a:endParaRPr lang="en-US" dirty="0"/>
          </a:p>
        </p:txBody>
      </p:sp>
      <p:graphicFrame>
        <p:nvGraphicFramePr>
          <p:cNvPr id="4" name="表格 4">
            <a:extLst>
              <a:ext uri="{FF2B5EF4-FFF2-40B4-BE49-F238E27FC236}">
                <a16:creationId xmlns:a16="http://schemas.microsoft.com/office/drawing/2014/main" id="{71C6F11D-44CD-4B11-BF03-E4CD5987E759}"/>
              </a:ext>
            </a:extLst>
          </p:cNvPr>
          <p:cNvGraphicFramePr>
            <a:graphicFrameLocks noGrp="1"/>
          </p:cNvGraphicFramePr>
          <p:nvPr>
            <p:extLst>
              <p:ext uri="{D42A27DB-BD31-4B8C-83A1-F6EECF244321}">
                <p14:modId xmlns:p14="http://schemas.microsoft.com/office/powerpoint/2010/main" val="11111119"/>
              </p:ext>
            </p:extLst>
          </p:nvPr>
        </p:nvGraphicFramePr>
        <p:xfrm>
          <a:off x="838200" y="1688686"/>
          <a:ext cx="10007600" cy="3480628"/>
        </p:xfrm>
        <a:graphic>
          <a:graphicData uri="http://schemas.openxmlformats.org/drawingml/2006/table">
            <a:tbl>
              <a:tblPr firstRow="1" bandRow="1">
                <a:tableStyleId>{073A0DAA-6AF3-43AB-8588-CEC1D06C72B9}</a:tableStyleId>
              </a:tblPr>
              <a:tblGrid>
                <a:gridCol w="1206500">
                  <a:extLst>
                    <a:ext uri="{9D8B030D-6E8A-4147-A177-3AD203B41FA5}">
                      <a16:colId xmlns:a16="http://schemas.microsoft.com/office/drawing/2014/main" val="2621437361"/>
                    </a:ext>
                  </a:extLst>
                </a:gridCol>
                <a:gridCol w="1371600">
                  <a:extLst>
                    <a:ext uri="{9D8B030D-6E8A-4147-A177-3AD203B41FA5}">
                      <a16:colId xmlns:a16="http://schemas.microsoft.com/office/drawing/2014/main" val="862795126"/>
                    </a:ext>
                  </a:extLst>
                </a:gridCol>
                <a:gridCol w="4699000">
                  <a:extLst>
                    <a:ext uri="{9D8B030D-6E8A-4147-A177-3AD203B41FA5}">
                      <a16:colId xmlns:a16="http://schemas.microsoft.com/office/drawing/2014/main" val="3721827039"/>
                    </a:ext>
                  </a:extLst>
                </a:gridCol>
                <a:gridCol w="2730500">
                  <a:extLst>
                    <a:ext uri="{9D8B030D-6E8A-4147-A177-3AD203B41FA5}">
                      <a16:colId xmlns:a16="http://schemas.microsoft.com/office/drawing/2014/main" val="1609952431"/>
                    </a:ext>
                  </a:extLst>
                </a:gridCol>
              </a:tblGrid>
              <a:tr h="402891">
                <a:tc>
                  <a:txBody>
                    <a:bodyPr/>
                    <a:lstStyle/>
                    <a:p>
                      <a:pPr algn="ctr"/>
                      <a:r>
                        <a:rPr lang="zh-CN" altLang="en-US" dirty="0"/>
                        <a:t>图标</a:t>
                      </a:r>
                      <a:endParaRPr lang="en-US" dirty="0"/>
                    </a:p>
                  </a:txBody>
                  <a:tcPr/>
                </a:tc>
                <a:tc>
                  <a:txBody>
                    <a:bodyPr/>
                    <a:lstStyle/>
                    <a:p>
                      <a:pPr algn="ctr"/>
                      <a:r>
                        <a:rPr lang="zh-CN" altLang="en-US" dirty="0"/>
                        <a:t>名称</a:t>
                      </a:r>
                      <a:endParaRPr lang="en-US" dirty="0"/>
                    </a:p>
                  </a:txBody>
                  <a:tcPr/>
                </a:tc>
                <a:tc>
                  <a:txBody>
                    <a:bodyPr/>
                    <a:lstStyle/>
                    <a:p>
                      <a:pPr algn="ctr"/>
                      <a:r>
                        <a:rPr lang="zh-CN" altLang="en-US" dirty="0"/>
                        <a:t>说明</a:t>
                      </a:r>
                      <a:endParaRPr lang="en-US" dirty="0"/>
                    </a:p>
                  </a:txBody>
                  <a:tcPr/>
                </a:tc>
                <a:tc>
                  <a:txBody>
                    <a:bodyPr/>
                    <a:lstStyle/>
                    <a:p>
                      <a:pPr algn="ctr"/>
                      <a:r>
                        <a:rPr lang="zh-CN" altLang="en-US" dirty="0"/>
                        <a:t>消耗</a:t>
                      </a:r>
                      <a:endParaRPr lang="en-US" dirty="0"/>
                    </a:p>
                  </a:txBody>
                  <a:tcPr/>
                </a:tc>
                <a:extLst>
                  <a:ext uri="{0D108BD9-81ED-4DB2-BD59-A6C34878D82A}">
                    <a16:rowId xmlns:a16="http://schemas.microsoft.com/office/drawing/2014/main" val="3904174788"/>
                  </a:ext>
                </a:extLst>
              </a:tr>
              <a:tr h="959005">
                <a:tc>
                  <a:txBody>
                    <a:bodyPr/>
                    <a:lstStyle/>
                    <a:p>
                      <a:endParaRPr lang="en-US" dirty="0"/>
                    </a:p>
                  </a:txBody>
                  <a:tcPr/>
                </a:tc>
                <a:tc>
                  <a:txBody>
                    <a:bodyPr/>
                    <a:lstStyle/>
                    <a:p>
                      <a:pPr algn="ctr"/>
                      <a:r>
                        <a:rPr lang="zh-CN" altLang="en-US" dirty="0"/>
                        <a:t>垃圾模组</a:t>
                      </a:r>
                      <a:endParaRPr lang="en-US" dirty="0"/>
                    </a:p>
                  </a:txBody>
                  <a:tcPr/>
                </a:tc>
                <a:tc>
                  <a:txBody>
                    <a:bodyPr/>
                    <a:lstStyle/>
                    <a:p>
                      <a:r>
                        <a:rPr lang="zh-CN" altLang="en-US" dirty="0"/>
                        <a:t>单纯的阻碍模组，并且四边必然是不可链接端子、并且不会与商店中出现</a:t>
                      </a:r>
                      <a:endParaRPr lang="en-US" dirty="0"/>
                    </a:p>
                  </a:txBody>
                  <a:tcPr/>
                </a:tc>
                <a:tc>
                  <a:txBody>
                    <a:bodyPr/>
                    <a:lstStyle/>
                    <a:p>
                      <a:endParaRPr lang="en-US" dirty="0"/>
                    </a:p>
                  </a:txBody>
                  <a:tcPr/>
                </a:tc>
                <a:extLst>
                  <a:ext uri="{0D108BD9-81ED-4DB2-BD59-A6C34878D82A}">
                    <a16:rowId xmlns:a16="http://schemas.microsoft.com/office/drawing/2014/main" val="1863790508"/>
                  </a:ext>
                </a:extLst>
              </a:tr>
              <a:tr h="1033346">
                <a:tc>
                  <a:txBody>
                    <a:bodyPr/>
                    <a:lstStyle/>
                    <a:p>
                      <a:endParaRPr lang="en-US" dirty="0"/>
                    </a:p>
                  </a:txBody>
                  <a:tcPr/>
                </a:tc>
                <a:tc>
                  <a:txBody>
                    <a:bodyPr/>
                    <a:lstStyle/>
                    <a:p>
                      <a:pPr algn="ctr"/>
                      <a:r>
                        <a:rPr lang="zh-CN" altLang="en-US" dirty="0"/>
                        <a:t>处理器模组</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会发出数据信号并且统计所有接受到数据信号的硬盘模组</a:t>
                      </a:r>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3790404969"/>
                  </a:ext>
                </a:extLst>
              </a:tr>
              <a:tr h="1085386">
                <a:tc>
                  <a:txBody>
                    <a:bodyPr/>
                    <a:lstStyle/>
                    <a:p>
                      <a:endParaRPr lang="en-US"/>
                    </a:p>
                  </a:txBody>
                  <a:tcPr/>
                </a:tc>
                <a:tc>
                  <a:txBody>
                    <a:bodyPr/>
                    <a:lstStyle/>
                    <a:p>
                      <a:pPr algn="ctr"/>
                      <a:r>
                        <a:rPr lang="zh-CN" altLang="en-US" dirty="0"/>
                        <a:t>硬盘模组</a:t>
                      </a:r>
                      <a:endParaRPr lang="en-US" dirty="0"/>
                    </a:p>
                  </a:txBody>
                  <a:tcPr/>
                </a:tc>
                <a:tc>
                  <a:txBody>
                    <a:bodyPr/>
                    <a:lstStyle/>
                    <a:p>
                      <a:r>
                        <a:rPr lang="zh-CN" altLang="en-US" dirty="0"/>
                        <a:t>可以转发数据信号，并且在接受到数据信号（无论是处理器直接发出的还是其他模组转发的）时计算</a:t>
                      </a:r>
                      <a:r>
                        <a:rPr lang="en-US" altLang="zh-CN" dirty="0"/>
                        <a:t>100</a:t>
                      </a:r>
                      <a:r>
                        <a:rPr lang="zh-CN" altLang="en-US" dirty="0"/>
                        <a:t>收益</a:t>
                      </a:r>
                      <a:endParaRPr lang="en-US" dirty="0"/>
                    </a:p>
                  </a:txBody>
                  <a:tcPr/>
                </a:tc>
                <a:tc>
                  <a:txBody>
                    <a:bodyPr/>
                    <a:lstStyle/>
                    <a:p>
                      <a:endParaRPr lang="en-US" dirty="0"/>
                    </a:p>
                  </a:txBody>
                  <a:tcPr/>
                </a:tc>
                <a:extLst>
                  <a:ext uri="{0D108BD9-81ED-4DB2-BD59-A6C34878D82A}">
                    <a16:rowId xmlns:a16="http://schemas.microsoft.com/office/drawing/2014/main" val="1479023673"/>
                  </a:ext>
                </a:extLst>
              </a:tr>
            </a:tbl>
          </a:graphicData>
        </a:graphic>
      </p:graphicFrame>
      <p:pic>
        <p:nvPicPr>
          <p:cNvPr id="15" name="图片 14" descr="图片包含 物体&#10;&#10;描述已自动生成">
            <a:extLst>
              <a:ext uri="{FF2B5EF4-FFF2-40B4-BE49-F238E27FC236}">
                <a16:creationId xmlns:a16="http://schemas.microsoft.com/office/drawing/2014/main" id="{B1B785B2-3A3D-4BED-A581-1B1FF5C3C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853" y="4163127"/>
            <a:ext cx="946592" cy="946592"/>
          </a:xfrm>
          <a:prstGeom prst="rect">
            <a:avLst/>
          </a:prstGeom>
        </p:spPr>
      </p:pic>
      <p:pic>
        <p:nvPicPr>
          <p:cNvPr id="17" name="图片 16" descr="图片包含 电子产品, 电路&#10;&#10;描述已自动生成">
            <a:extLst>
              <a:ext uri="{FF2B5EF4-FFF2-40B4-BE49-F238E27FC236}">
                <a16:creationId xmlns:a16="http://schemas.microsoft.com/office/drawing/2014/main" id="{8CD41C07-9104-44D9-B8ED-F61F2C1D2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853" y="3113605"/>
            <a:ext cx="946592" cy="946592"/>
          </a:xfrm>
          <a:prstGeom prst="rect">
            <a:avLst/>
          </a:prstGeom>
        </p:spPr>
      </p:pic>
      <p:pic>
        <p:nvPicPr>
          <p:cNvPr id="18" name="图片 17" descr="图片包含 家具, 小地毯, 照片&#10;&#10;描述已自动生成">
            <a:extLst>
              <a:ext uri="{FF2B5EF4-FFF2-40B4-BE49-F238E27FC236}">
                <a16:creationId xmlns:a16="http://schemas.microsoft.com/office/drawing/2014/main" id="{5E667B64-9B7F-4ACD-8FED-8F50AF3034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55" y="2064085"/>
            <a:ext cx="946590" cy="946590"/>
          </a:xfrm>
          <a:prstGeom prst="rect">
            <a:avLst/>
          </a:prstGeom>
        </p:spPr>
      </p:pic>
    </p:spTree>
    <p:extLst>
      <p:ext uri="{BB962C8B-B14F-4D97-AF65-F5344CB8AC3E}">
        <p14:creationId xmlns:p14="http://schemas.microsoft.com/office/powerpoint/2010/main" val="1544557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10261-8660-4936-9702-B2F8C8BF72B5}"/>
              </a:ext>
            </a:extLst>
          </p:cNvPr>
          <p:cNvSpPr>
            <a:spLocks noGrp="1"/>
          </p:cNvSpPr>
          <p:nvPr>
            <p:ph type="title"/>
          </p:nvPr>
        </p:nvSpPr>
        <p:spPr/>
        <p:txBody>
          <a:bodyPr/>
          <a:lstStyle/>
          <a:p>
            <a:r>
              <a:rPr lang="zh-CN" altLang="en-US" dirty="0"/>
              <a:t>设备模组细节说明</a:t>
            </a:r>
            <a:endParaRPr lang="en-US" dirty="0"/>
          </a:p>
        </p:txBody>
      </p:sp>
      <p:graphicFrame>
        <p:nvGraphicFramePr>
          <p:cNvPr id="19" name="表格 4">
            <a:extLst>
              <a:ext uri="{FF2B5EF4-FFF2-40B4-BE49-F238E27FC236}">
                <a16:creationId xmlns:a16="http://schemas.microsoft.com/office/drawing/2014/main" id="{480566F2-E439-496C-9CF8-E7EC92445007}"/>
              </a:ext>
            </a:extLst>
          </p:cNvPr>
          <p:cNvGraphicFramePr>
            <a:graphicFrameLocks noGrp="1"/>
          </p:cNvGraphicFramePr>
          <p:nvPr>
            <p:extLst>
              <p:ext uri="{D42A27DB-BD31-4B8C-83A1-F6EECF244321}">
                <p14:modId xmlns:p14="http://schemas.microsoft.com/office/powerpoint/2010/main" val="3103190030"/>
              </p:ext>
            </p:extLst>
          </p:nvPr>
        </p:nvGraphicFramePr>
        <p:xfrm>
          <a:off x="838200" y="1690688"/>
          <a:ext cx="10026650" cy="3591396"/>
        </p:xfrm>
        <a:graphic>
          <a:graphicData uri="http://schemas.openxmlformats.org/drawingml/2006/table">
            <a:tbl>
              <a:tblPr firstRow="1" bandRow="1">
                <a:tableStyleId>{073A0DAA-6AF3-43AB-8588-CEC1D06C72B9}</a:tableStyleId>
              </a:tblPr>
              <a:tblGrid>
                <a:gridCol w="1244600">
                  <a:extLst>
                    <a:ext uri="{9D8B030D-6E8A-4147-A177-3AD203B41FA5}">
                      <a16:colId xmlns:a16="http://schemas.microsoft.com/office/drawing/2014/main" val="2621437361"/>
                    </a:ext>
                  </a:extLst>
                </a:gridCol>
                <a:gridCol w="1530350">
                  <a:extLst>
                    <a:ext uri="{9D8B030D-6E8A-4147-A177-3AD203B41FA5}">
                      <a16:colId xmlns:a16="http://schemas.microsoft.com/office/drawing/2014/main" val="862795126"/>
                    </a:ext>
                  </a:extLst>
                </a:gridCol>
                <a:gridCol w="4413250">
                  <a:extLst>
                    <a:ext uri="{9D8B030D-6E8A-4147-A177-3AD203B41FA5}">
                      <a16:colId xmlns:a16="http://schemas.microsoft.com/office/drawing/2014/main" val="3721827039"/>
                    </a:ext>
                  </a:extLst>
                </a:gridCol>
                <a:gridCol w="2838450">
                  <a:extLst>
                    <a:ext uri="{9D8B030D-6E8A-4147-A177-3AD203B41FA5}">
                      <a16:colId xmlns:a16="http://schemas.microsoft.com/office/drawing/2014/main" val="1274899724"/>
                    </a:ext>
                  </a:extLst>
                </a:gridCol>
              </a:tblGrid>
              <a:tr h="402891">
                <a:tc>
                  <a:txBody>
                    <a:bodyPr/>
                    <a:lstStyle/>
                    <a:p>
                      <a:pPr algn="ctr"/>
                      <a:r>
                        <a:rPr lang="zh-CN" altLang="en-US" dirty="0"/>
                        <a:t>图标</a:t>
                      </a:r>
                      <a:endParaRPr lang="en-US" dirty="0"/>
                    </a:p>
                  </a:txBody>
                  <a:tcPr/>
                </a:tc>
                <a:tc>
                  <a:txBody>
                    <a:bodyPr/>
                    <a:lstStyle/>
                    <a:p>
                      <a:pPr algn="ctr"/>
                      <a:r>
                        <a:rPr lang="zh-CN" altLang="en-US" dirty="0"/>
                        <a:t>名称</a:t>
                      </a:r>
                      <a:endParaRPr lang="en-US" dirty="0"/>
                    </a:p>
                  </a:txBody>
                  <a:tcPr/>
                </a:tc>
                <a:tc>
                  <a:txBody>
                    <a:bodyPr/>
                    <a:lstStyle/>
                    <a:p>
                      <a:pPr algn="ctr"/>
                      <a:r>
                        <a:rPr lang="zh-CN" altLang="en-US" dirty="0"/>
                        <a:t>说明</a:t>
                      </a:r>
                      <a:endParaRPr lang="en-US" dirty="0"/>
                    </a:p>
                  </a:txBody>
                  <a:tcPr/>
                </a:tc>
                <a:tc>
                  <a:txBody>
                    <a:bodyPr/>
                    <a:lstStyle/>
                    <a:p>
                      <a:pPr algn="ctr"/>
                      <a:r>
                        <a:rPr lang="zh-CN" altLang="en-US" dirty="0"/>
                        <a:t>消耗</a:t>
                      </a:r>
                      <a:endParaRPr lang="en-US" dirty="0"/>
                    </a:p>
                  </a:txBody>
                  <a:tcPr/>
                </a:tc>
                <a:extLst>
                  <a:ext uri="{0D108BD9-81ED-4DB2-BD59-A6C34878D82A}">
                    <a16:rowId xmlns:a16="http://schemas.microsoft.com/office/drawing/2014/main" val="3904174788"/>
                  </a:ext>
                </a:extLst>
              </a:tr>
              <a:tr h="959005">
                <a:tc>
                  <a:txBody>
                    <a:bodyPr/>
                    <a:lstStyle/>
                    <a:p>
                      <a:endParaRPr lang="en-US" dirty="0"/>
                    </a:p>
                  </a:txBody>
                  <a:tcPr/>
                </a:tc>
                <a:tc>
                  <a:txBody>
                    <a:bodyPr/>
                    <a:lstStyle/>
                    <a:p>
                      <a:pPr algn="ctr"/>
                      <a:r>
                        <a:rPr lang="zh-CN" altLang="en-US" dirty="0"/>
                        <a:t>服务器模组</a:t>
                      </a:r>
                      <a:endParaRPr lang="en-US" dirty="0"/>
                    </a:p>
                  </a:txBody>
                  <a:tcPr/>
                </a:tc>
                <a:tc>
                  <a:txBody>
                    <a:bodyPr/>
                    <a:lstStyle/>
                    <a:p>
                      <a:r>
                        <a:rPr lang="zh-CN" altLang="en-US" dirty="0"/>
                        <a:t>会发出网络信号并且统计必要的最长网线链接并且进行收益</a:t>
                      </a:r>
                      <a:endParaRPr lang="en-US" dirty="0"/>
                    </a:p>
                  </a:txBody>
                  <a:tcPr/>
                </a:tc>
                <a:tc>
                  <a:txBody>
                    <a:bodyPr/>
                    <a:lstStyle/>
                    <a:p>
                      <a:endParaRPr lang="en-US" dirty="0"/>
                    </a:p>
                  </a:txBody>
                  <a:tcPr/>
                </a:tc>
                <a:extLst>
                  <a:ext uri="{0D108BD9-81ED-4DB2-BD59-A6C34878D82A}">
                    <a16:rowId xmlns:a16="http://schemas.microsoft.com/office/drawing/2014/main" val="1863790508"/>
                  </a:ext>
                </a:extLst>
              </a:tr>
              <a:tr h="1040780">
                <a:tc>
                  <a:txBody>
                    <a:bodyPr/>
                    <a:lstStyle/>
                    <a:p>
                      <a:endParaRPr lang="en-US" dirty="0"/>
                    </a:p>
                  </a:txBody>
                  <a:tcPr/>
                </a:tc>
                <a:tc>
                  <a:txBody>
                    <a:bodyPr/>
                    <a:lstStyle/>
                    <a:p>
                      <a:pPr algn="ctr"/>
                      <a:r>
                        <a:rPr lang="zh-CN" altLang="en-US" dirty="0"/>
                        <a:t>网线模组</a:t>
                      </a:r>
                      <a:endParaRPr lang="en-US" dirty="0"/>
                    </a:p>
                  </a:txBody>
                  <a:tcPr/>
                </a:tc>
                <a:tc>
                  <a:txBody>
                    <a:bodyPr/>
                    <a:lstStyle/>
                    <a:p>
                      <a:r>
                        <a:rPr lang="zh-CN" altLang="en-US" dirty="0"/>
                        <a:t>可以转发网络和数据信号，并且计入最长网线链接，每块网线模组计算</a:t>
                      </a:r>
                      <a:r>
                        <a:rPr lang="en-US" altLang="zh-CN" dirty="0"/>
                        <a:t>100</a:t>
                      </a:r>
                      <a:r>
                        <a:rPr lang="zh-CN" altLang="en-US" dirty="0"/>
                        <a:t>收益</a:t>
                      </a:r>
                      <a:endParaRPr lang="en-US" dirty="0"/>
                    </a:p>
                  </a:txBody>
                  <a:tcPr/>
                </a:tc>
                <a:tc>
                  <a:txBody>
                    <a:bodyPr/>
                    <a:lstStyle/>
                    <a:p>
                      <a:endParaRPr lang="en-US" dirty="0"/>
                    </a:p>
                  </a:txBody>
                  <a:tcPr/>
                </a:tc>
                <a:extLst>
                  <a:ext uri="{0D108BD9-81ED-4DB2-BD59-A6C34878D82A}">
                    <a16:rowId xmlns:a16="http://schemas.microsoft.com/office/drawing/2014/main" val="3790404969"/>
                  </a:ext>
                </a:extLst>
              </a:tr>
              <a:tr h="1055649">
                <a:tc>
                  <a:txBody>
                    <a:bodyPr/>
                    <a:lstStyle/>
                    <a:p>
                      <a:endParaRPr lang="en-US"/>
                    </a:p>
                  </a:txBody>
                  <a:tcPr/>
                </a:tc>
                <a:tc>
                  <a:txBody>
                    <a:bodyPr/>
                    <a:lstStyle/>
                    <a:p>
                      <a:pPr algn="ctr"/>
                      <a:r>
                        <a:rPr lang="zh-CN" altLang="en-US" dirty="0"/>
                        <a:t>网桥模组</a:t>
                      </a:r>
                      <a:endParaRPr lang="en-US" dirty="0"/>
                    </a:p>
                  </a:txBody>
                  <a:tcPr/>
                </a:tc>
                <a:tc>
                  <a:txBody>
                    <a:bodyPr/>
                    <a:lstStyle/>
                    <a:p>
                      <a:r>
                        <a:rPr lang="zh-CN" altLang="en-US" dirty="0"/>
                        <a:t>可以转发网络和数据信号，不计入网线链接，但是如果计算的最长网线链接中每有一个网桥模组，最终总价提高</a:t>
                      </a:r>
                      <a:r>
                        <a:rPr lang="en-US" altLang="zh-CN" dirty="0"/>
                        <a:t>50%</a:t>
                      </a:r>
                      <a:r>
                        <a:rPr lang="zh-CN" altLang="en-US" dirty="0"/>
                        <a:t>（可以累计）</a:t>
                      </a:r>
                      <a:endParaRPr lang="en-US" dirty="0"/>
                    </a:p>
                  </a:txBody>
                  <a:tcPr/>
                </a:tc>
                <a:tc>
                  <a:txBody>
                    <a:bodyPr/>
                    <a:lstStyle/>
                    <a:p>
                      <a:endParaRPr lang="en-US" dirty="0"/>
                    </a:p>
                  </a:txBody>
                  <a:tcPr/>
                </a:tc>
                <a:extLst>
                  <a:ext uri="{0D108BD9-81ED-4DB2-BD59-A6C34878D82A}">
                    <a16:rowId xmlns:a16="http://schemas.microsoft.com/office/drawing/2014/main" val="1479023673"/>
                  </a:ext>
                </a:extLst>
              </a:tr>
            </a:tbl>
          </a:graphicData>
        </a:graphic>
      </p:graphicFrame>
      <p:pic>
        <p:nvPicPr>
          <p:cNvPr id="9" name="图片 8">
            <a:extLst>
              <a:ext uri="{FF2B5EF4-FFF2-40B4-BE49-F238E27FC236}">
                <a16:creationId xmlns:a16="http://schemas.microsoft.com/office/drawing/2014/main" id="{B189F91F-3D0D-4ADC-AE51-7C348B3B8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257" y="3115607"/>
            <a:ext cx="946592" cy="946592"/>
          </a:xfrm>
          <a:prstGeom prst="rect">
            <a:avLst/>
          </a:prstGeom>
        </p:spPr>
      </p:pic>
      <p:pic>
        <p:nvPicPr>
          <p:cNvPr id="11" name="图片 10">
            <a:extLst>
              <a:ext uri="{FF2B5EF4-FFF2-40B4-BE49-F238E27FC236}">
                <a16:creationId xmlns:a16="http://schemas.microsoft.com/office/drawing/2014/main" id="{442E7725-C70B-41A2-82AF-CCDC64D1E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257" y="2096966"/>
            <a:ext cx="946592" cy="946592"/>
          </a:xfrm>
          <a:prstGeom prst="rect">
            <a:avLst/>
          </a:prstGeom>
        </p:spPr>
      </p:pic>
      <p:pic>
        <p:nvPicPr>
          <p:cNvPr id="13" name="图片 12">
            <a:extLst>
              <a:ext uri="{FF2B5EF4-FFF2-40B4-BE49-F238E27FC236}">
                <a16:creationId xmlns:a16="http://schemas.microsoft.com/office/drawing/2014/main" id="{2F2447A8-DA0C-4FB4-A37C-7B5F6B3121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257" y="4134248"/>
            <a:ext cx="946592" cy="946592"/>
          </a:xfrm>
          <a:prstGeom prst="rect">
            <a:avLst/>
          </a:prstGeom>
        </p:spPr>
      </p:pic>
    </p:spTree>
    <p:extLst>
      <p:ext uri="{BB962C8B-B14F-4D97-AF65-F5344CB8AC3E}">
        <p14:creationId xmlns:p14="http://schemas.microsoft.com/office/powerpoint/2010/main" val="1937094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24A74-BF3B-4A45-B52D-F6610A693817}"/>
              </a:ext>
            </a:extLst>
          </p:cNvPr>
          <p:cNvSpPr>
            <a:spLocks noGrp="1"/>
          </p:cNvSpPr>
          <p:nvPr>
            <p:ph type="title"/>
          </p:nvPr>
        </p:nvSpPr>
        <p:spPr/>
        <p:txBody>
          <a:bodyPr/>
          <a:lstStyle/>
          <a:p>
            <a:r>
              <a:rPr lang="en-US" altLang="zh-CN" dirty="0"/>
              <a:t>FAQ</a:t>
            </a:r>
            <a:endParaRPr lang="en-US" dirty="0"/>
          </a:p>
        </p:txBody>
      </p:sp>
      <p:sp>
        <p:nvSpPr>
          <p:cNvPr id="3" name="内容占位符 2">
            <a:extLst>
              <a:ext uri="{FF2B5EF4-FFF2-40B4-BE49-F238E27FC236}">
                <a16:creationId xmlns:a16="http://schemas.microsoft.com/office/drawing/2014/main" id="{4DB31335-4D20-446B-B27D-0B39C885D57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18008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7D03D6-585D-49D0-8BE6-EDF4E4F892C7}"/>
              </a:ext>
            </a:extLst>
          </p:cNvPr>
          <p:cNvSpPr>
            <a:spLocks noGrp="1"/>
          </p:cNvSpPr>
          <p:nvPr>
            <p:ph type="title"/>
          </p:nvPr>
        </p:nvSpPr>
        <p:spPr>
          <a:xfrm>
            <a:off x="3082924" y="201514"/>
            <a:ext cx="3822700" cy="1325563"/>
          </a:xfrm>
        </p:spPr>
        <p:txBody>
          <a:bodyPr/>
          <a:lstStyle/>
          <a:p>
            <a:r>
              <a:rPr lang="zh-CN" altLang="en-US" dirty="0"/>
              <a:t>感谢您的阅览</a:t>
            </a:r>
            <a:endParaRPr lang="en-US" dirty="0"/>
          </a:p>
        </p:txBody>
      </p:sp>
      <p:pic>
        <p:nvPicPr>
          <p:cNvPr id="5" name="图片 4">
            <a:extLst>
              <a:ext uri="{FF2B5EF4-FFF2-40B4-BE49-F238E27FC236}">
                <a16:creationId xmlns:a16="http://schemas.microsoft.com/office/drawing/2014/main" id="{645DB4BC-A103-4FC2-9FD0-16E20BB165FB}"/>
              </a:ext>
            </a:extLst>
          </p:cNvPr>
          <p:cNvPicPr>
            <a:picLocks noChangeAspect="1"/>
          </p:cNvPicPr>
          <p:nvPr/>
        </p:nvPicPr>
        <p:blipFill rotWithShape="1">
          <a:blip r:embed="rId2">
            <a:extLst>
              <a:ext uri="{28A0092B-C50C-407E-A947-70E740481C1C}">
                <a14:useLocalDpi xmlns:a14="http://schemas.microsoft.com/office/drawing/2010/main" val="0"/>
              </a:ext>
            </a:extLst>
          </a:blip>
          <a:srcRect t="4462" b="8252"/>
          <a:stretch/>
        </p:blipFill>
        <p:spPr>
          <a:xfrm>
            <a:off x="3687499" y="1699673"/>
            <a:ext cx="2613549" cy="2281261"/>
          </a:xfrm>
          <a:prstGeom prst="rect">
            <a:avLst/>
          </a:prstGeom>
        </p:spPr>
      </p:pic>
      <p:sp>
        <p:nvSpPr>
          <p:cNvPr id="6" name="文本框 5">
            <a:extLst>
              <a:ext uri="{FF2B5EF4-FFF2-40B4-BE49-F238E27FC236}">
                <a16:creationId xmlns:a16="http://schemas.microsoft.com/office/drawing/2014/main" id="{FFF4E35B-E070-4C2A-8CC3-FF5F5988AE70}"/>
              </a:ext>
            </a:extLst>
          </p:cNvPr>
          <p:cNvSpPr txBox="1"/>
          <p:nvPr/>
        </p:nvSpPr>
        <p:spPr>
          <a:xfrm>
            <a:off x="1403350" y="4350266"/>
            <a:ext cx="718185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若有任何需求请与下述地址联系：</a:t>
            </a:r>
            <a:endParaRPr lang="en-US" dirty="0"/>
          </a:p>
        </p:txBody>
      </p:sp>
      <p:sp>
        <p:nvSpPr>
          <p:cNvPr id="7" name="文本框 6">
            <a:extLst>
              <a:ext uri="{FF2B5EF4-FFF2-40B4-BE49-F238E27FC236}">
                <a16:creationId xmlns:a16="http://schemas.microsoft.com/office/drawing/2014/main" id="{72BB4986-6677-4F61-8554-D64411B7CAF5}"/>
              </a:ext>
            </a:extLst>
          </p:cNvPr>
          <p:cNvSpPr txBox="1"/>
          <p:nvPr/>
        </p:nvSpPr>
        <p:spPr>
          <a:xfrm>
            <a:off x="1403350" y="4719598"/>
            <a:ext cx="718185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安奇钛科（北京）有限公司</a:t>
            </a:r>
            <a:endParaRPr lang="en-US" dirty="0"/>
          </a:p>
        </p:txBody>
      </p:sp>
      <p:sp>
        <p:nvSpPr>
          <p:cNvPr id="8" name="文本框 7">
            <a:extLst>
              <a:ext uri="{FF2B5EF4-FFF2-40B4-BE49-F238E27FC236}">
                <a16:creationId xmlns:a16="http://schemas.microsoft.com/office/drawing/2014/main" id="{92F93B8B-499C-4872-897C-8EBDCF9C46B9}"/>
              </a:ext>
            </a:extLst>
          </p:cNvPr>
          <p:cNvSpPr txBox="1"/>
          <p:nvPr/>
        </p:nvSpPr>
        <p:spPr>
          <a:xfrm>
            <a:off x="0" y="6488668"/>
            <a:ext cx="2006600" cy="369332"/>
          </a:xfrm>
          <a:prstGeom prst="rect">
            <a:avLst/>
          </a:prstGeom>
          <a:noFill/>
        </p:spPr>
        <p:txBody>
          <a:bodyPr wrap="square" rtlCol="0">
            <a:spAutoFit/>
          </a:bodyPr>
          <a:lstStyle/>
          <a:p>
            <a:r>
              <a:rPr lang="en-US" dirty="0"/>
              <a:t>Update 2038/9/15</a:t>
            </a:r>
          </a:p>
        </p:txBody>
      </p:sp>
      <p:sp>
        <p:nvSpPr>
          <p:cNvPr id="9" name="文本框 8">
            <a:extLst>
              <a:ext uri="{FF2B5EF4-FFF2-40B4-BE49-F238E27FC236}">
                <a16:creationId xmlns:a16="http://schemas.microsoft.com/office/drawing/2014/main" id="{9B8B4273-55BC-4E18-AA32-8FEC8143B400}"/>
              </a:ext>
            </a:extLst>
          </p:cNvPr>
          <p:cNvSpPr txBox="1"/>
          <p:nvPr/>
        </p:nvSpPr>
        <p:spPr>
          <a:xfrm rot="10800000">
            <a:off x="11730335" y="-1727200"/>
            <a:ext cx="461665" cy="4108450"/>
          </a:xfrm>
          <a:prstGeom prst="rect">
            <a:avLst/>
          </a:prstGeom>
          <a:noFill/>
        </p:spPr>
        <p:txBody>
          <a:bodyPr vert="eaVert" wrap="square" rtlCol="0">
            <a:spAutoFit/>
          </a:bodyPr>
          <a:lstStyle/>
          <a:p>
            <a:r>
              <a:rPr lang="en-US" dirty="0"/>
              <a:t>15181221549_C9/</a:t>
            </a:r>
            <a:r>
              <a:rPr lang="en-US" baseline="-25000" dirty="0"/>
              <a:t>01.687</a:t>
            </a:r>
            <a:endParaRPr lang="en-US" dirty="0"/>
          </a:p>
        </p:txBody>
      </p:sp>
      <p:sp>
        <p:nvSpPr>
          <p:cNvPr id="10" name="文本框 9">
            <a:extLst>
              <a:ext uri="{FF2B5EF4-FFF2-40B4-BE49-F238E27FC236}">
                <a16:creationId xmlns:a16="http://schemas.microsoft.com/office/drawing/2014/main" id="{5E734DFB-8962-4EB5-A1BA-926E20BC1042}"/>
              </a:ext>
            </a:extLst>
          </p:cNvPr>
          <p:cNvSpPr txBox="1"/>
          <p:nvPr/>
        </p:nvSpPr>
        <p:spPr>
          <a:xfrm>
            <a:off x="1892300" y="5168384"/>
            <a:ext cx="5071377" cy="646331"/>
          </a:xfrm>
          <a:prstGeom prst="rect">
            <a:avLst/>
          </a:prstGeom>
          <a:noFill/>
        </p:spPr>
        <p:txBody>
          <a:bodyPr wrap="square" rtlCol="0">
            <a:spAutoFit/>
          </a:bodyPr>
          <a:lstStyle/>
          <a:p>
            <a:r>
              <a:rPr lang="zh-CN" altLang="en-US" dirty="0"/>
              <a:t>地址：北京市</a:t>
            </a:r>
            <a:r>
              <a:rPr lang="en-US" altLang="zh-CN" dirty="0"/>
              <a:t>XXX</a:t>
            </a:r>
            <a:r>
              <a:rPr lang="zh-CN" altLang="en-US" dirty="0"/>
              <a:t>路</a:t>
            </a:r>
            <a:r>
              <a:rPr lang="en-US" altLang="zh-CN" dirty="0"/>
              <a:t>XXX</a:t>
            </a:r>
            <a:r>
              <a:rPr lang="zh-CN" altLang="en-US" dirty="0"/>
              <a:t>号</a:t>
            </a:r>
            <a:r>
              <a:rPr lang="en-US" altLang="zh-CN" dirty="0"/>
              <a:t>XXX</a:t>
            </a:r>
            <a:r>
              <a:rPr lang="zh-CN" altLang="en-US" dirty="0"/>
              <a:t>大厦</a:t>
            </a:r>
            <a:r>
              <a:rPr lang="en-US" altLang="zh-CN" dirty="0"/>
              <a:t>XXXXX-XX</a:t>
            </a:r>
            <a:r>
              <a:rPr lang="zh-CN" altLang="en-US" dirty="0"/>
              <a:t>室</a:t>
            </a:r>
            <a:endParaRPr lang="en-US" altLang="zh-CN" dirty="0"/>
          </a:p>
          <a:p>
            <a:r>
              <a:rPr lang="zh-CN" altLang="en-US" dirty="0"/>
              <a:t>电话</a:t>
            </a:r>
            <a:r>
              <a:rPr lang="zh-CN" altLang="en-US" dirty="0">
                <a:sym typeface="Wingdings" panose="05000000000000000000" pitchFamily="2" charset="2"/>
              </a:rPr>
              <a:t>：</a:t>
            </a:r>
            <a:r>
              <a:rPr lang="en-US" altLang="zh-CN" dirty="0">
                <a:sym typeface="Wingdings" panose="05000000000000000000" pitchFamily="2" charset="2"/>
              </a:rPr>
              <a:t>010-6XXXXXXX</a:t>
            </a:r>
            <a:endParaRPr lang="en-US" dirty="0"/>
          </a:p>
        </p:txBody>
      </p:sp>
    </p:spTree>
    <p:extLst>
      <p:ext uri="{BB962C8B-B14F-4D97-AF65-F5344CB8AC3E}">
        <p14:creationId xmlns:p14="http://schemas.microsoft.com/office/powerpoint/2010/main" val="389052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0E6C36-0416-4EFF-8AED-080DA39CBCE6}"/>
              </a:ext>
            </a:extLst>
          </p:cNvPr>
          <p:cNvSpPr>
            <a:spLocks noGrp="1"/>
          </p:cNvSpPr>
          <p:nvPr>
            <p:ph type="title"/>
          </p:nvPr>
        </p:nvSpPr>
        <p:spPr>
          <a:xfrm>
            <a:off x="643831" y="640080"/>
            <a:ext cx="5271391" cy="1325562"/>
          </a:xfrm>
        </p:spPr>
        <p:txBody>
          <a:bodyPr>
            <a:normAutofit/>
          </a:bodyPr>
          <a:lstStyle/>
          <a:p>
            <a:r>
              <a:rPr lang="zh-CN" altLang="en-US" sz="3200" dirty="0"/>
              <a:t>欢迎您加入安奇钛科大家庭！</a:t>
            </a:r>
            <a:endParaRPr lang="en-US" sz="3200" dirty="0"/>
          </a:p>
        </p:txBody>
      </p:sp>
      <p:sp>
        <p:nvSpPr>
          <p:cNvPr id="3" name="内容占位符 2">
            <a:extLst>
              <a:ext uri="{FF2B5EF4-FFF2-40B4-BE49-F238E27FC236}">
                <a16:creationId xmlns:a16="http://schemas.microsoft.com/office/drawing/2014/main" id="{A72662C2-5567-4E78-B8B4-72F9E27C6CFA}"/>
              </a:ext>
            </a:extLst>
          </p:cNvPr>
          <p:cNvSpPr>
            <a:spLocks noGrp="1"/>
          </p:cNvSpPr>
          <p:nvPr>
            <p:ph idx="1"/>
          </p:nvPr>
        </p:nvSpPr>
        <p:spPr>
          <a:xfrm>
            <a:off x="984366" y="2283797"/>
            <a:ext cx="4880406" cy="4243182"/>
          </a:xfrm>
        </p:spPr>
        <p:txBody>
          <a:bodyPr>
            <a:normAutofit/>
          </a:bodyPr>
          <a:lstStyle/>
          <a:p>
            <a:r>
              <a:rPr lang="zh-CN" altLang="en-US" dirty="0"/>
              <a:t>您好，欢迎您选用我们安奇钛科部署并生产的</a:t>
            </a:r>
            <a:r>
              <a:rPr lang="en-US" altLang="zh-CN" dirty="0"/>
              <a:t>R.O.O.T.——</a:t>
            </a:r>
            <a:r>
              <a:rPr lang="zh-CN" altLang="en-US" dirty="0"/>
              <a:t>即路由优化导向终端。</a:t>
            </a:r>
            <a:endParaRPr lang="en-US" altLang="zh-CN" dirty="0"/>
          </a:p>
          <a:p>
            <a:endParaRPr lang="en-US" altLang="zh-CN" dirty="0"/>
          </a:p>
          <a:p>
            <a:r>
              <a:rPr lang="zh-CN" altLang="en-US" dirty="0"/>
              <a:t>这次试用的产品是我们部署于吉考斯工业发行的</a:t>
            </a:r>
            <a:r>
              <a:rPr lang="en-US" altLang="zh-CN" dirty="0"/>
              <a:t>D.E.O.T.</a:t>
            </a:r>
            <a:r>
              <a:rPr lang="zh-CN" altLang="en-US" dirty="0"/>
              <a:t>上的面向手提式工业版本。</a:t>
            </a:r>
            <a:endParaRPr lang="en-US" dirty="0"/>
          </a:p>
        </p:txBody>
      </p:sp>
      <p:pic>
        <p:nvPicPr>
          <p:cNvPr id="6" name="图片 5">
            <a:extLst>
              <a:ext uri="{FF2B5EF4-FFF2-40B4-BE49-F238E27FC236}">
                <a16:creationId xmlns:a16="http://schemas.microsoft.com/office/drawing/2014/main" id="{1F9FCAF7-600C-45AB-9CB0-EBF6D2354E53}"/>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096000" y="1005841"/>
            <a:ext cx="4808586" cy="4808586"/>
          </a:xfrm>
          <a:prstGeom prst="rect">
            <a:avLst/>
          </a:prstGeom>
        </p:spPr>
      </p:pic>
    </p:spTree>
    <p:extLst>
      <p:ext uri="{BB962C8B-B14F-4D97-AF65-F5344CB8AC3E}">
        <p14:creationId xmlns:p14="http://schemas.microsoft.com/office/powerpoint/2010/main" val="366881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D1D5F-8434-450F-BF51-BB47F78193B4}"/>
              </a:ext>
            </a:extLst>
          </p:cNvPr>
          <p:cNvSpPr>
            <a:spLocks noGrp="1"/>
          </p:cNvSpPr>
          <p:nvPr>
            <p:ph type="title"/>
          </p:nvPr>
        </p:nvSpPr>
        <p:spPr/>
        <p:txBody>
          <a:bodyPr/>
          <a:lstStyle/>
          <a:p>
            <a:r>
              <a:rPr lang="zh-CN" altLang="en-US" dirty="0"/>
              <a:t>指引</a:t>
            </a:r>
            <a:endParaRPr lang="en-US" dirty="0"/>
          </a:p>
        </p:txBody>
      </p:sp>
      <p:sp>
        <p:nvSpPr>
          <p:cNvPr id="3" name="内容占位符 2">
            <a:extLst>
              <a:ext uri="{FF2B5EF4-FFF2-40B4-BE49-F238E27FC236}">
                <a16:creationId xmlns:a16="http://schemas.microsoft.com/office/drawing/2014/main" id="{9CE02914-A475-46BB-A3B6-0E00B1F10CD2}"/>
              </a:ext>
            </a:extLst>
          </p:cNvPr>
          <p:cNvSpPr>
            <a:spLocks noGrp="1"/>
          </p:cNvSpPr>
          <p:nvPr>
            <p:ph idx="1"/>
          </p:nvPr>
        </p:nvSpPr>
        <p:spPr/>
        <p:txBody>
          <a:bodyPr>
            <a:normAutofit/>
          </a:bodyPr>
          <a:lstStyle/>
          <a:p>
            <a:pPr marL="0" indent="0">
              <a:buNone/>
            </a:pPr>
            <a:r>
              <a:rPr lang="zh-CN" altLang="en-US" dirty="0"/>
              <a:t>使用本系统前：</a:t>
            </a:r>
            <a:endParaRPr lang="en-US" altLang="zh-CN" dirty="0"/>
          </a:p>
          <a:p>
            <a:pPr lvl="1"/>
            <a:r>
              <a:rPr lang="zh-CN" altLang="en-US" dirty="0"/>
              <a:t>请仔细阅读下列指引，并妥善保存本使用手册。</a:t>
            </a:r>
            <a:endParaRPr lang="en-US" altLang="zh-CN" dirty="0"/>
          </a:p>
          <a:p>
            <a:pPr lvl="1"/>
            <a:r>
              <a:rPr lang="zh-CN" altLang="en-US" dirty="0"/>
              <a:t>操作员务必至少持有</a:t>
            </a:r>
            <a:r>
              <a:rPr lang="en-US" altLang="zh-CN" dirty="0"/>
              <a:t>【</a:t>
            </a:r>
            <a:r>
              <a:rPr lang="zh-CN" altLang="en-US" dirty="0"/>
              <a:t>二级现实重组设备操作等级证明</a:t>
            </a:r>
            <a:r>
              <a:rPr lang="en-US" altLang="zh-CN" dirty="0"/>
              <a:t>】</a:t>
            </a:r>
          </a:p>
          <a:p>
            <a:pPr marL="0" indent="0">
              <a:buNone/>
            </a:pPr>
            <a:r>
              <a:rPr lang="zh-CN" altLang="en-US" dirty="0"/>
              <a:t>如果将本机交与他人，应同时交付本使用手册</a:t>
            </a:r>
            <a:endParaRPr lang="en-US" altLang="zh-CN" dirty="0"/>
          </a:p>
          <a:p>
            <a:pPr lvl="1"/>
            <a:r>
              <a:rPr lang="zh-CN" altLang="en-US" dirty="0"/>
              <a:t>妥善保管技术服务中心名单并找出就近的中心位置</a:t>
            </a:r>
            <a:endParaRPr lang="en-US" altLang="zh-CN" dirty="0"/>
          </a:p>
          <a:p>
            <a:pPr lvl="1"/>
            <a:r>
              <a:rPr lang="zh-CN" altLang="en-US" dirty="0"/>
              <a:t>如未能遵守指引，可能导致受伤或本机损坏</a:t>
            </a:r>
            <a:endParaRPr lang="en-US" altLang="zh-CN" dirty="0"/>
          </a:p>
          <a:p>
            <a:pPr lvl="2"/>
            <a:r>
              <a:rPr lang="zh-CN" altLang="en-US" i="1" dirty="0"/>
              <a:t>最严重情况，据本公司预期，可能会产生</a:t>
            </a:r>
            <a:r>
              <a:rPr lang="en-US" altLang="zh-CN" i="1" dirty="0"/>
              <a:t>KX</a:t>
            </a:r>
            <a:r>
              <a:rPr lang="zh-CN" altLang="en-US" i="1" dirty="0"/>
              <a:t>级现实重组事件</a:t>
            </a:r>
            <a:endParaRPr lang="en-US" altLang="zh-CN" i="1" dirty="0"/>
          </a:p>
          <a:p>
            <a:pPr marL="0" indent="0">
              <a:buNone/>
            </a:pPr>
            <a:endParaRPr lang="en-US" dirty="0"/>
          </a:p>
          <a:p>
            <a:pPr>
              <a:buFont typeface="Wingdings" panose="05000000000000000000" pitchFamily="2" charset="2"/>
              <a:buChar char="§"/>
            </a:pPr>
            <a:r>
              <a:rPr lang="zh-CN" altLang="en-US" i="1" dirty="0">
                <a:solidFill>
                  <a:srgbClr val="FF0000"/>
                </a:solidFill>
              </a:rPr>
              <a:t>注</a:t>
            </a:r>
            <a:r>
              <a:rPr lang="en-US" altLang="zh-CN" i="1" dirty="0">
                <a:solidFill>
                  <a:srgbClr val="FF0000"/>
                </a:solidFill>
              </a:rPr>
              <a:t>1</a:t>
            </a:r>
            <a:r>
              <a:rPr lang="zh-CN" altLang="en-US" i="1" dirty="0">
                <a:solidFill>
                  <a:srgbClr val="FF0000"/>
                </a:solidFill>
              </a:rPr>
              <a:t>：本公司对因违规操作造成任何现实重组事件概不负责</a:t>
            </a:r>
            <a:endParaRPr lang="en-US" altLang="zh-CN" i="1" dirty="0">
              <a:solidFill>
                <a:srgbClr val="FF0000"/>
              </a:solidFill>
            </a:endParaRPr>
          </a:p>
          <a:p>
            <a:pPr>
              <a:buFont typeface="Wingdings" panose="05000000000000000000" pitchFamily="2" charset="2"/>
              <a:buChar char="§"/>
            </a:pPr>
            <a:r>
              <a:rPr lang="zh-CN" altLang="en-US" sz="1400" i="1" dirty="0">
                <a:solidFill>
                  <a:schemeClr val="bg1">
                    <a:lumMod val="65000"/>
                  </a:schemeClr>
                </a:solidFill>
              </a:rPr>
              <a:t>注</a:t>
            </a:r>
            <a:r>
              <a:rPr lang="en-US" altLang="zh-CN" sz="1400" i="1" dirty="0">
                <a:solidFill>
                  <a:schemeClr val="bg1">
                    <a:lumMod val="65000"/>
                  </a:schemeClr>
                </a:solidFill>
              </a:rPr>
              <a:t>2</a:t>
            </a:r>
            <a:r>
              <a:rPr lang="zh-CN" altLang="en-US" sz="1400" i="1" dirty="0">
                <a:solidFill>
                  <a:schemeClr val="bg1">
                    <a:lumMod val="65000"/>
                  </a:schemeClr>
                </a:solidFill>
              </a:rPr>
              <a:t>：本公司保留此操作指南的最终解释权</a:t>
            </a:r>
            <a:endParaRPr lang="en-US" altLang="zh-CN" sz="1400" i="1" dirty="0">
              <a:solidFill>
                <a:schemeClr val="bg1">
                  <a:lumMod val="65000"/>
                </a:schemeClr>
              </a:solidFill>
            </a:endParaRPr>
          </a:p>
          <a:p>
            <a:pPr>
              <a:buFont typeface="Wingdings" panose="05000000000000000000" pitchFamily="2" charset="2"/>
              <a:buChar char="§"/>
            </a:pPr>
            <a:r>
              <a:rPr lang="zh-CN" altLang="en-US" sz="1400" i="1" dirty="0">
                <a:solidFill>
                  <a:schemeClr val="bg1">
                    <a:lumMod val="65000"/>
                  </a:schemeClr>
                </a:solidFill>
              </a:rPr>
              <a:t>注</a:t>
            </a:r>
            <a:r>
              <a:rPr lang="en-US" altLang="zh-CN" sz="1400" i="1" dirty="0">
                <a:solidFill>
                  <a:schemeClr val="bg1">
                    <a:lumMod val="65000"/>
                  </a:schemeClr>
                </a:solidFill>
              </a:rPr>
              <a:t>3</a:t>
            </a:r>
            <a:r>
              <a:rPr lang="zh-CN" altLang="en-US" sz="1400" i="1" dirty="0">
                <a:solidFill>
                  <a:schemeClr val="bg1">
                    <a:lumMod val="65000"/>
                  </a:schemeClr>
                </a:solidFill>
              </a:rPr>
              <a:t>： 如有任何问题，和随时与</a:t>
            </a:r>
            <a:r>
              <a:rPr lang="en-US" altLang="zh-CN" sz="1400" i="1" dirty="0">
                <a:solidFill>
                  <a:schemeClr val="bg1">
                    <a:lumMod val="65000"/>
                  </a:schemeClr>
                </a:solidFill>
              </a:rPr>
              <a:t>B</a:t>
            </a:r>
            <a:r>
              <a:rPr lang="zh-CN" altLang="en-US" sz="1400" i="1" dirty="0">
                <a:solidFill>
                  <a:schemeClr val="bg1">
                    <a:lumMod val="65000"/>
                  </a:schemeClr>
                </a:solidFill>
              </a:rPr>
              <a:t>级研究院联系</a:t>
            </a:r>
          </a:p>
          <a:p>
            <a:pPr>
              <a:buFont typeface="Wingdings" panose="05000000000000000000" pitchFamily="2" charset="2"/>
              <a:buChar char="§"/>
            </a:pPr>
            <a:endParaRPr lang="en-US" sz="1400" i="1" dirty="0">
              <a:solidFill>
                <a:schemeClr val="bg1">
                  <a:lumMod val="65000"/>
                </a:schemeClr>
              </a:solidFill>
            </a:endParaRPr>
          </a:p>
        </p:txBody>
      </p:sp>
    </p:spTree>
    <p:extLst>
      <p:ext uri="{BB962C8B-B14F-4D97-AF65-F5344CB8AC3E}">
        <p14:creationId xmlns:p14="http://schemas.microsoft.com/office/powerpoint/2010/main" val="63491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3E0ED-39B7-42B9-B8E5-1BAB83C5C029}"/>
              </a:ext>
            </a:extLst>
          </p:cNvPr>
          <p:cNvSpPr>
            <a:spLocks noGrp="1"/>
          </p:cNvSpPr>
          <p:nvPr>
            <p:ph type="title"/>
          </p:nvPr>
        </p:nvSpPr>
        <p:spPr/>
        <p:txBody>
          <a:bodyPr/>
          <a:lstStyle/>
          <a:p>
            <a:r>
              <a:rPr lang="en-US" altLang="zh-CN" dirty="0"/>
              <a:t>R.O.O.T.</a:t>
            </a:r>
            <a:r>
              <a:rPr lang="zh-CN" altLang="en-US" dirty="0"/>
              <a:t>是做什么的呢？</a:t>
            </a:r>
            <a:endParaRPr lang="en-US" dirty="0"/>
          </a:p>
        </p:txBody>
      </p:sp>
      <p:sp>
        <p:nvSpPr>
          <p:cNvPr id="3" name="内容占位符 2">
            <a:extLst>
              <a:ext uri="{FF2B5EF4-FFF2-40B4-BE49-F238E27FC236}">
                <a16:creationId xmlns:a16="http://schemas.microsoft.com/office/drawing/2014/main" id="{040FBA6C-DC33-4CC6-986F-C2A63EFC91F4}"/>
              </a:ext>
            </a:extLst>
          </p:cNvPr>
          <p:cNvSpPr>
            <a:spLocks noGrp="1"/>
          </p:cNvSpPr>
          <p:nvPr>
            <p:ph idx="1"/>
          </p:nvPr>
        </p:nvSpPr>
        <p:spPr/>
        <p:txBody>
          <a:bodyPr/>
          <a:lstStyle/>
          <a:p>
            <a:r>
              <a:rPr lang="en-US" altLang="zh-CN" dirty="0"/>
              <a:t>R.O.O.T.</a:t>
            </a:r>
            <a:r>
              <a:rPr lang="zh-CN" altLang="en-US" dirty="0"/>
              <a:t>的全称是：</a:t>
            </a:r>
            <a:r>
              <a:rPr lang="en-US" altLang="zh-CN" b="1" dirty="0">
                <a:solidFill>
                  <a:schemeClr val="tx1"/>
                </a:solidFill>
              </a:rPr>
              <a:t>R</a:t>
            </a:r>
            <a:r>
              <a:rPr lang="en-US" altLang="zh-CN" dirty="0">
                <a:solidFill>
                  <a:schemeClr val="bg1">
                    <a:lumMod val="50000"/>
                  </a:schemeClr>
                </a:solidFill>
              </a:rPr>
              <a:t>outing </a:t>
            </a:r>
            <a:r>
              <a:rPr lang="en-US" altLang="zh-CN" b="1" dirty="0">
                <a:solidFill>
                  <a:schemeClr val="tx1"/>
                </a:solidFill>
              </a:rPr>
              <a:t>O</a:t>
            </a:r>
            <a:r>
              <a:rPr lang="en-US" altLang="zh-CN" dirty="0">
                <a:solidFill>
                  <a:schemeClr val="bg1">
                    <a:lumMod val="50000"/>
                  </a:schemeClr>
                </a:solidFill>
              </a:rPr>
              <a:t>ptimization </a:t>
            </a:r>
            <a:r>
              <a:rPr lang="en-US" altLang="zh-CN" b="1" dirty="0">
                <a:solidFill>
                  <a:schemeClr val="tx1"/>
                </a:solidFill>
              </a:rPr>
              <a:t>O</a:t>
            </a:r>
            <a:r>
              <a:rPr lang="en-US" altLang="zh-CN" dirty="0">
                <a:solidFill>
                  <a:schemeClr val="bg1">
                    <a:lumMod val="50000"/>
                  </a:schemeClr>
                </a:solidFill>
              </a:rPr>
              <a:t>riented </a:t>
            </a:r>
            <a:r>
              <a:rPr lang="en-US" altLang="zh-CN" b="1" dirty="0">
                <a:solidFill>
                  <a:schemeClr val="tx1"/>
                </a:solidFill>
              </a:rPr>
              <a:t>T</a:t>
            </a:r>
            <a:r>
              <a:rPr lang="en-US" altLang="zh-CN" dirty="0">
                <a:solidFill>
                  <a:schemeClr val="bg1">
                    <a:lumMod val="50000"/>
                  </a:schemeClr>
                </a:solidFill>
              </a:rPr>
              <a:t>erminal</a:t>
            </a:r>
          </a:p>
          <a:p>
            <a:r>
              <a:rPr lang="zh-CN" altLang="en-US" dirty="0"/>
              <a:t>即路由优化导向的终端系统。贵公司所拥有的服务器阵列只有在保持最佳的的链接优化的同时才可能收益最大化。</a:t>
            </a:r>
            <a:endParaRPr lang="en-US" altLang="zh-CN" dirty="0"/>
          </a:p>
          <a:p>
            <a:endParaRPr lang="en-US" altLang="zh-CN" dirty="0"/>
          </a:p>
          <a:p>
            <a:r>
              <a:rPr lang="zh-CN" altLang="en-US" dirty="0"/>
              <a:t>本解决方案就是可以帮助贵公司和相关专业人员来操纵、统计以及预估相关布局的收益。</a:t>
            </a:r>
            <a:endParaRPr lang="en-US" altLang="zh-CN" dirty="0"/>
          </a:p>
          <a:p>
            <a:r>
              <a:rPr lang="zh-CN" altLang="en-US" dirty="0"/>
              <a:t>并且附有相关计时、采买等相关功能，以便最快得到最大化的收益预期。</a:t>
            </a:r>
            <a:endParaRPr lang="en-US" altLang="zh-CN" dirty="0"/>
          </a:p>
        </p:txBody>
      </p:sp>
    </p:spTree>
    <p:extLst>
      <p:ext uri="{BB962C8B-B14F-4D97-AF65-F5344CB8AC3E}">
        <p14:creationId xmlns:p14="http://schemas.microsoft.com/office/powerpoint/2010/main" val="1445206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89E99-A124-4D60-95F9-CEBFE9E2D80E}"/>
              </a:ext>
            </a:extLst>
          </p:cNvPr>
          <p:cNvSpPr>
            <a:spLocks noGrp="1"/>
          </p:cNvSpPr>
          <p:nvPr>
            <p:ph type="title"/>
          </p:nvPr>
        </p:nvSpPr>
        <p:spPr/>
        <p:txBody>
          <a:bodyPr/>
          <a:lstStyle/>
          <a:p>
            <a:r>
              <a:rPr lang="zh-CN" altLang="en-US" dirty="0"/>
              <a:t>操作界面说明</a:t>
            </a:r>
            <a:endParaRPr lang="en-US" dirty="0"/>
          </a:p>
        </p:txBody>
      </p:sp>
      <p:pic>
        <p:nvPicPr>
          <p:cNvPr id="5" name="图片 4">
            <a:extLst>
              <a:ext uri="{FF2B5EF4-FFF2-40B4-BE49-F238E27FC236}">
                <a16:creationId xmlns:a16="http://schemas.microsoft.com/office/drawing/2014/main" id="{2E978E99-DE84-4BAB-97BF-FE1D52B9FEF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0" y="1690688"/>
            <a:ext cx="5729830" cy="4297373"/>
          </a:xfrm>
          <a:prstGeom prst="rect">
            <a:avLst/>
          </a:prstGeom>
        </p:spPr>
      </p:pic>
      <p:sp>
        <p:nvSpPr>
          <p:cNvPr id="9" name="文本框 8">
            <a:extLst>
              <a:ext uri="{FF2B5EF4-FFF2-40B4-BE49-F238E27FC236}">
                <a16:creationId xmlns:a16="http://schemas.microsoft.com/office/drawing/2014/main" id="{3572A299-F1DC-478E-906A-76AE3C94D7C5}"/>
              </a:ext>
            </a:extLst>
          </p:cNvPr>
          <p:cNvSpPr txBox="1"/>
          <p:nvPr/>
        </p:nvSpPr>
        <p:spPr>
          <a:xfrm>
            <a:off x="969632" y="2073586"/>
            <a:ext cx="576870" cy="369332"/>
          </a:xfrm>
          <a:prstGeom prst="rect">
            <a:avLst/>
          </a:prstGeom>
          <a:noFill/>
        </p:spPr>
        <p:txBody>
          <a:bodyPr wrap="square" rtlCol="0">
            <a:spAutoFit/>
          </a:bodyPr>
          <a:lstStyle/>
          <a:p>
            <a:r>
              <a:rPr lang="en-US" dirty="0"/>
              <a:t>①</a:t>
            </a:r>
          </a:p>
        </p:txBody>
      </p:sp>
      <p:sp>
        <p:nvSpPr>
          <p:cNvPr id="11" name="文本框 10">
            <a:extLst>
              <a:ext uri="{FF2B5EF4-FFF2-40B4-BE49-F238E27FC236}">
                <a16:creationId xmlns:a16="http://schemas.microsoft.com/office/drawing/2014/main" id="{3FED52D5-9A0F-4EF5-9EE6-39669689DBA1}"/>
              </a:ext>
            </a:extLst>
          </p:cNvPr>
          <p:cNvSpPr txBox="1"/>
          <p:nvPr/>
        </p:nvSpPr>
        <p:spPr>
          <a:xfrm>
            <a:off x="5978889" y="2041111"/>
            <a:ext cx="478679" cy="369332"/>
          </a:xfrm>
          <a:prstGeom prst="rect">
            <a:avLst/>
          </a:prstGeom>
          <a:noFill/>
        </p:spPr>
        <p:txBody>
          <a:bodyPr wrap="square" rtlCol="0">
            <a:spAutoFit/>
          </a:bodyPr>
          <a:lstStyle/>
          <a:p>
            <a:r>
              <a:rPr lang="en-US" dirty="0"/>
              <a:t>②</a:t>
            </a:r>
          </a:p>
        </p:txBody>
      </p:sp>
      <p:sp>
        <p:nvSpPr>
          <p:cNvPr id="12" name="文本框 11">
            <a:extLst>
              <a:ext uri="{FF2B5EF4-FFF2-40B4-BE49-F238E27FC236}">
                <a16:creationId xmlns:a16="http://schemas.microsoft.com/office/drawing/2014/main" id="{0A8E18F3-073C-41A9-AA34-84BB8BAEBDC9}"/>
              </a:ext>
            </a:extLst>
          </p:cNvPr>
          <p:cNvSpPr txBox="1"/>
          <p:nvPr/>
        </p:nvSpPr>
        <p:spPr>
          <a:xfrm>
            <a:off x="5332978" y="3420948"/>
            <a:ext cx="570732" cy="369332"/>
          </a:xfrm>
          <a:prstGeom prst="rect">
            <a:avLst/>
          </a:prstGeom>
          <a:noFill/>
        </p:spPr>
        <p:txBody>
          <a:bodyPr wrap="square" rtlCol="0">
            <a:spAutoFit/>
          </a:bodyPr>
          <a:lstStyle/>
          <a:p>
            <a:r>
              <a:rPr lang="en-US" dirty="0"/>
              <a:t>③</a:t>
            </a:r>
          </a:p>
        </p:txBody>
      </p:sp>
      <p:sp>
        <p:nvSpPr>
          <p:cNvPr id="13" name="文本框 12">
            <a:extLst>
              <a:ext uri="{FF2B5EF4-FFF2-40B4-BE49-F238E27FC236}">
                <a16:creationId xmlns:a16="http://schemas.microsoft.com/office/drawing/2014/main" id="{ECFCF6DC-EE35-4527-96C2-4AE6891D8225}"/>
              </a:ext>
            </a:extLst>
          </p:cNvPr>
          <p:cNvSpPr txBox="1"/>
          <p:nvPr/>
        </p:nvSpPr>
        <p:spPr>
          <a:xfrm>
            <a:off x="7102583" y="2174453"/>
            <a:ext cx="3485766" cy="3231654"/>
          </a:xfrm>
          <a:prstGeom prst="rect">
            <a:avLst/>
          </a:prstGeom>
          <a:noFill/>
        </p:spPr>
        <p:txBody>
          <a:bodyPr wrap="square" rtlCol="0">
            <a:spAutoFit/>
          </a:bodyPr>
          <a:lstStyle/>
          <a:p>
            <a:r>
              <a:rPr lang="en-US" sz="2000" dirty="0">
                <a:solidFill>
                  <a:schemeClr val="tx1">
                    <a:lumMod val="95000"/>
                    <a:lumOff val="5000"/>
                  </a:schemeClr>
                </a:solidFill>
              </a:rPr>
              <a:t>①</a:t>
            </a:r>
            <a:r>
              <a:rPr lang="zh-CN" altLang="en-US" sz="2000" dirty="0">
                <a:solidFill>
                  <a:schemeClr val="tx1">
                    <a:lumMod val="95000"/>
                    <a:lumOff val="5000"/>
                  </a:schemeClr>
                </a:solidFill>
              </a:rPr>
              <a:t>主操作界面：</a:t>
            </a:r>
            <a:endParaRPr lang="en-US" altLang="zh-CN" sz="2000" dirty="0">
              <a:solidFill>
                <a:schemeClr val="tx1">
                  <a:lumMod val="95000"/>
                  <a:lumOff val="5000"/>
                </a:schemeClr>
              </a:solidFill>
            </a:endParaRPr>
          </a:p>
          <a:p>
            <a:r>
              <a:rPr lang="zh-CN" altLang="en-US" dirty="0">
                <a:solidFill>
                  <a:schemeClr val="tx1">
                    <a:lumMod val="65000"/>
                    <a:lumOff val="35000"/>
                  </a:schemeClr>
                </a:solidFill>
              </a:rPr>
              <a:t>您所操作服务器阵列所在地的实时监控窗口</a:t>
            </a:r>
            <a:endParaRPr lang="en-US" altLang="zh-CN" dirty="0">
              <a:solidFill>
                <a:schemeClr val="tx1">
                  <a:lumMod val="65000"/>
                  <a:lumOff val="35000"/>
                </a:schemeClr>
              </a:solidFill>
            </a:endParaRPr>
          </a:p>
          <a:p>
            <a:pPr marL="285750" indent="-285750">
              <a:buFont typeface="Arial" panose="020B0604020202020204" pitchFamily="34" charset="0"/>
              <a:buChar char="•"/>
            </a:pPr>
            <a:endParaRPr lang="en-US" dirty="0">
              <a:solidFill>
                <a:schemeClr val="tx1">
                  <a:lumMod val="65000"/>
                  <a:lumOff val="35000"/>
                </a:schemeClr>
              </a:solidFill>
            </a:endParaRPr>
          </a:p>
          <a:p>
            <a:r>
              <a:rPr lang="en-US" sz="2000" dirty="0">
                <a:solidFill>
                  <a:schemeClr val="tx1">
                    <a:lumMod val="95000"/>
                    <a:lumOff val="5000"/>
                  </a:schemeClr>
                </a:solidFill>
              </a:rPr>
              <a:t>②</a:t>
            </a:r>
            <a:r>
              <a:rPr lang="zh-CN" altLang="en-US" sz="2000" dirty="0">
                <a:solidFill>
                  <a:schemeClr val="tx1">
                    <a:lumMod val="95000"/>
                    <a:lumOff val="5000"/>
                  </a:schemeClr>
                </a:solidFill>
              </a:rPr>
              <a:t>实时全局监控面板：</a:t>
            </a:r>
            <a:endParaRPr lang="en-US" altLang="zh-CN" sz="2000" dirty="0">
              <a:solidFill>
                <a:schemeClr val="tx1">
                  <a:lumMod val="95000"/>
                  <a:lumOff val="5000"/>
                </a:schemeClr>
              </a:solidFill>
            </a:endParaRPr>
          </a:p>
          <a:p>
            <a:r>
              <a:rPr lang="zh-CN" altLang="en-US" dirty="0">
                <a:solidFill>
                  <a:schemeClr val="tx1">
                    <a:lumMod val="65000"/>
                    <a:lumOff val="35000"/>
                  </a:schemeClr>
                </a:solidFill>
              </a:rPr>
              <a:t>会将现在您所有金钱、时间等数据显示在这里</a:t>
            </a:r>
            <a:endParaRPr lang="en-US" altLang="zh-CN" dirty="0">
              <a:solidFill>
                <a:schemeClr val="tx1">
                  <a:lumMod val="65000"/>
                  <a:lumOff val="35000"/>
                </a:schemeClr>
              </a:solidFill>
            </a:endParaRPr>
          </a:p>
          <a:p>
            <a:pPr marL="285750" indent="-285750">
              <a:buFont typeface="Arial" panose="020B0604020202020204" pitchFamily="34" charset="0"/>
              <a:buChar char="•"/>
            </a:pPr>
            <a:endParaRPr lang="en-US" dirty="0">
              <a:solidFill>
                <a:schemeClr val="tx1">
                  <a:lumMod val="95000"/>
                  <a:lumOff val="5000"/>
                </a:schemeClr>
              </a:solidFill>
            </a:endParaRPr>
          </a:p>
          <a:p>
            <a:r>
              <a:rPr lang="en-US" sz="2000" dirty="0">
                <a:solidFill>
                  <a:schemeClr val="tx1">
                    <a:lumMod val="95000"/>
                    <a:lumOff val="5000"/>
                  </a:schemeClr>
                </a:solidFill>
              </a:rPr>
              <a:t>③</a:t>
            </a:r>
            <a:r>
              <a:rPr lang="zh-CN" altLang="en-US" sz="2000" dirty="0">
                <a:solidFill>
                  <a:schemeClr val="tx1">
                    <a:lumMod val="95000"/>
                    <a:lumOff val="5000"/>
                  </a:schemeClr>
                </a:solidFill>
              </a:rPr>
              <a:t>远程商店界面：</a:t>
            </a:r>
            <a:endParaRPr lang="en-US" altLang="zh-CN" sz="2000" dirty="0">
              <a:solidFill>
                <a:schemeClr val="tx1">
                  <a:lumMod val="95000"/>
                  <a:lumOff val="5000"/>
                </a:schemeClr>
              </a:solidFill>
            </a:endParaRPr>
          </a:p>
          <a:p>
            <a:r>
              <a:rPr lang="zh-CN" altLang="en-US" dirty="0">
                <a:solidFill>
                  <a:schemeClr val="tx1">
                    <a:lumMod val="65000"/>
                    <a:lumOff val="35000"/>
                  </a:schemeClr>
                </a:solidFill>
              </a:rPr>
              <a:t>根据您所在公司不同，本终端已经接入远程服务器模组购入渠道</a:t>
            </a:r>
            <a:endParaRPr lang="en-US" dirty="0">
              <a:solidFill>
                <a:schemeClr val="tx1">
                  <a:lumMod val="65000"/>
                  <a:lumOff val="35000"/>
                </a:schemeClr>
              </a:solidFill>
            </a:endParaRPr>
          </a:p>
        </p:txBody>
      </p:sp>
    </p:spTree>
    <p:extLst>
      <p:ext uri="{BB962C8B-B14F-4D97-AF65-F5344CB8AC3E}">
        <p14:creationId xmlns:p14="http://schemas.microsoft.com/office/powerpoint/2010/main" val="1317980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B013F-A296-46A8-990D-C2220A82F7DD}"/>
              </a:ext>
            </a:extLst>
          </p:cNvPr>
          <p:cNvSpPr>
            <a:spLocks noGrp="1"/>
          </p:cNvSpPr>
          <p:nvPr>
            <p:ph type="title"/>
          </p:nvPr>
        </p:nvSpPr>
        <p:spPr/>
        <p:txBody>
          <a:bodyPr/>
          <a:lstStyle/>
          <a:p>
            <a:r>
              <a:rPr lang="zh-CN" altLang="en-US" dirty="0"/>
              <a:t>主界面细节操作说明</a:t>
            </a:r>
            <a:endParaRPr lang="en-US" dirty="0"/>
          </a:p>
        </p:txBody>
      </p:sp>
      <p:pic>
        <p:nvPicPr>
          <p:cNvPr id="4" name="图片 3">
            <a:extLst>
              <a:ext uri="{FF2B5EF4-FFF2-40B4-BE49-F238E27FC236}">
                <a16:creationId xmlns:a16="http://schemas.microsoft.com/office/drawing/2014/main" id="{3ABA9BF7-56AA-4B67-9B9F-0988C1CBEB51}"/>
              </a:ext>
            </a:extLst>
          </p:cNvPr>
          <p:cNvPicPr>
            <a:picLocks noChangeAspect="1"/>
          </p:cNvPicPr>
          <p:nvPr/>
        </p:nvPicPr>
        <p:blipFill rotWithShape="1">
          <a:blip r:embed="rId2">
            <a:extLst>
              <a:ext uri="{28A0092B-C50C-407E-A947-70E740481C1C}">
                <a14:useLocalDpi xmlns:a14="http://schemas.microsoft.com/office/drawing/2010/main" val="0"/>
              </a:ext>
            </a:extLst>
          </a:blip>
          <a:srcRect l="1218" t="5053" r="33835" b="6607"/>
          <a:stretch/>
        </p:blipFill>
        <p:spPr>
          <a:xfrm>
            <a:off x="1407269" y="1879874"/>
            <a:ext cx="4260715" cy="4346550"/>
          </a:xfrm>
          <a:prstGeom prst="rect">
            <a:avLst/>
          </a:prstGeom>
        </p:spPr>
      </p:pic>
      <p:sp>
        <p:nvSpPr>
          <p:cNvPr id="3" name="文本框 2">
            <a:extLst>
              <a:ext uri="{FF2B5EF4-FFF2-40B4-BE49-F238E27FC236}">
                <a16:creationId xmlns:a16="http://schemas.microsoft.com/office/drawing/2014/main" id="{A010CE16-4D08-4D2A-ABB6-D51B6203E41F}"/>
              </a:ext>
            </a:extLst>
          </p:cNvPr>
          <p:cNvSpPr txBox="1"/>
          <p:nvPr/>
        </p:nvSpPr>
        <p:spPr>
          <a:xfrm>
            <a:off x="6026631" y="2095599"/>
            <a:ext cx="5059681" cy="1200329"/>
          </a:xfrm>
          <a:prstGeom prst="rect">
            <a:avLst/>
          </a:prstGeom>
          <a:noFill/>
        </p:spPr>
        <p:txBody>
          <a:bodyPr wrap="square" rtlCol="0">
            <a:spAutoFit/>
          </a:bodyPr>
          <a:lstStyle/>
          <a:p>
            <a:r>
              <a:rPr lang="zh-CN" altLang="en-US" dirty="0">
                <a:solidFill>
                  <a:schemeClr val="tx1">
                    <a:lumMod val="65000"/>
                    <a:lumOff val="35000"/>
                  </a:schemeClr>
                </a:solidFill>
              </a:rPr>
              <a:t>在主界面上，使用</a:t>
            </a:r>
            <a:r>
              <a:rPr lang="zh-CN" altLang="en-US" b="1" dirty="0">
                <a:solidFill>
                  <a:schemeClr val="tx1">
                    <a:lumMod val="95000"/>
                    <a:lumOff val="5000"/>
                  </a:schemeClr>
                </a:solidFill>
              </a:rPr>
              <a:t>黑框</a:t>
            </a:r>
            <a:r>
              <a:rPr lang="zh-CN" altLang="en-US" dirty="0">
                <a:solidFill>
                  <a:schemeClr val="tx1">
                    <a:lumMod val="65000"/>
                    <a:lumOff val="35000"/>
                  </a:schemeClr>
                </a:solidFill>
              </a:rPr>
              <a:t>代指的就是各种设备模组。</a:t>
            </a:r>
            <a:endParaRPr lang="en-US" altLang="zh-CN" dirty="0">
              <a:solidFill>
                <a:schemeClr val="tx1">
                  <a:lumMod val="65000"/>
                  <a:lumOff val="35000"/>
                </a:schemeClr>
              </a:solidFill>
            </a:endParaRPr>
          </a:p>
          <a:p>
            <a:r>
              <a:rPr lang="zh-CN" altLang="en-US" dirty="0">
                <a:solidFill>
                  <a:schemeClr val="tx1">
                    <a:lumMod val="65000"/>
                    <a:lumOff val="35000"/>
                  </a:schemeClr>
                </a:solidFill>
              </a:rPr>
              <a:t>您就需要使用</a:t>
            </a:r>
            <a:r>
              <a:rPr lang="zh-CN" altLang="en-US" b="1" dirty="0">
                <a:solidFill>
                  <a:srgbClr val="00B050"/>
                </a:solidFill>
              </a:rPr>
              <a:t>绿色</a:t>
            </a:r>
            <a:r>
              <a:rPr lang="zh-CN" altLang="en-US" dirty="0">
                <a:solidFill>
                  <a:schemeClr val="tx1">
                    <a:lumMod val="65000"/>
                    <a:lumOff val="35000"/>
                  </a:schemeClr>
                </a:solidFill>
              </a:rPr>
              <a:t>的游标移动这些模组。使模组之间通过特定的方式链接，从而可以进行赚取金钱。</a:t>
            </a:r>
            <a:endParaRPr lang="en-US" dirty="0">
              <a:solidFill>
                <a:schemeClr val="tx1">
                  <a:lumMod val="65000"/>
                  <a:lumOff val="35000"/>
                </a:schemeClr>
              </a:solidFill>
            </a:endParaRPr>
          </a:p>
        </p:txBody>
      </p:sp>
      <p:sp>
        <p:nvSpPr>
          <p:cNvPr id="6" name="文本框 5">
            <a:extLst>
              <a:ext uri="{FF2B5EF4-FFF2-40B4-BE49-F238E27FC236}">
                <a16:creationId xmlns:a16="http://schemas.microsoft.com/office/drawing/2014/main" id="{B9E7BB19-71AB-43B1-948E-0B8587C5F2D3}"/>
              </a:ext>
            </a:extLst>
          </p:cNvPr>
          <p:cNvSpPr txBox="1"/>
          <p:nvPr/>
        </p:nvSpPr>
        <p:spPr>
          <a:xfrm>
            <a:off x="6297377" y="3560622"/>
            <a:ext cx="3897549" cy="2585323"/>
          </a:xfrm>
          <a:prstGeom prst="rect">
            <a:avLst/>
          </a:prstGeom>
          <a:noFill/>
        </p:spPr>
        <p:txBody>
          <a:bodyPr wrap="square" rtlCol="0">
            <a:spAutoFit/>
          </a:bodyPr>
          <a:lstStyle/>
          <a:p>
            <a:r>
              <a:rPr lang="zh-CN" altLang="en-US" dirty="0">
                <a:solidFill>
                  <a:schemeClr val="tx1">
                    <a:lumMod val="65000"/>
                    <a:lumOff val="35000"/>
                  </a:schemeClr>
                </a:solidFill>
              </a:rPr>
              <a:t>随时：</a:t>
            </a:r>
            <a:endParaRPr lang="en-US" altLang="zh-CN" dirty="0">
              <a:solidFill>
                <a:schemeClr val="tx1">
                  <a:lumMod val="65000"/>
                  <a:lumOff val="35000"/>
                </a:schemeClr>
              </a:solidFill>
            </a:endParaRPr>
          </a:p>
          <a:p>
            <a:r>
              <a:rPr lang="zh-CN" altLang="en-US" dirty="0">
                <a:solidFill>
                  <a:schemeClr val="tx1">
                    <a:lumMod val="65000"/>
                    <a:lumOff val="35000"/>
                  </a:schemeClr>
                </a:solidFill>
              </a:rPr>
              <a:t>通过</a:t>
            </a:r>
            <a:r>
              <a:rPr lang="en-US" altLang="zh-CN" dirty="0">
                <a:solidFill>
                  <a:schemeClr val="tx1">
                    <a:lumMod val="95000"/>
                    <a:lumOff val="5000"/>
                  </a:schemeClr>
                </a:solidFill>
              </a:rPr>
              <a:t>【</a:t>
            </a:r>
            <a:r>
              <a:rPr lang="zh-CN" altLang="en-US" dirty="0">
                <a:solidFill>
                  <a:schemeClr val="tx1">
                    <a:lumMod val="95000"/>
                    <a:lumOff val="5000"/>
                  </a:schemeClr>
                </a:solidFill>
              </a:rPr>
              <a:t>方向键</a:t>
            </a:r>
            <a:r>
              <a:rPr lang="en-US" altLang="zh-CN" dirty="0">
                <a:solidFill>
                  <a:schemeClr val="tx1">
                    <a:lumMod val="95000"/>
                    <a:lumOff val="5000"/>
                  </a:schemeClr>
                </a:solidFill>
              </a:rPr>
              <a:t>】</a:t>
            </a:r>
            <a:r>
              <a:rPr lang="zh-CN" altLang="en-US" dirty="0">
                <a:solidFill>
                  <a:schemeClr val="tx1">
                    <a:lumMod val="65000"/>
                    <a:lumOff val="35000"/>
                  </a:schemeClr>
                </a:solidFill>
              </a:rPr>
              <a:t>移动游标</a:t>
            </a:r>
            <a:endParaRPr lang="en-US" altLang="zh-CN" dirty="0">
              <a:solidFill>
                <a:schemeClr val="tx1">
                  <a:lumMod val="65000"/>
                  <a:lumOff val="35000"/>
                </a:schemeClr>
              </a:solidFill>
            </a:endParaRPr>
          </a:p>
          <a:p>
            <a:endParaRPr lang="en-US" altLang="zh-CN" dirty="0">
              <a:solidFill>
                <a:schemeClr val="tx1">
                  <a:lumMod val="65000"/>
                  <a:lumOff val="35000"/>
                </a:schemeClr>
              </a:solidFill>
            </a:endParaRPr>
          </a:p>
          <a:p>
            <a:r>
              <a:rPr lang="zh-CN" altLang="en-US" dirty="0">
                <a:solidFill>
                  <a:schemeClr val="tx1">
                    <a:lumMod val="65000"/>
                    <a:lumOff val="35000"/>
                  </a:schemeClr>
                </a:solidFill>
              </a:rPr>
              <a:t>在游标处于模组上时：</a:t>
            </a:r>
            <a:endParaRPr lang="en-US" altLang="zh-CN" dirty="0">
              <a:solidFill>
                <a:schemeClr val="tx1">
                  <a:lumMod val="65000"/>
                  <a:lumOff val="35000"/>
                </a:schemeClr>
              </a:solidFill>
            </a:endParaRPr>
          </a:p>
          <a:p>
            <a:r>
              <a:rPr lang="zh-CN" altLang="en-US" dirty="0">
                <a:solidFill>
                  <a:schemeClr val="tx1">
                    <a:lumMod val="65000"/>
                    <a:lumOff val="35000"/>
                  </a:schemeClr>
                </a:solidFill>
              </a:rPr>
              <a:t>通过</a:t>
            </a:r>
            <a:r>
              <a:rPr lang="en-US" altLang="zh-CN" dirty="0">
                <a:solidFill>
                  <a:schemeClr val="tx1">
                    <a:lumMod val="95000"/>
                    <a:lumOff val="5000"/>
                  </a:schemeClr>
                </a:solidFill>
              </a:rPr>
              <a:t>【</a:t>
            </a:r>
            <a:r>
              <a:rPr lang="zh-CN" altLang="en-US" dirty="0">
                <a:solidFill>
                  <a:schemeClr val="tx1">
                    <a:lumMod val="95000"/>
                    <a:lumOff val="5000"/>
                  </a:schemeClr>
                </a:solidFill>
              </a:rPr>
              <a:t>按住</a:t>
            </a:r>
            <a:r>
              <a:rPr lang="en-US" altLang="zh-CN" dirty="0">
                <a:solidFill>
                  <a:schemeClr val="tx1">
                    <a:lumMod val="95000"/>
                    <a:lumOff val="5000"/>
                  </a:schemeClr>
                </a:solidFill>
              </a:rPr>
              <a:t>A</a:t>
            </a:r>
            <a:r>
              <a:rPr lang="zh-CN" altLang="en-US" dirty="0">
                <a:solidFill>
                  <a:schemeClr val="tx1">
                    <a:lumMod val="95000"/>
                    <a:lumOff val="5000"/>
                  </a:schemeClr>
                </a:solidFill>
              </a:rPr>
              <a:t>键和方向键</a:t>
            </a:r>
            <a:r>
              <a:rPr lang="en-US" altLang="zh-CN" dirty="0">
                <a:solidFill>
                  <a:schemeClr val="tx1">
                    <a:lumMod val="95000"/>
                    <a:lumOff val="5000"/>
                  </a:schemeClr>
                </a:solidFill>
              </a:rPr>
              <a:t>】</a:t>
            </a:r>
            <a:r>
              <a:rPr lang="zh-CN" altLang="en-US" dirty="0">
                <a:solidFill>
                  <a:schemeClr val="tx1">
                    <a:lumMod val="65000"/>
                    <a:lumOff val="35000"/>
                  </a:schemeClr>
                </a:solidFill>
              </a:rPr>
              <a:t>移动模组</a:t>
            </a:r>
            <a:endParaRPr lang="en-US" altLang="zh-CN" dirty="0">
              <a:solidFill>
                <a:schemeClr val="tx1">
                  <a:lumMod val="65000"/>
                  <a:lumOff val="35000"/>
                </a:schemeClr>
              </a:solidFill>
            </a:endParaRPr>
          </a:p>
          <a:p>
            <a:endParaRPr lang="en-US" altLang="zh-CN" dirty="0">
              <a:solidFill>
                <a:schemeClr val="tx1">
                  <a:lumMod val="65000"/>
                  <a:lumOff val="35000"/>
                </a:schemeClr>
              </a:solidFill>
            </a:endParaRPr>
          </a:p>
          <a:p>
            <a:r>
              <a:rPr lang="zh-CN" altLang="en-US" dirty="0">
                <a:solidFill>
                  <a:schemeClr val="tx1">
                    <a:lumMod val="65000"/>
                    <a:lumOff val="35000"/>
                  </a:schemeClr>
                </a:solidFill>
              </a:rPr>
              <a:t>在游标处于模组上时：</a:t>
            </a:r>
            <a:endParaRPr lang="en-US" altLang="zh-CN" dirty="0">
              <a:solidFill>
                <a:schemeClr val="tx1">
                  <a:lumMod val="65000"/>
                  <a:lumOff val="35000"/>
                </a:schemeClr>
              </a:solidFill>
            </a:endParaRPr>
          </a:p>
          <a:p>
            <a:r>
              <a:rPr lang="zh-CN" altLang="en-US" dirty="0">
                <a:solidFill>
                  <a:schemeClr val="tx1">
                    <a:lumMod val="65000"/>
                    <a:lumOff val="35000"/>
                  </a:schemeClr>
                </a:solidFill>
              </a:rPr>
              <a:t>通过</a:t>
            </a:r>
            <a:r>
              <a:rPr lang="en-US" altLang="zh-CN" dirty="0">
                <a:solidFill>
                  <a:schemeClr val="tx1">
                    <a:lumMod val="95000"/>
                    <a:lumOff val="5000"/>
                  </a:schemeClr>
                </a:solidFill>
              </a:rPr>
              <a:t>【B</a:t>
            </a:r>
            <a:r>
              <a:rPr lang="zh-CN" altLang="en-US" dirty="0">
                <a:solidFill>
                  <a:schemeClr val="tx1">
                    <a:lumMod val="95000"/>
                    <a:lumOff val="5000"/>
                  </a:schemeClr>
                </a:solidFill>
              </a:rPr>
              <a:t>键</a:t>
            </a:r>
            <a:r>
              <a:rPr lang="en-US" altLang="zh-CN" dirty="0">
                <a:solidFill>
                  <a:schemeClr val="tx1">
                    <a:lumMod val="95000"/>
                    <a:lumOff val="5000"/>
                  </a:schemeClr>
                </a:solidFill>
              </a:rPr>
              <a:t>】</a:t>
            </a:r>
            <a:r>
              <a:rPr lang="zh-CN" altLang="en-US" dirty="0">
                <a:solidFill>
                  <a:schemeClr val="tx1">
                    <a:lumMod val="65000"/>
                    <a:lumOff val="35000"/>
                  </a:schemeClr>
                </a:solidFill>
              </a:rPr>
              <a:t>转动模组</a:t>
            </a:r>
            <a:endParaRPr lang="en-US" dirty="0">
              <a:solidFill>
                <a:schemeClr val="tx1">
                  <a:lumMod val="65000"/>
                  <a:lumOff val="35000"/>
                </a:schemeClr>
              </a:solidFill>
            </a:endParaRPr>
          </a:p>
          <a:p>
            <a:endParaRPr lang="en-US" dirty="0"/>
          </a:p>
        </p:txBody>
      </p:sp>
      <p:sp>
        <p:nvSpPr>
          <p:cNvPr id="7" name="文本框 6">
            <a:extLst>
              <a:ext uri="{FF2B5EF4-FFF2-40B4-BE49-F238E27FC236}">
                <a16:creationId xmlns:a16="http://schemas.microsoft.com/office/drawing/2014/main" id="{3AD85034-E36B-4F91-88C1-7CA95C154039}"/>
              </a:ext>
            </a:extLst>
          </p:cNvPr>
          <p:cNvSpPr txBox="1"/>
          <p:nvPr/>
        </p:nvSpPr>
        <p:spPr>
          <a:xfrm>
            <a:off x="7709585" y="6550223"/>
            <a:ext cx="3565914" cy="307777"/>
          </a:xfrm>
          <a:prstGeom prst="rect">
            <a:avLst/>
          </a:prstGeom>
          <a:noFill/>
        </p:spPr>
        <p:txBody>
          <a:bodyPr wrap="square" rtlCol="0">
            <a:spAutoFit/>
          </a:bodyPr>
          <a:lstStyle/>
          <a:p>
            <a:r>
              <a:rPr lang="zh-CN" altLang="en-US" sz="1400" i="1" dirty="0"/>
              <a:t>*</a:t>
            </a:r>
            <a:r>
              <a:rPr lang="zh-CN" altLang="en-US" sz="1400" b="1" i="1" dirty="0">
                <a:solidFill>
                  <a:srgbClr val="FF0000"/>
                </a:solidFill>
              </a:rPr>
              <a:t>红色</a:t>
            </a:r>
            <a:r>
              <a:rPr lang="zh-CN" altLang="en-US" sz="1400" i="1" dirty="0"/>
              <a:t>框请参考后文的</a:t>
            </a:r>
            <a:r>
              <a:rPr lang="en-US" altLang="zh-CN" sz="1400" i="1" dirty="0"/>
              <a:t>【</a:t>
            </a:r>
            <a:r>
              <a:rPr lang="zh-CN" altLang="en-US" sz="1400" i="1" dirty="0"/>
              <a:t>灾害模拟系统说明</a:t>
            </a:r>
            <a:r>
              <a:rPr lang="en-US" altLang="zh-CN" sz="1400" i="1" dirty="0"/>
              <a:t>】</a:t>
            </a:r>
            <a:endParaRPr lang="en-US" sz="1400" i="1" dirty="0"/>
          </a:p>
        </p:txBody>
      </p:sp>
    </p:spTree>
    <p:extLst>
      <p:ext uri="{BB962C8B-B14F-4D97-AF65-F5344CB8AC3E}">
        <p14:creationId xmlns:p14="http://schemas.microsoft.com/office/powerpoint/2010/main" val="1150196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EE44C-19CB-4103-BF1D-AEED389FB1D7}"/>
              </a:ext>
            </a:extLst>
          </p:cNvPr>
          <p:cNvSpPr>
            <a:spLocks noGrp="1"/>
          </p:cNvSpPr>
          <p:nvPr>
            <p:ph type="title"/>
          </p:nvPr>
        </p:nvSpPr>
        <p:spPr/>
        <p:txBody>
          <a:bodyPr/>
          <a:lstStyle/>
          <a:p>
            <a:r>
              <a:rPr lang="zh-CN" altLang="en-US" dirty="0"/>
              <a:t>主体操作流程</a:t>
            </a:r>
            <a:r>
              <a:rPr lang="en-US" altLang="zh-CN" dirty="0"/>
              <a:t>——</a:t>
            </a:r>
            <a:r>
              <a:rPr lang="zh-CN" altLang="en-US" dirty="0"/>
              <a:t>周期的说明</a:t>
            </a:r>
            <a:endParaRPr lang="en-US" dirty="0"/>
          </a:p>
        </p:txBody>
      </p:sp>
      <p:sp>
        <p:nvSpPr>
          <p:cNvPr id="3" name="内容占位符 2">
            <a:extLst>
              <a:ext uri="{FF2B5EF4-FFF2-40B4-BE49-F238E27FC236}">
                <a16:creationId xmlns:a16="http://schemas.microsoft.com/office/drawing/2014/main" id="{27E34F56-5310-4D38-B3B4-94394305444B}"/>
              </a:ext>
            </a:extLst>
          </p:cNvPr>
          <p:cNvSpPr>
            <a:spLocks noGrp="1"/>
          </p:cNvSpPr>
          <p:nvPr>
            <p:ph idx="1"/>
          </p:nvPr>
        </p:nvSpPr>
        <p:spPr/>
        <p:txBody>
          <a:bodyPr/>
          <a:lstStyle/>
          <a:p>
            <a:r>
              <a:rPr lang="zh-CN" altLang="en-US" dirty="0"/>
              <a:t>本系统的结算、收益以及时间统计是基于时间为阶段，该时间阶段被称为</a:t>
            </a:r>
            <a:r>
              <a:rPr lang="en-US" altLang="zh-CN" b="1" dirty="0">
                <a:solidFill>
                  <a:schemeClr val="tx1">
                    <a:lumMod val="95000"/>
                    <a:lumOff val="5000"/>
                  </a:schemeClr>
                </a:solidFill>
              </a:rPr>
              <a:t>【</a:t>
            </a:r>
            <a:r>
              <a:rPr lang="zh-CN" altLang="en-US" b="1" dirty="0">
                <a:solidFill>
                  <a:schemeClr val="tx1">
                    <a:lumMod val="95000"/>
                    <a:lumOff val="5000"/>
                  </a:schemeClr>
                </a:solidFill>
              </a:rPr>
              <a:t>周期</a:t>
            </a:r>
            <a:r>
              <a:rPr lang="en-US" altLang="zh-CN" b="1" dirty="0">
                <a:solidFill>
                  <a:schemeClr val="tx1">
                    <a:lumMod val="95000"/>
                    <a:lumOff val="5000"/>
                  </a:schemeClr>
                </a:solidFill>
              </a:rPr>
              <a:t>】</a:t>
            </a:r>
            <a:r>
              <a:rPr lang="zh-CN" altLang="en-US" dirty="0"/>
              <a:t>。</a:t>
            </a:r>
            <a:endParaRPr lang="en-US" altLang="zh-CN" dirty="0"/>
          </a:p>
          <a:p>
            <a:r>
              <a:rPr lang="zh-CN" altLang="en-US" dirty="0"/>
              <a:t>具体来说，使用者在主操作界面每</a:t>
            </a:r>
            <a:r>
              <a:rPr lang="en-US" altLang="zh-CN" b="1" dirty="0">
                <a:solidFill>
                  <a:schemeClr val="tx1">
                    <a:lumMod val="95000"/>
                    <a:lumOff val="5000"/>
                  </a:schemeClr>
                </a:solidFill>
              </a:rPr>
              <a:t>【</a:t>
            </a:r>
            <a:r>
              <a:rPr lang="zh-CN" altLang="en-US" b="1" dirty="0">
                <a:solidFill>
                  <a:schemeClr val="tx1">
                    <a:lumMod val="95000"/>
                    <a:lumOff val="5000"/>
                  </a:schemeClr>
                </a:solidFill>
              </a:rPr>
              <a:t>移动一次设备模组</a:t>
            </a:r>
            <a:r>
              <a:rPr lang="en-US" altLang="zh-CN" b="1" dirty="0">
                <a:solidFill>
                  <a:schemeClr val="tx1">
                    <a:lumMod val="95000"/>
                    <a:lumOff val="5000"/>
                  </a:schemeClr>
                </a:solidFill>
              </a:rPr>
              <a:t>】</a:t>
            </a:r>
            <a:r>
              <a:rPr lang="zh-CN" altLang="en-US" dirty="0"/>
              <a:t>就会计算一次周期。</a:t>
            </a:r>
            <a:endParaRPr lang="en-US" altLang="zh-CN" dirty="0"/>
          </a:p>
          <a:p>
            <a:r>
              <a:rPr lang="zh-CN" altLang="en-US" dirty="0"/>
              <a:t>系统将会每个周期结算当前</a:t>
            </a:r>
            <a:r>
              <a:rPr lang="zh-CN" altLang="en-US" b="1" i="1" dirty="0">
                <a:solidFill>
                  <a:schemeClr val="tx1">
                    <a:lumMod val="95000"/>
                    <a:lumOff val="5000"/>
                  </a:schemeClr>
                </a:solidFill>
              </a:rPr>
              <a:t>金钱的收支</a:t>
            </a:r>
            <a:r>
              <a:rPr lang="zh-CN" altLang="en-US" dirty="0"/>
              <a:t>、</a:t>
            </a:r>
            <a:r>
              <a:rPr lang="zh-CN" altLang="en-US" b="1" i="1" dirty="0">
                <a:solidFill>
                  <a:schemeClr val="tx1">
                    <a:lumMod val="95000"/>
                    <a:lumOff val="5000"/>
                  </a:schemeClr>
                </a:solidFill>
              </a:rPr>
              <a:t>商店的更新</a:t>
            </a:r>
            <a:r>
              <a:rPr lang="zh-CN" altLang="en-US" dirty="0"/>
              <a:t>并且</a:t>
            </a:r>
            <a:r>
              <a:rPr lang="zh-CN" altLang="en-US" b="1" i="1" dirty="0">
                <a:solidFill>
                  <a:schemeClr val="tx1">
                    <a:lumMod val="95000"/>
                    <a:lumOff val="5000"/>
                  </a:schemeClr>
                </a:solidFill>
              </a:rPr>
              <a:t>模拟时长</a:t>
            </a:r>
            <a:r>
              <a:rPr lang="zh-CN" altLang="en-US" dirty="0"/>
              <a:t>均会以周期为计算。</a:t>
            </a:r>
            <a:endParaRPr lang="en-US" altLang="zh-CN" dirty="0"/>
          </a:p>
          <a:p>
            <a:endParaRPr lang="en-US" dirty="0"/>
          </a:p>
          <a:p>
            <a:r>
              <a:rPr lang="zh-CN" altLang="en-US" dirty="0"/>
              <a:t>注：</a:t>
            </a:r>
            <a:r>
              <a:rPr lang="en-US" altLang="zh-CN" dirty="0"/>
              <a:t>【</a:t>
            </a:r>
            <a:r>
              <a:rPr lang="zh-CN" altLang="en-US" dirty="0"/>
              <a:t>旋转模组</a:t>
            </a:r>
            <a:r>
              <a:rPr lang="en-US" altLang="zh-CN" dirty="0"/>
              <a:t>】</a:t>
            </a:r>
            <a:r>
              <a:rPr lang="zh-CN" altLang="en-US" dirty="0"/>
              <a:t>和</a:t>
            </a:r>
            <a:r>
              <a:rPr lang="en-US" altLang="zh-CN" dirty="0"/>
              <a:t>【</a:t>
            </a:r>
            <a:r>
              <a:rPr lang="zh-CN" altLang="en-US" dirty="0"/>
              <a:t>仅移动空游标</a:t>
            </a:r>
            <a:r>
              <a:rPr lang="en-US" altLang="zh-CN" dirty="0"/>
              <a:t>】</a:t>
            </a:r>
            <a:r>
              <a:rPr lang="zh-CN" altLang="en-US" b="1" dirty="0">
                <a:solidFill>
                  <a:schemeClr val="tx1">
                    <a:lumMod val="95000"/>
                    <a:lumOff val="5000"/>
                  </a:schemeClr>
                </a:solidFill>
              </a:rPr>
              <a:t>不计算周期</a:t>
            </a:r>
            <a:endParaRPr lang="en-US" b="1" dirty="0">
              <a:solidFill>
                <a:schemeClr val="tx1">
                  <a:lumMod val="95000"/>
                  <a:lumOff val="5000"/>
                </a:schemeClr>
              </a:solidFill>
            </a:endParaRPr>
          </a:p>
        </p:txBody>
      </p:sp>
    </p:spTree>
    <p:extLst>
      <p:ext uri="{BB962C8B-B14F-4D97-AF65-F5344CB8AC3E}">
        <p14:creationId xmlns:p14="http://schemas.microsoft.com/office/powerpoint/2010/main" val="1756929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7C508-59FA-43D2-90A1-027CA0D2D614}"/>
              </a:ext>
            </a:extLst>
          </p:cNvPr>
          <p:cNvSpPr>
            <a:spLocks noGrp="1"/>
          </p:cNvSpPr>
          <p:nvPr>
            <p:ph type="title"/>
          </p:nvPr>
        </p:nvSpPr>
        <p:spPr/>
        <p:txBody>
          <a:bodyPr/>
          <a:lstStyle/>
          <a:p>
            <a:r>
              <a:rPr lang="zh-CN" altLang="en-US" dirty="0"/>
              <a:t>实时全局监控面板说明</a:t>
            </a:r>
            <a:endParaRPr lang="en-US" dirty="0"/>
          </a:p>
        </p:txBody>
      </p:sp>
      <p:pic>
        <p:nvPicPr>
          <p:cNvPr id="4" name="图片 3">
            <a:extLst>
              <a:ext uri="{FF2B5EF4-FFF2-40B4-BE49-F238E27FC236}">
                <a16:creationId xmlns:a16="http://schemas.microsoft.com/office/drawing/2014/main" id="{5851C4BC-1A43-40A8-B5C0-7312CAD6D663}"/>
              </a:ext>
            </a:extLst>
          </p:cNvPr>
          <p:cNvPicPr>
            <a:picLocks noChangeAspect="1"/>
          </p:cNvPicPr>
          <p:nvPr/>
        </p:nvPicPr>
        <p:blipFill rotWithShape="1">
          <a:blip r:embed="rId2">
            <a:extLst>
              <a:ext uri="{28A0092B-C50C-407E-A947-70E740481C1C}">
                <a14:useLocalDpi xmlns:a14="http://schemas.microsoft.com/office/drawing/2010/main" val="0"/>
              </a:ext>
            </a:extLst>
          </a:blip>
          <a:srcRect l="66771" t="5642" r="1419" b="63512"/>
          <a:stretch/>
        </p:blipFill>
        <p:spPr>
          <a:xfrm>
            <a:off x="1589462" y="2197014"/>
            <a:ext cx="4210722" cy="3062320"/>
          </a:xfrm>
          <a:prstGeom prst="rect">
            <a:avLst/>
          </a:prstGeom>
        </p:spPr>
      </p:pic>
      <p:sp>
        <p:nvSpPr>
          <p:cNvPr id="5" name="文本框 4">
            <a:extLst>
              <a:ext uri="{FF2B5EF4-FFF2-40B4-BE49-F238E27FC236}">
                <a16:creationId xmlns:a16="http://schemas.microsoft.com/office/drawing/2014/main" id="{FA7DA1A1-ADEC-445D-BF91-C6FBB2EF65DF}"/>
              </a:ext>
            </a:extLst>
          </p:cNvPr>
          <p:cNvSpPr txBox="1"/>
          <p:nvPr/>
        </p:nvSpPr>
        <p:spPr>
          <a:xfrm>
            <a:off x="6463970" y="1948642"/>
            <a:ext cx="3915350" cy="2031325"/>
          </a:xfrm>
          <a:prstGeom prst="rect">
            <a:avLst/>
          </a:prstGeom>
          <a:noFill/>
        </p:spPr>
        <p:txBody>
          <a:bodyPr wrap="square" rtlCol="0">
            <a:spAutoFit/>
          </a:bodyPr>
          <a:lstStyle/>
          <a:p>
            <a:r>
              <a:rPr lang="zh-CN" altLang="en-US" dirty="0"/>
              <a:t>第一行数据：当前主面板中的布局可以在当前周期赚取（或损失）的</a:t>
            </a:r>
            <a:r>
              <a:rPr lang="zh-CN" altLang="en-US" b="1" dirty="0">
                <a:solidFill>
                  <a:srgbClr val="FF9900"/>
                </a:solidFill>
              </a:rPr>
              <a:t>金钱</a:t>
            </a:r>
            <a:endParaRPr lang="en-US" altLang="zh-CN" b="1" dirty="0">
              <a:solidFill>
                <a:srgbClr val="FF9900"/>
              </a:solidFill>
            </a:endParaRPr>
          </a:p>
          <a:p>
            <a:endParaRPr lang="en-US" dirty="0"/>
          </a:p>
          <a:p>
            <a:r>
              <a:rPr lang="zh-CN" altLang="en-US" dirty="0"/>
              <a:t>第二行数据：当前拥有的</a:t>
            </a:r>
            <a:r>
              <a:rPr lang="zh-CN" altLang="en-US" b="1" dirty="0">
                <a:solidFill>
                  <a:srgbClr val="FF9900"/>
                </a:solidFill>
              </a:rPr>
              <a:t>金钱</a:t>
            </a:r>
            <a:endParaRPr lang="en-US" altLang="zh-CN" b="1" dirty="0">
              <a:solidFill>
                <a:srgbClr val="FF9900"/>
              </a:solidFill>
            </a:endParaRPr>
          </a:p>
          <a:p>
            <a:endParaRPr lang="en-US" dirty="0"/>
          </a:p>
          <a:p>
            <a:r>
              <a:rPr lang="zh-CN" altLang="en-US" dirty="0"/>
              <a:t>第三行数据：整个模拟中全部拥有的</a:t>
            </a:r>
            <a:r>
              <a:rPr lang="zh-CN" altLang="en-US" b="1" dirty="0"/>
              <a:t>周期数</a:t>
            </a:r>
            <a:r>
              <a:rPr lang="zh-CN" altLang="en-US" dirty="0"/>
              <a:t>和</a:t>
            </a:r>
            <a:r>
              <a:rPr lang="zh-CN" altLang="en-US" b="1" dirty="0"/>
              <a:t>剩余周期数</a:t>
            </a:r>
            <a:endParaRPr lang="en-US" b="1" dirty="0"/>
          </a:p>
        </p:txBody>
      </p:sp>
      <p:sp>
        <p:nvSpPr>
          <p:cNvPr id="3" name="文本框 2">
            <a:extLst>
              <a:ext uri="{FF2B5EF4-FFF2-40B4-BE49-F238E27FC236}">
                <a16:creationId xmlns:a16="http://schemas.microsoft.com/office/drawing/2014/main" id="{6939DC0A-9940-45C4-9C12-597F1C0B8AED}"/>
              </a:ext>
            </a:extLst>
          </p:cNvPr>
          <p:cNvSpPr txBox="1"/>
          <p:nvPr/>
        </p:nvSpPr>
        <p:spPr>
          <a:xfrm>
            <a:off x="6463970" y="4258912"/>
            <a:ext cx="4370961" cy="1138773"/>
          </a:xfrm>
          <a:prstGeom prst="rect">
            <a:avLst/>
          </a:prstGeom>
          <a:noFill/>
        </p:spPr>
        <p:txBody>
          <a:bodyPr wrap="square" rtlCol="0">
            <a:spAutoFit/>
          </a:bodyPr>
          <a:lstStyle/>
          <a:p>
            <a:r>
              <a:rPr lang="zh-CN" altLang="en-US" i="1" dirty="0"/>
              <a:t>每一个周期，都会通过第一行所计算出来的当前周期利润更新您当前的金钱。</a:t>
            </a:r>
            <a:endParaRPr lang="en-US" altLang="zh-CN" i="1" dirty="0"/>
          </a:p>
          <a:p>
            <a:endParaRPr lang="en-US" dirty="0"/>
          </a:p>
          <a:p>
            <a:r>
              <a:rPr lang="zh-CN" altLang="en-US" sz="1200" b="1" dirty="0">
                <a:solidFill>
                  <a:srgbClr val="FF0000"/>
                </a:solidFill>
              </a:rPr>
              <a:t>*注，金钱降到零以下或者时间归零，游戏均结束</a:t>
            </a:r>
            <a:endParaRPr lang="en-US" sz="1200" b="1" dirty="0">
              <a:solidFill>
                <a:srgbClr val="FF0000"/>
              </a:solidFill>
            </a:endParaRPr>
          </a:p>
        </p:txBody>
      </p:sp>
    </p:spTree>
    <p:extLst>
      <p:ext uri="{BB962C8B-B14F-4D97-AF65-F5344CB8AC3E}">
        <p14:creationId xmlns:p14="http://schemas.microsoft.com/office/powerpoint/2010/main" val="1898904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17E64-037F-4071-A303-FA03BBDBA153}"/>
              </a:ext>
            </a:extLst>
          </p:cNvPr>
          <p:cNvSpPr>
            <a:spLocks noGrp="1"/>
          </p:cNvSpPr>
          <p:nvPr>
            <p:ph type="title"/>
          </p:nvPr>
        </p:nvSpPr>
        <p:spPr/>
        <p:txBody>
          <a:bodyPr/>
          <a:lstStyle/>
          <a:p>
            <a:r>
              <a:rPr lang="zh-CN" altLang="en-US" dirty="0"/>
              <a:t>远程商店界面</a:t>
            </a:r>
            <a:endParaRPr lang="en-US" dirty="0"/>
          </a:p>
        </p:txBody>
      </p:sp>
      <p:pic>
        <p:nvPicPr>
          <p:cNvPr id="4" name="图片 3">
            <a:extLst>
              <a:ext uri="{FF2B5EF4-FFF2-40B4-BE49-F238E27FC236}">
                <a16:creationId xmlns:a16="http://schemas.microsoft.com/office/drawing/2014/main" id="{CACAA5AE-61CC-4DBE-B64E-57A1305F33E5}"/>
              </a:ext>
            </a:extLst>
          </p:cNvPr>
          <p:cNvPicPr>
            <a:picLocks noChangeAspect="1"/>
          </p:cNvPicPr>
          <p:nvPr/>
        </p:nvPicPr>
        <p:blipFill rotWithShape="1">
          <a:blip r:embed="rId2">
            <a:extLst>
              <a:ext uri="{28A0092B-C50C-407E-A947-70E740481C1C}">
                <a14:useLocalDpi xmlns:a14="http://schemas.microsoft.com/office/drawing/2010/main" val="0"/>
              </a:ext>
            </a:extLst>
          </a:blip>
          <a:srcRect l="66450" t="36773" r="1097" b="5676"/>
          <a:stretch/>
        </p:blipFill>
        <p:spPr>
          <a:xfrm>
            <a:off x="1417628" y="1853348"/>
            <a:ext cx="3294471" cy="4381755"/>
          </a:xfrm>
          <a:prstGeom prst="rect">
            <a:avLst/>
          </a:prstGeom>
        </p:spPr>
      </p:pic>
      <p:sp>
        <p:nvSpPr>
          <p:cNvPr id="5" name="文本框 4">
            <a:extLst>
              <a:ext uri="{FF2B5EF4-FFF2-40B4-BE49-F238E27FC236}">
                <a16:creationId xmlns:a16="http://schemas.microsoft.com/office/drawing/2014/main" id="{CBA5B91C-3D28-41DE-A125-5E0CC44210A5}"/>
              </a:ext>
            </a:extLst>
          </p:cNvPr>
          <p:cNvSpPr txBox="1"/>
          <p:nvPr/>
        </p:nvSpPr>
        <p:spPr>
          <a:xfrm>
            <a:off x="5809089" y="2028952"/>
            <a:ext cx="5040494" cy="3693319"/>
          </a:xfrm>
          <a:prstGeom prst="rect">
            <a:avLst/>
          </a:prstGeom>
          <a:noFill/>
        </p:spPr>
        <p:txBody>
          <a:bodyPr wrap="square" rtlCol="0">
            <a:spAutoFit/>
          </a:bodyPr>
          <a:lstStyle/>
          <a:p>
            <a:r>
              <a:rPr lang="zh-CN" altLang="en-US" dirty="0"/>
              <a:t>商店中会持续显示四枚现在可以购买的设备模组。花费您已有的金钱就可以进行购买。</a:t>
            </a:r>
            <a:endParaRPr lang="en-US" altLang="zh-CN" dirty="0"/>
          </a:p>
          <a:p>
            <a:endParaRPr lang="en-US" altLang="zh-CN" dirty="0"/>
          </a:p>
          <a:p>
            <a:r>
              <a:rPr lang="zh-CN" altLang="en-US" dirty="0"/>
              <a:t>随时：</a:t>
            </a:r>
            <a:endParaRPr lang="en-US" altLang="zh-CN" dirty="0"/>
          </a:p>
          <a:p>
            <a:r>
              <a:rPr lang="zh-CN" altLang="en-US" dirty="0"/>
              <a:t>通过</a:t>
            </a:r>
            <a:r>
              <a:rPr lang="en-US" altLang="zh-CN" dirty="0"/>
              <a:t>【</a:t>
            </a:r>
            <a:r>
              <a:rPr lang="zh-CN" altLang="en-US" dirty="0"/>
              <a:t>按住</a:t>
            </a:r>
            <a:r>
              <a:rPr lang="en-US" altLang="zh-CN" dirty="0"/>
              <a:t>Y</a:t>
            </a:r>
            <a:r>
              <a:rPr lang="zh-CN" altLang="en-US" dirty="0"/>
              <a:t>键和方向键</a:t>
            </a:r>
            <a:r>
              <a:rPr lang="en-US" altLang="zh-CN" dirty="0"/>
              <a:t>】</a:t>
            </a:r>
            <a:r>
              <a:rPr lang="zh-CN" altLang="en-US" dirty="0"/>
              <a:t>购买对应箭头和方向键的设备模组。</a:t>
            </a:r>
            <a:endParaRPr lang="en-US" altLang="zh-CN" dirty="0"/>
          </a:p>
          <a:p>
            <a:endParaRPr lang="en-US" dirty="0"/>
          </a:p>
          <a:p>
            <a:r>
              <a:rPr lang="zh-CN" altLang="en-US" dirty="0"/>
              <a:t>*注，因为现有相关法律法规规定，设备模组将会</a:t>
            </a:r>
            <a:r>
              <a:rPr lang="en-US" altLang="zh-CN" dirty="0"/>
              <a:t>【</a:t>
            </a:r>
            <a:r>
              <a:rPr lang="zh-CN" altLang="en-US" dirty="0"/>
              <a:t>随机</a:t>
            </a:r>
            <a:r>
              <a:rPr lang="en-US" altLang="zh-CN" dirty="0"/>
              <a:t>】</a:t>
            </a:r>
            <a:r>
              <a:rPr lang="zh-CN" altLang="en-US" dirty="0"/>
              <a:t>部署至您的场地。</a:t>
            </a:r>
            <a:endParaRPr lang="en-US" altLang="zh-CN" dirty="0"/>
          </a:p>
          <a:p>
            <a:endParaRPr lang="en-US" dirty="0"/>
          </a:p>
          <a:p>
            <a:r>
              <a:rPr lang="zh-CN" altLang="en-US" dirty="0"/>
              <a:t>**注</a:t>
            </a:r>
            <a:r>
              <a:rPr lang="en-US" altLang="zh-CN" dirty="0"/>
              <a:t>2</a:t>
            </a:r>
            <a:r>
              <a:rPr lang="zh-CN" altLang="en-US" dirty="0"/>
              <a:t>，一个周期内，您只能购买其中一个模组。</a:t>
            </a:r>
            <a:endParaRPr lang="en-US" altLang="zh-CN" dirty="0"/>
          </a:p>
          <a:p>
            <a:endParaRPr lang="en-US" dirty="0"/>
          </a:p>
          <a:p>
            <a:r>
              <a:rPr lang="zh-CN" altLang="en-US" dirty="0"/>
              <a:t>**注</a:t>
            </a:r>
            <a:r>
              <a:rPr lang="en-US" altLang="zh-CN" dirty="0"/>
              <a:t>3</a:t>
            </a:r>
            <a:r>
              <a:rPr lang="zh-CN" altLang="en-US" dirty="0"/>
              <a:t>，购买权和商店内容，每周期更新。</a:t>
            </a:r>
            <a:endParaRPr lang="en-US" dirty="0"/>
          </a:p>
        </p:txBody>
      </p:sp>
    </p:spTree>
    <p:extLst>
      <p:ext uri="{BB962C8B-B14F-4D97-AF65-F5344CB8AC3E}">
        <p14:creationId xmlns:p14="http://schemas.microsoft.com/office/powerpoint/2010/main" val="4182253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风景">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锈迹纹理">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docProps/app.xml><?xml version="1.0" encoding="utf-8"?>
<Properties xmlns="http://schemas.openxmlformats.org/officeDocument/2006/extended-properties" xmlns:vt="http://schemas.openxmlformats.org/officeDocument/2006/docPropsVTypes">
  <TotalTime>59</TotalTime>
  <Words>1236</Words>
  <Application>Microsoft Office PowerPoint</Application>
  <PresentationFormat>宽屏</PresentationFormat>
  <Paragraphs>119</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Arial</vt:lpstr>
      <vt:lpstr>Calibri</vt:lpstr>
      <vt:lpstr>Calibri Light</vt:lpstr>
      <vt:lpstr>Wingdings</vt:lpstr>
      <vt:lpstr>Wingdings 2</vt:lpstr>
      <vt:lpstr>风景</vt:lpstr>
      <vt:lpstr>使用说明书</vt:lpstr>
      <vt:lpstr>欢迎您加入安奇钛科大家庭！</vt:lpstr>
      <vt:lpstr>指引</vt:lpstr>
      <vt:lpstr>R.O.O.T.是做什么的呢？</vt:lpstr>
      <vt:lpstr>操作界面说明</vt:lpstr>
      <vt:lpstr>主界面细节操作说明</vt:lpstr>
      <vt:lpstr>主体操作流程——周期的说明</vt:lpstr>
      <vt:lpstr>实时全局监控面板说明</vt:lpstr>
      <vt:lpstr>远程商店界面</vt:lpstr>
      <vt:lpstr>灾害模拟系统说明</vt:lpstr>
      <vt:lpstr>设备模组总体说明</vt:lpstr>
      <vt:lpstr>设备模组细节说明</vt:lpstr>
      <vt:lpstr>设备模组细节说明</vt:lpstr>
      <vt:lpstr>FAQ</vt:lpstr>
      <vt:lpstr>感谢您的阅览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使用说明书</dc:title>
  <dc:creator>Youmo Yan</dc:creator>
  <cp:lastModifiedBy>Yuxuan Su</cp:lastModifiedBy>
  <cp:revision>56</cp:revision>
  <dcterms:created xsi:type="dcterms:W3CDTF">2019-09-18T16:56:22Z</dcterms:created>
  <dcterms:modified xsi:type="dcterms:W3CDTF">2019-09-19T15:23:06Z</dcterms:modified>
</cp:coreProperties>
</file>