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59" r:id="rId7"/>
    <p:sldId id="262" r:id="rId8"/>
    <p:sldId id="263" r:id="rId9"/>
    <p:sldId id="264" r:id="rId10"/>
    <p:sldId id="266" r:id="rId11"/>
    <p:sldId id="265"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00" d="100"/>
          <a:sy n="100" d="100"/>
        </p:scale>
        <p:origin x="64" y="15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7D0E8-5BB6-4F8E-ADD6-5E891C1A819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78E18D02-FCEC-4774-A880-D7324DE5B1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8E1DF1D6-0CD8-4686-A90F-898EB9E1E16D}"/>
              </a:ext>
            </a:extLst>
          </p:cNvPr>
          <p:cNvSpPr>
            <a:spLocks noGrp="1"/>
          </p:cNvSpPr>
          <p:nvPr>
            <p:ph type="dt" sz="half" idx="10"/>
          </p:nvPr>
        </p:nvSpPr>
        <p:spPr/>
        <p:txBody>
          <a:bodyPr/>
          <a:lstStyle/>
          <a:p>
            <a:fld id="{8119A5BF-3BF2-4B2D-8433-BB00B16C3754}" type="datetimeFigureOut">
              <a:rPr lang="en-US" smtClean="0"/>
              <a:t>9/17/2019</a:t>
            </a:fld>
            <a:endParaRPr lang="en-US"/>
          </a:p>
        </p:txBody>
      </p:sp>
      <p:sp>
        <p:nvSpPr>
          <p:cNvPr id="5" name="页脚占位符 4">
            <a:extLst>
              <a:ext uri="{FF2B5EF4-FFF2-40B4-BE49-F238E27FC236}">
                <a16:creationId xmlns:a16="http://schemas.microsoft.com/office/drawing/2014/main" id="{F14CD9D3-5DF3-4A31-9174-3EB84641581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876B628-CF09-4685-A79F-39C1825F2AE8}"/>
              </a:ext>
            </a:extLst>
          </p:cNvPr>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68154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85977-616C-46A5-8BE5-B04189C9B09D}"/>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4FDB710F-7364-49DF-BF62-AC98DD5B5E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7BC942AD-9D57-4774-980D-0256ABA4D664}"/>
              </a:ext>
            </a:extLst>
          </p:cNvPr>
          <p:cNvSpPr>
            <a:spLocks noGrp="1"/>
          </p:cNvSpPr>
          <p:nvPr>
            <p:ph type="dt" sz="half" idx="10"/>
          </p:nvPr>
        </p:nvSpPr>
        <p:spPr/>
        <p:txBody>
          <a:bodyPr/>
          <a:lstStyle/>
          <a:p>
            <a:fld id="{8119A5BF-3BF2-4B2D-8433-BB00B16C3754}" type="datetimeFigureOut">
              <a:rPr lang="en-US" smtClean="0"/>
              <a:t>9/17/2019</a:t>
            </a:fld>
            <a:endParaRPr lang="en-US"/>
          </a:p>
        </p:txBody>
      </p:sp>
      <p:sp>
        <p:nvSpPr>
          <p:cNvPr id="5" name="页脚占位符 4">
            <a:extLst>
              <a:ext uri="{FF2B5EF4-FFF2-40B4-BE49-F238E27FC236}">
                <a16:creationId xmlns:a16="http://schemas.microsoft.com/office/drawing/2014/main" id="{A4C73413-0837-4490-9E73-0CBB1C3BC5F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93502B9-BA9E-4AAA-A0AB-67BD9FFD60B5}"/>
              </a:ext>
            </a:extLst>
          </p:cNvPr>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68393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03C4F97-E049-4DAB-8DE0-FBCC4BEACFC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83593AB5-B27E-4758-92BC-817F6F53C45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09B9EFCD-06F9-4F59-A8AA-BA6DD315DA0B}"/>
              </a:ext>
            </a:extLst>
          </p:cNvPr>
          <p:cNvSpPr>
            <a:spLocks noGrp="1"/>
          </p:cNvSpPr>
          <p:nvPr>
            <p:ph type="dt" sz="half" idx="10"/>
          </p:nvPr>
        </p:nvSpPr>
        <p:spPr/>
        <p:txBody>
          <a:bodyPr/>
          <a:lstStyle/>
          <a:p>
            <a:fld id="{8119A5BF-3BF2-4B2D-8433-BB00B16C3754}" type="datetimeFigureOut">
              <a:rPr lang="en-US" smtClean="0"/>
              <a:t>9/17/2019</a:t>
            </a:fld>
            <a:endParaRPr lang="en-US"/>
          </a:p>
        </p:txBody>
      </p:sp>
      <p:sp>
        <p:nvSpPr>
          <p:cNvPr id="5" name="页脚占位符 4">
            <a:extLst>
              <a:ext uri="{FF2B5EF4-FFF2-40B4-BE49-F238E27FC236}">
                <a16:creationId xmlns:a16="http://schemas.microsoft.com/office/drawing/2014/main" id="{17835DB9-F2AF-41FE-A65F-750F1152049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FAA9C55-F994-49E0-A24B-D7E7B5A2AD01}"/>
              </a:ext>
            </a:extLst>
          </p:cNvPr>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543441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D7BEDE-36FC-4468-960E-31A342D10C3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3D13DC78-CA93-4AF7-92CC-51395294772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82757BC2-9DEE-4125-9B08-7C8D983976A0}"/>
              </a:ext>
            </a:extLst>
          </p:cNvPr>
          <p:cNvSpPr>
            <a:spLocks noGrp="1"/>
          </p:cNvSpPr>
          <p:nvPr>
            <p:ph type="dt" sz="half" idx="10"/>
          </p:nvPr>
        </p:nvSpPr>
        <p:spPr/>
        <p:txBody>
          <a:bodyPr/>
          <a:lstStyle/>
          <a:p>
            <a:fld id="{8119A5BF-3BF2-4B2D-8433-BB00B16C3754}" type="datetimeFigureOut">
              <a:rPr lang="en-US" smtClean="0"/>
              <a:t>9/17/2019</a:t>
            </a:fld>
            <a:endParaRPr lang="en-US"/>
          </a:p>
        </p:txBody>
      </p:sp>
      <p:sp>
        <p:nvSpPr>
          <p:cNvPr id="5" name="页脚占位符 4">
            <a:extLst>
              <a:ext uri="{FF2B5EF4-FFF2-40B4-BE49-F238E27FC236}">
                <a16:creationId xmlns:a16="http://schemas.microsoft.com/office/drawing/2014/main" id="{D38F5F49-55BB-4C96-AE57-D8009BD269A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B7B5D48-98D0-4FD2-A5DF-BAA5A68356C5}"/>
              </a:ext>
            </a:extLst>
          </p:cNvPr>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464557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F067-04DF-48EB-942B-80EAED9217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0DEDEC1-18E0-4369-9FE2-BA4F7208CB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FF94C48-1648-47C4-A59C-8E62E24FC373}"/>
              </a:ext>
            </a:extLst>
          </p:cNvPr>
          <p:cNvSpPr>
            <a:spLocks noGrp="1"/>
          </p:cNvSpPr>
          <p:nvPr>
            <p:ph type="dt" sz="half" idx="10"/>
          </p:nvPr>
        </p:nvSpPr>
        <p:spPr/>
        <p:txBody>
          <a:bodyPr/>
          <a:lstStyle/>
          <a:p>
            <a:fld id="{8119A5BF-3BF2-4B2D-8433-BB00B16C3754}" type="datetimeFigureOut">
              <a:rPr lang="en-US" smtClean="0"/>
              <a:t>9/17/2019</a:t>
            </a:fld>
            <a:endParaRPr lang="en-US"/>
          </a:p>
        </p:txBody>
      </p:sp>
      <p:sp>
        <p:nvSpPr>
          <p:cNvPr id="5" name="页脚占位符 4">
            <a:extLst>
              <a:ext uri="{FF2B5EF4-FFF2-40B4-BE49-F238E27FC236}">
                <a16:creationId xmlns:a16="http://schemas.microsoft.com/office/drawing/2014/main" id="{0883E506-65C0-4C0B-B650-70642C11830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6313515-787B-4F59-941E-9427F9AE58D1}"/>
              </a:ext>
            </a:extLst>
          </p:cNvPr>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652770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8519D-905B-4B6A-8DE8-B66D6C00C92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767EAFC8-7040-41C2-A736-6A0651B8ED4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DC462044-18CA-42D5-B3A3-8380312CA63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D13D6053-105D-448D-9525-8312067C351B}"/>
              </a:ext>
            </a:extLst>
          </p:cNvPr>
          <p:cNvSpPr>
            <a:spLocks noGrp="1"/>
          </p:cNvSpPr>
          <p:nvPr>
            <p:ph type="dt" sz="half" idx="10"/>
          </p:nvPr>
        </p:nvSpPr>
        <p:spPr/>
        <p:txBody>
          <a:bodyPr/>
          <a:lstStyle/>
          <a:p>
            <a:fld id="{8119A5BF-3BF2-4B2D-8433-BB00B16C3754}" type="datetimeFigureOut">
              <a:rPr lang="en-US" smtClean="0"/>
              <a:t>9/17/2019</a:t>
            </a:fld>
            <a:endParaRPr lang="en-US"/>
          </a:p>
        </p:txBody>
      </p:sp>
      <p:sp>
        <p:nvSpPr>
          <p:cNvPr id="6" name="页脚占位符 5">
            <a:extLst>
              <a:ext uri="{FF2B5EF4-FFF2-40B4-BE49-F238E27FC236}">
                <a16:creationId xmlns:a16="http://schemas.microsoft.com/office/drawing/2014/main" id="{3D2A0BBB-6948-4108-80DE-D415A321B68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D9B839E-028D-4453-93F1-A0D8C8F2EB8F}"/>
              </a:ext>
            </a:extLst>
          </p:cNvPr>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972372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0D2D2-C022-46B8-A761-BE7DB30BA453}"/>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27DCC4D-E543-4CC6-B231-149A0B4ADE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54CD60F-6481-414A-ACE5-79EB1D0988D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4E7E225C-AD1E-4659-B22F-07E5724F30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4D97DDB-0E6F-4C12-A781-3788212339E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C7BD40AF-5588-44F3-BE64-9E505388E513}"/>
              </a:ext>
            </a:extLst>
          </p:cNvPr>
          <p:cNvSpPr>
            <a:spLocks noGrp="1"/>
          </p:cNvSpPr>
          <p:nvPr>
            <p:ph type="dt" sz="half" idx="10"/>
          </p:nvPr>
        </p:nvSpPr>
        <p:spPr/>
        <p:txBody>
          <a:bodyPr/>
          <a:lstStyle/>
          <a:p>
            <a:fld id="{8119A5BF-3BF2-4B2D-8433-BB00B16C3754}" type="datetimeFigureOut">
              <a:rPr lang="en-US" smtClean="0"/>
              <a:t>9/17/2019</a:t>
            </a:fld>
            <a:endParaRPr lang="en-US"/>
          </a:p>
        </p:txBody>
      </p:sp>
      <p:sp>
        <p:nvSpPr>
          <p:cNvPr id="8" name="页脚占位符 7">
            <a:extLst>
              <a:ext uri="{FF2B5EF4-FFF2-40B4-BE49-F238E27FC236}">
                <a16:creationId xmlns:a16="http://schemas.microsoft.com/office/drawing/2014/main" id="{451213DE-E29F-41A5-B89D-63D9864D3FB8}"/>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BCD9C228-7122-4682-AE45-F7DC6FB0C8C0}"/>
              </a:ext>
            </a:extLst>
          </p:cNvPr>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254384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7887F-21F9-4CAA-8C1E-E0EA7FA67B39}"/>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E7AEDF21-5A04-44B9-AD90-E9F7473A549B}"/>
              </a:ext>
            </a:extLst>
          </p:cNvPr>
          <p:cNvSpPr>
            <a:spLocks noGrp="1"/>
          </p:cNvSpPr>
          <p:nvPr>
            <p:ph type="dt" sz="half" idx="10"/>
          </p:nvPr>
        </p:nvSpPr>
        <p:spPr/>
        <p:txBody>
          <a:bodyPr/>
          <a:lstStyle/>
          <a:p>
            <a:fld id="{8119A5BF-3BF2-4B2D-8433-BB00B16C3754}" type="datetimeFigureOut">
              <a:rPr lang="en-US" smtClean="0"/>
              <a:t>9/17/2019</a:t>
            </a:fld>
            <a:endParaRPr lang="en-US"/>
          </a:p>
        </p:txBody>
      </p:sp>
      <p:sp>
        <p:nvSpPr>
          <p:cNvPr id="4" name="页脚占位符 3">
            <a:extLst>
              <a:ext uri="{FF2B5EF4-FFF2-40B4-BE49-F238E27FC236}">
                <a16:creationId xmlns:a16="http://schemas.microsoft.com/office/drawing/2014/main" id="{127F8009-7FEA-497C-B1E8-AA6D169CFE0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120ADA2B-FAD5-4FE7-A178-27DD14C017D8}"/>
              </a:ext>
            </a:extLst>
          </p:cNvPr>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245583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DA4B316-DD8C-4B03-BC51-D68104997B35}"/>
              </a:ext>
            </a:extLst>
          </p:cNvPr>
          <p:cNvSpPr>
            <a:spLocks noGrp="1"/>
          </p:cNvSpPr>
          <p:nvPr>
            <p:ph type="dt" sz="half" idx="10"/>
          </p:nvPr>
        </p:nvSpPr>
        <p:spPr/>
        <p:txBody>
          <a:bodyPr/>
          <a:lstStyle/>
          <a:p>
            <a:fld id="{8119A5BF-3BF2-4B2D-8433-BB00B16C3754}" type="datetimeFigureOut">
              <a:rPr lang="en-US" smtClean="0"/>
              <a:t>9/17/2019</a:t>
            </a:fld>
            <a:endParaRPr lang="en-US"/>
          </a:p>
        </p:txBody>
      </p:sp>
      <p:sp>
        <p:nvSpPr>
          <p:cNvPr id="3" name="页脚占位符 2">
            <a:extLst>
              <a:ext uri="{FF2B5EF4-FFF2-40B4-BE49-F238E27FC236}">
                <a16:creationId xmlns:a16="http://schemas.microsoft.com/office/drawing/2014/main" id="{210F838C-56AF-4C1F-90E2-3AD0036D036C}"/>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9A12FF24-9867-482B-8104-318E5B18E5BC}"/>
              </a:ext>
            </a:extLst>
          </p:cNvPr>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83423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CFB14-46F7-4F03-9D18-72B4592DAC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0D60452-271F-4D5E-A3E2-C20FE6222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043ACB6F-86B1-4ADA-B69A-CE132DA54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084247-6E66-40B6-AF6C-246CA660233E}"/>
              </a:ext>
            </a:extLst>
          </p:cNvPr>
          <p:cNvSpPr>
            <a:spLocks noGrp="1"/>
          </p:cNvSpPr>
          <p:nvPr>
            <p:ph type="dt" sz="half" idx="10"/>
          </p:nvPr>
        </p:nvSpPr>
        <p:spPr/>
        <p:txBody>
          <a:bodyPr/>
          <a:lstStyle/>
          <a:p>
            <a:fld id="{8119A5BF-3BF2-4B2D-8433-BB00B16C3754}" type="datetimeFigureOut">
              <a:rPr lang="en-US" smtClean="0"/>
              <a:t>9/17/2019</a:t>
            </a:fld>
            <a:endParaRPr lang="en-US"/>
          </a:p>
        </p:txBody>
      </p:sp>
      <p:sp>
        <p:nvSpPr>
          <p:cNvPr id="6" name="页脚占位符 5">
            <a:extLst>
              <a:ext uri="{FF2B5EF4-FFF2-40B4-BE49-F238E27FC236}">
                <a16:creationId xmlns:a16="http://schemas.microsoft.com/office/drawing/2014/main" id="{5B29D2AB-209B-4D28-AEDF-AF6B11E18A84}"/>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8483A124-B7A0-4AE4-8C48-BAD559E3F4D6}"/>
              </a:ext>
            </a:extLst>
          </p:cNvPr>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24711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65775-D7D5-49AE-A3EE-1CC945042F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0D6ECB3-A3E5-4BC4-A4CE-4CD00F53E2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5E3B8A41-7AE7-48A0-9C09-D7635D2AD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63BF13-8452-43CC-825C-C5CC3CED571B}"/>
              </a:ext>
            </a:extLst>
          </p:cNvPr>
          <p:cNvSpPr>
            <a:spLocks noGrp="1"/>
          </p:cNvSpPr>
          <p:nvPr>
            <p:ph type="dt" sz="half" idx="10"/>
          </p:nvPr>
        </p:nvSpPr>
        <p:spPr/>
        <p:txBody>
          <a:bodyPr/>
          <a:lstStyle/>
          <a:p>
            <a:fld id="{8119A5BF-3BF2-4B2D-8433-BB00B16C3754}" type="datetimeFigureOut">
              <a:rPr lang="en-US" smtClean="0"/>
              <a:t>9/17/2019</a:t>
            </a:fld>
            <a:endParaRPr lang="en-US"/>
          </a:p>
        </p:txBody>
      </p:sp>
      <p:sp>
        <p:nvSpPr>
          <p:cNvPr id="6" name="页脚占位符 5">
            <a:extLst>
              <a:ext uri="{FF2B5EF4-FFF2-40B4-BE49-F238E27FC236}">
                <a16:creationId xmlns:a16="http://schemas.microsoft.com/office/drawing/2014/main" id="{2D2744A6-305A-4E27-B4DA-F82379354D4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7EC28177-F3D8-420E-9AF3-8B2C48BA93E1}"/>
              </a:ext>
            </a:extLst>
          </p:cNvPr>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252598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5252339-F883-4D9B-AF3B-75CC61610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A19D4F7-4322-4875-941E-7FF092192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2B61BEC-61EE-43A4-8DF6-CBDAC4AF86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19A5BF-3BF2-4B2D-8433-BB00B16C3754}" type="datetimeFigureOut">
              <a:rPr lang="en-US" smtClean="0"/>
              <a:t>9/17/2019</a:t>
            </a:fld>
            <a:endParaRPr lang="en-US"/>
          </a:p>
        </p:txBody>
      </p:sp>
      <p:sp>
        <p:nvSpPr>
          <p:cNvPr id="5" name="页脚占位符 4">
            <a:extLst>
              <a:ext uri="{FF2B5EF4-FFF2-40B4-BE49-F238E27FC236}">
                <a16:creationId xmlns:a16="http://schemas.microsoft.com/office/drawing/2014/main" id="{F0285827-A6DE-4833-AF0F-FEA764AB8F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4479937E-D781-4958-9B6B-265C16A81D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59875-EDB4-4C07-8CF7-DD6EAC758579}" type="slidenum">
              <a:rPr lang="en-US" smtClean="0"/>
              <a:t>‹#›</a:t>
            </a:fld>
            <a:endParaRPr lang="en-US"/>
          </a:p>
        </p:txBody>
      </p:sp>
    </p:spTree>
    <p:extLst>
      <p:ext uri="{BB962C8B-B14F-4D97-AF65-F5344CB8AC3E}">
        <p14:creationId xmlns:p14="http://schemas.microsoft.com/office/powerpoint/2010/main" val="1401066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902CE-473F-455F-A1BE-9BD4C1E87CBB}"/>
              </a:ext>
            </a:extLst>
          </p:cNvPr>
          <p:cNvSpPr>
            <a:spLocks noGrp="1"/>
          </p:cNvSpPr>
          <p:nvPr>
            <p:ph type="ctrTitle"/>
          </p:nvPr>
        </p:nvSpPr>
        <p:spPr>
          <a:xfrm>
            <a:off x="4187825" y="3429000"/>
            <a:ext cx="3524250" cy="1077913"/>
          </a:xfrm>
        </p:spPr>
        <p:txBody>
          <a:bodyPr/>
          <a:lstStyle/>
          <a:p>
            <a:r>
              <a:rPr lang="zh-CN" altLang="en-US" dirty="0"/>
              <a:t>操作指南</a:t>
            </a:r>
            <a:endParaRPr lang="en-US" dirty="0"/>
          </a:p>
        </p:txBody>
      </p:sp>
      <p:sp>
        <p:nvSpPr>
          <p:cNvPr id="3" name="副标题 2">
            <a:extLst>
              <a:ext uri="{FF2B5EF4-FFF2-40B4-BE49-F238E27FC236}">
                <a16:creationId xmlns:a16="http://schemas.microsoft.com/office/drawing/2014/main" id="{3183C5BF-B11A-4AFF-910A-F653BE6A3854}"/>
              </a:ext>
            </a:extLst>
          </p:cNvPr>
          <p:cNvSpPr>
            <a:spLocks noGrp="1"/>
          </p:cNvSpPr>
          <p:nvPr>
            <p:ph type="subTitle" idx="1"/>
          </p:nvPr>
        </p:nvSpPr>
        <p:spPr>
          <a:xfrm>
            <a:off x="4930775" y="4640263"/>
            <a:ext cx="2330450" cy="466723"/>
          </a:xfrm>
        </p:spPr>
        <p:txBody>
          <a:bodyPr/>
          <a:lstStyle/>
          <a:p>
            <a:r>
              <a:rPr lang="en-US" dirty="0" err="1"/>
              <a:t>By_theArchitect</a:t>
            </a:r>
            <a:endParaRPr lang="en-US" dirty="0"/>
          </a:p>
        </p:txBody>
      </p:sp>
      <p:pic>
        <p:nvPicPr>
          <p:cNvPr id="5" name="图片 4">
            <a:extLst>
              <a:ext uri="{FF2B5EF4-FFF2-40B4-BE49-F238E27FC236}">
                <a16:creationId xmlns:a16="http://schemas.microsoft.com/office/drawing/2014/main" id="{CD335C00-6FA1-4C51-9C1B-E33F1CA7E70A}"/>
              </a:ext>
            </a:extLst>
          </p:cNvPr>
          <p:cNvPicPr>
            <a:picLocks noChangeAspect="1"/>
          </p:cNvPicPr>
          <p:nvPr/>
        </p:nvPicPr>
        <p:blipFill rotWithShape="1">
          <a:blip r:embed="rId2">
            <a:extLst>
              <a:ext uri="{28A0092B-C50C-407E-A947-70E740481C1C}">
                <a14:useLocalDpi xmlns:a14="http://schemas.microsoft.com/office/drawing/2010/main" val="0"/>
              </a:ext>
            </a:extLst>
          </a:blip>
          <a:srcRect l="4257" t="6535" r="4950" b="54521"/>
          <a:stretch/>
        </p:blipFill>
        <p:spPr>
          <a:xfrm>
            <a:off x="3038475" y="1422400"/>
            <a:ext cx="5822950" cy="1873250"/>
          </a:xfrm>
          <a:prstGeom prst="rect">
            <a:avLst/>
          </a:prstGeom>
        </p:spPr>
      </p:pic>
    </p:spTree>
    <p:extLst>
      <p:ext uri="{BB962C8B-B14F-4D97-AF65-F5344CB8AC3E}">
        <p14:creationId xmlns:p14="http://schemas.microsoft.com/office/powerpoint/2010/main" val="3445269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B013F-A296-46A8-990D-C2220A82F7DD}"/>
              </a:ext>
            </a:extLst>
          </p:cNvPr>
          <p:cNvSpPr>
            <a:spLocks noGrp="1"/>
          </p:cNvSpPr>
          <p:nvPr>
            <p:ph type="title"/>
          </p:nvPr>
        </p:nvSpPr>
        <p:spPr/>
        <p:txBody>
          <a:bodyPr/>
          <a:lstStyle/>
          <a:p>
            <a:r>
              <a:rPr lang="zh-CN" altLang="en-US" dirty="0"/>
              <a:t>灾害模拟系统说明</a:t>
            </a:r>
            <a:endParaRPr lang="en-US" dirty="0"/>
          </a:p>
        </p:txBody>
      </p:sp>
      <p:pic>
        <p:nvPicPr>
          <p:cNvPr id="4" name="图片 3">
            <a:extLst>
              <a:ext uri="{FF2B5EF4-FFF2-40B4-BE49-F238E27FC236}">
                <a16:creationId xmlns:a16="http://schemas.microsoft.com/office/drawing/2014/main" id="{3ABA9BF7-56AA-4B67-9B9F-0988C1CBEB51}"/>
              </a:ext>
            </a:extLst>
          </p:cNvPr>
          <p:cNvPicPr>
            <a:picLocks noChangeAspect="1"/>
          </p:cNvPicPr>
          <p:nvPr/>
        </p:nvPicPr>
        <p:blipFill rotWithShape="1">
          <a:blip r:embed="rId2">
            <a:extLst>
              <a:ext uri="{28A0092B-C50C-407E-A947-70E740481C1C}">
                <a14:useLocalDpi xmlns:a14="http://schemas.microsoft.com/office/drawing/2010/main" val="0"/>
              </a:ext>
            </a:extLst>
          </a:blip>
          <a:srcRect l="901" t="5643" r="33444" b="5959"/>
          <a:stretch/>
        </p:blipFill>
        <p:spPr>
          <a:xfrm>
            <a:off x="1098506" y="1690688"/>
            <a:ext cx="3761929" cy="3798749"/>
          </a:xfrm>
          <a:prstGeom prst="rect">
            <a:avLst/>
          </a:prstGeom>
        </p:spPr>
      </p:pic>
      <p:sp>
        <p:nvSpPr>
          <p:cNvPr id="3" name="文本框 2">
            <a:extLst>
              <a:ext uri="{FF2B5EF4-FFF2-40B4-BE49-F238E27FC236}">
                <a16:creationId xmlns:a16="http://schemas.microsoft.com/office/drawing/2014/main" id="{99506BED-D15E-42A1-8442-4FD108A714CF}"/>
              </a:ext>
            </a:extLst>
          </p:cNvPr>
          <p:cNvSpPr txBox="1"/>
          <p:nvPr/>
        </p:nvSpPr>
        <p:spPr>
          <a:xfrm>
            <a:off x="5791200" y="1739900"/>
            <a:ext cx="4044950" cy="923330"/>
          </a:xfrm>
          <a:prstGeom prst="rect">
            <a:avLst/>
          </a:prstGeom>
          <a:noFill/>
        </p:spPr>
        <p:txBody>
          <a:bodyPr wrap="square" rtlCol="0">
            <a:spAutoFit/>
          </a:bodyPr>
          <a:lstStyle/>
          <a:p>
            <a:r>
              <a:rPr lang="zh-CN" altLang="en-US" dirty="0"/>
              <a:t>应贵公司要求，我们在模拟过程中添加了模组摧毁流程，以便于练习贵公司遭受到的网络攻击异状</a:t>
            </a:r>
            <a:endParaRPr lang="en-US" dirty="0"/>
          </a:p>
        </p:txBody>
      </p:sp>
      <p:sp>
        <p:nvSpPr>
          <p:cNvPr id="5" name="文本框 4">
            <a:extLst>
              <a:ext uri="{FF2B5EF4-FFF2-40B4-BE49-F238E27FC236}">
                <a16:creationId xmlns:a16="http://schemas.microsoft.com/office/drawing/2014/main" id="{91BDB431-457B-4B22-A50F-20EE49A6B987}"/>
              </a:ext>
            </a:extLst>
          </p:cNvPr>
          <p:cNvSpPr txBox="1"/>
          <p:nvPr/>
        </p:nvSpPr>
        <p:spPr>
          <a:xfrm>
            <a:off x="5791200" y="3128397"/>
            <a:ext cx="4044950" cy="923330"/>
          </a:xfrm>
          <a:prstGeom prst="rect">
            <a:avLst/>
          </a:prstGeom>
          <a:noFill/>
        </p:spPr>
        <p:txBody>
          <a:bodyPr wrap="square" rtlCol="0">
            <a:spAutoFit/>
          </a:bodyPr>
          <a:lstStyle/>
          <a:p>
            <a:r>
              <a:rPr lang="zh-CN" altLang="en-US" dirty="0"/>
              <a:t>在</a:t>
            </a:r>
            <a:r>
              <a:rPr lang="en-US" altLang="zh-CN" dirty="0"/>
              <a:t>3~8</a:t>
            </a:r>
            <a:r>
              <a:rPr lang="zh-CN" altLang="en-US" dirty="0"/>
              <a:t>个周期间（时间随机决定），会随机摧毁面板上的若干模组大多数为四个。</a:t>
            </a:r>
            <a:endParaRPr lang="en-US" dirty="0"/>
          </a:p>
        </p:txBody>
      </p:sp>
      <p:sp>
        <p:nvSpPr>
          <p:cNvPr id="6" name="文本框 5">
            <a:extLst>
              <a:ext uri="{FF2B5EF4-FFF2-40B4-BE49-F238E27FC236}">
                <a16:creationId xmlns:a16="http://schemas.microsoft.com/office/drawing/2014/main" id="{37DC01E3-4E48-4C9A-B9D1-D38433572C99}"/>
              </a:ext>
            </a:extLst>
          </p:cNvPr>
          <p:cNvSpPr txBox="1"/>
          <p:nvPr/>
        </p:nvSpPr>
        <p:spPr>
          <a:xfrm>
            <a:off x="5791200" y="4566107"/>
            <a:ext cx="4044950" cy="923330"/>
          </a:xfrm>
          <a:prstGeom prst="rect">
            <a:avLst/>
          </a:prstGeom>
          <a:noFill/>
        </p:spPr>
        <p:txBody>
          <a:bodyPr wrap="square" rtlCol="0">
            <a:spAutoFit/>
          </a:bodyPr>
          <a:lstStyle/>
          <a:p>
            <a:r>
              <a:rPr lang="zh-CN" altLang="en-US" dirty="0"/>
              <a:t>考虑到实际的工作条件，在倒数第二个周期是会呈现橙色，倒数第一个周期会呈现红色。之后将执行摧毁。</a:t>
            </a:r>
            <a:endParaRPr lang="en-US" dirty="0"/>
          </a:p>
        </p:txBody>
      </p:sp>
    </p:spTree>
    <p:extLst>
      <p:ext uri="{BB962C8B-B14F-4D97-AF65-F5344CB8AC3E}">
        <p14:creationId xmlns:p14="http://schemas.microsoft.com/office/powerpoint/2010/main" val="8162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0612C-3957-422B-A3CD-038D55AFA284}"/>
              </a:ext>
            </a:extLst>
          </p:cNvPr>
          <p:cNvSpPr>
            <a:spLocks noGrp="1"/>
          </p:cNvSpPr>
          <p:nvPr>
            <p:ph type="title"/>
          </p:nvPr>
        </p:nvSpPr>
        <p:spPr/>
        <p:txBody>
          <a:bodyPr/>
          <a:lstStyle/>
          <a:p>
            <a:r>
              <a:rPr lang="zh-CN" altLang="en-US" dirty="0"/>
              <a:t>设备模组总体说明</a:t>
            </a:r>
            <a:endParaRPr lang="en-US" dirty="0"/>
          </a:p>
        </p:txBody>
      </p:sp>
      <p:pic>
        <p:nvPicPr>
          <p:cNvPr id="5" name="内容占位符 4" descr="图片包含 电子产品, 电路&#10;&#10;描述已自动生成">
            <a:extLst>
              <a:ext uri="{FF2B5EF4-FFF2-40B4-BE49-F238E27FC236}">
                <a16:creationId xmlns:a16="http://schemas.microsoft.com/office/drawing/2014/main" id="{30229E74-AE64-49AB-BDAC-B003745201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513" t="8188" r="8291" b="8329"/>
          <a:stretch/>
        </p:blipFill>
        <p:spPr>
          <a:xfrm>
            <a:off x="1642647" y="2590077"/>
            <a:ext cx="1785842" cy="1791979"/>
          </a:xfrm>
        </p:spPr>
      </p:pic>
      <p:pic>
        <p:nvPicPr>
          <p:cNvPr id="7" name="图片 6" descr="图片包含 屏幕截图&#10;&#10;描述已自动生成">
            <a:extLst>
              <a:ext uri="{FF2B5EF4-FFF2-40B4-BE49-F238E27FC236}">
                <a16:creationId xmlns:a16="http://schemas.microsoft.com/office/drawing/2014/main" id="{9EFE8A0A-E7DF-4F5B-9C78-3A004E5CEDBE}"/>
              </a:ext>
            </a:extLst>
          </p:cNvPr>
          <p:cNvPicPr>
            <a:picLocks noChangeAspect="1"/>
          </p:cNvPicPr>
          <p:nvPr/>
        </p:nvPicPr>
        <p:blipFill rotWithShape="1">
          <a:blip r:embed="rId3">
            <a:extLst>
              <a:ext uri="{28A0092B-C50C-407E-A947-70E740481C1C}">
                <a14:useLocalDpi xmlns:a14="http://schemas.microsoft.com/office/drawing/2010/main" val="0"/>
              </a:ext>
            </a:extLst>
          </a:blip>
          <a:srcRect b="91090"/>
          <a:stretch/>
        </p:blipFill>
        <p:spPr>
          <a:xfrm rot="5400000">
            <a:off x="2429988" y="3392508"/>
            <a:ext cx="2149168" cy="191495"/>
          </a:xfrm>
          <a:prstGeom prst="rect">
            <a:avLst/>
          </a:prstGeom>
        </p:spPr>
      </p:pic>
      <p:pic>
        <p:nvPicPr>
          <p:cNvPr id="9" name="图片 8">
            <a:extLst>
              <a:ext uri="{FF2B5EF4-FFF2-40B4-BE49-F238E27FC236}">
                <a16:creationId xmlns:a16="http://schemas.microsoft.com/office/drawing/2014/main" id="{4147CB43-7D8B-4853-92BC-F062A3208376}"/>
              </a:ext>
            </a:extLst>
          </p:cNvPr>
          <p:cNvPicPr>
            <a:picLocks noChangeAspect="1"/>
          </p:cNvPicPr>
          <p:nvPr/>
        </p:nvPicPr>
        <p:blipFill rotWithShape="1">
          <a:blip r:embed="rId4">
            <a:extLst>
              <a:ext uri="{28A0092B-C50C-407E-A947-70E740481C1C}">
                <a14:useLocalDpi xmlns:a14="http://schemas.microsoft.com/office/drawing/2010/main" val="0"/>
              </a:ext>
            </a:extLst>
          </a:blip>
          <a:srcRect b="90493"/>
          <a:stretch/>
        </p:blipFill>
        <p:spPr>
          <a:xfrm rot="10800000">
            <a:off x="1515086" y="4357507"/>
            <a:ext cx="2061124" cy="195943"/>
          </a:xfrm>
          <a:prstGeom prst="rect">
            <a:avLst/>
          </a:prstGeom>
        </p:spPr>
      </p:pic>
      <p:pic>
        <p:nvPicPr>
          <p:cNvPr id="11" name="图片 10">
            <a:extLst>
              <a:ext uri="{FF2B5EF4-FFF2-40B4-BE49-F238E27FC236}">
                <a16:creationId xmlns:a16="http://schemas.microsoft.com/office/drawing/2014/main" id="{7AAD8D85-1545-4FB0-A319-F8DEE8C3E8A8}"/>
              </a:ext>
            </a:extLst>
          </p:cNvPr>
          <p:cNvPicPr>
            <a:picLocks noChangeAspect="1"/>
          </p:cNvPicPr>
          <p:nvPr/>
        </p:nvPicPr>
        <p:blipFill rotWithShape="1">
          <a:blip r:embed="rId5">
            <a:extLst>
              <a:ext uri="{28A0092B-C50C-407E-A947-70E740481C1C}">
                <a14:useLocalDpi xmlns:a14="http://schemas.microsoft.com/office/drawing/2010/main" val="0"/>
              </a:ext>
            </a:extLst>
          </a:blip>
          <a:srcRect b="90493"/>
          <a:stretch/>
        </p:blipFill>
        <p:spPr>
          <a:xfrm>
            <a:off x="1505006" y="2437093"/>
            <a:ext cx="2061124" cy="195943"/>
          </a:xfrm>
          <a:prstGeom prst="rect">
            <a:avLst/>
          </a:prstGeom>
        </p:spPr>
      </p:pic>
      <p:pic>
        <p:nvPicPr>
          <p:cNvPr id="12" name="图片 11">
            <a:extLst>
              <a:ext uri="{FF2B5EF4-FFF2-40B4-BE49-F238E27FC236}">
                <a16:creationId xmlns:a16="http://schemas.microsoft.com/office/drawing/2014/main" id="{652A6582-F4C8-4987-9B17-BEA90FD9ABDD}"/>
              </a:ext>
            </a:extLst>
          </p:cNvPr>
          <p:cNvPicPr>
            <a:picLocks noChangeAspect="1"/>
          </p:cNvPicPr>
          <p:nvPr/>
        </p:nvPicPr>
        <p:blipFill rotWithShape="1">
          <a:blip r:embed="rId4">
            <a:extLst>
              <a:ext uri="{28A0092B-C50C-407E-A947-70E740481C1C}">
                <a14:useLocalDpi xmlns:a14="http://schemas.microsoft.com/office/drawing/2010/main" val="0"/>
              </a:ext>
            </a:extLst>
          </a:blip>
          <a:srcRect b="91663"/>
          <a:stretch/>
        </p:blipFill>
        <p:spPr>
          <a:xfrm rot="16200000">
            <a:off x="562992" y="3400150"/>
            <a:ext cx="2061124" cy="171831"/>
          </a:xfrm>
          <a:prstGeom prst="rect">
            <a:avLst/>
          </a:prstGeom>
        </p:spPr>
      </p:pic>
      <p:pic>
        <p:nvPicPr>
          <p:cNvPr id="14" name="图片 13" descr="图片包含 屏幕截图&#10;&#10;描述已自动生成">
            <a:extLst>
              <a:ext uri="{FF2B5EF4-FFF2-40B4-BE49-F238E27FC236}">
                <a16:creationId xmlns:a16="http://schemas.microsoft.com/office/drawing/2014/main" id="{D3D9E848-B136-4C28-95BD-24579ED39F91}"/>
              </a:ext>
            </a:extLst>
          </p:cNvPr>
          <p:cNvPicPr>
            <a:picLocks noChangeAspect="1"/>
          </p:cNvPicPr>
          <p:nvPr/>
        </p:nvPicPr>
        <p:blipFill rotWithShape="1">
          <a:blip r:embed="rId3">
            <a:extLst>
              <a:ext uri="{28A0092B-C50C-407E-A947-70E740481C1C}">
                <a14:useLocalDpi xmlns:a14="http://schemas.microsoft.com/office/drawing/2010/main" val="0"/>
              </a:ext>
            </a:extLst>
          </a:blip>
          <a:srcRect b="91090"/>
          <a:stretch/>
        </p:blipFill>
        <p:spPr>
          <a:xfrm rot="16200000">
            <a:off x="2615797" y="3392509"/>
            <a:ext cx="2149168" cy="191494"/>
          </a:xfrm>
          <a:prstGeom prst="rect">
            <a:avLst/>
          </a:prstGeom>
        </p:spPr>
      </p:pic>
      <p:pic>
        <p:nvPicPr>
          <p:cNvPr id="15" name="图片 14">
            <a:extLst>
              <a:ext uri="{FF2B5EF4-FFF2-40B4-BE49-F238E27FC236}">
                <a16:creationId xmlns:a16="http://schemas.microsoft.com/office/drawing/2014/main" id="{827D44E5-D5AC-49D3-88B3-2D1E4E2B0485}"/>
              </a:ext>
            </a:extLst>
          </p:cNvPr>
          <p:cNvPicPr>
            <a:picLocks noChangeAspect="1"/>
          </p:cNvPicPr>
          <p:nvPr/>
        </p:nvPicPr>
        <p:blipFill rotWithShape="1">
          <a:blip r:embed="rId4">
            <a:extLst>
              <a:ext uri="{28A0092B-C50C-407E-A947-70E740481C1C}">
                <a14:useLocalDpi xmlns:a14="http://schemas.microsoft.com/office/drawing/2010/main" val="0"/>
              </a:ext>
            </a:extLst>
          </a:blip>
          <a:srcRect b="89898"/>
          <a:stretch/>
        </p:blipFill>
        <p:spPr>
          <a:xfrm>
            <a:off x="3638395" y="2413672"/>
            <a:ext cx="2061124" cy="208217"/>
          </a:xfrm>
          <a:prstGeom prst="rect">
            <a:avLst/>
          </a:prstGeom>
        </p:spPr>
      </p:pic>
      <p:pic>
        <p:nvPicPr>
          <p:cNvPr id="16" name="图片 15">
            <a:extLst>
              <a:ext uri="{FF2B5EF4-FFF2-40B4-BE49-F238E27FC236}">
                <a16:creationId xmlns:a16="http://schemas.microsoft.com/office/drawing/2014/main" id="{1F91FF03-A733-47B4-91DE-0A033E110A79}"/>
              </a:ext>
            </a:extLst>
          </p:cNvPr>
          <p:cNvPicPr>
            <a:picLocks noChangeAspect="1"/>
          </p:cNvPicPr>
          <p:nvPr/>
        </p:nvPicPr>
        <p:blipFill rotWithShape="1">
          <a:blip r:embed="rId5">
            <a:extLst>
              <a:ext uri="{28A0092B-C50C-407E-A947-70E740481C1C}">
                <a14:useLocalDpi xmlns:a14="http://schemas.microsoft.com/office/drawing/2010/main" val="0"/>
              </a:ext>
            </a:extLst>
          </a:blip>
          <a:srcRect b="91229"/>
          <a:stretch/>
        </p:blipFill>
        <p:spPr>
          <a:xfrm rot="10800000">
            <a:off x="3638395" y="4369782"/>
            <a:ext cx="2061124" cy="180784"/>
          </a:xfrm>
          <a:prstGeom prst="rect">
            <a:avLst/>
          </a:prstGeom>
        </p:spPr>
      </p:pic>
      <p:pic>
        <p:nvPicPr>
          <p:cNvPr id="17" name="图片 16">
            <a:extLst>
              <a:ext uri="{FF2B5EF4-FFF2-40B4-BE49-F238E27FC236}">
                <a16:creationId xmlns:a16="http://schemas.microsoft.com/office/drawing/2014/main" id="{C141A740-7D6F-46A5-8F35-FF9D920081B6}"/>
              </a:ext>
            </a:extLst>
          </p:cNvPr>
          <p:cNvPicPr>
            <a:picLocks noChangeAspect="1"/>
          </p:cNvPicPr>
          <p:nvPr/>
        </p:nvPicPr>
        <p:blipFill rotWithShape="1">
          <a:blip r:embed="rId4">
            <a:extLst>
              <a:ext uri="{28A0092B-C50C-407E-A947-70E740481C1C}">
                <a14:useLocalDpi xmlns:a14="http://schemas.microsoft.com/office/drawing/2010/main" val="0"/>
              </a:ext>
            </a:extLst>
          </a:blip>
          <a:srcRect b="87898"/>
          <a:stretch/>
        </p:blipFill>
        <p:spPr>
          <a:xfrm rot="5400000">
            <a:off x="4580560" y="3342933"/>
            <a:ext cx="2061124" cy="249445"/>
          </a:xfrm>
          <a:prstGeom prst="rect">
            <a:avLst/>
          </a:prstGeom>
        </p:spPr>
      </p:pic>
      <p:pic>
        <p:nvPicPr>
          <p:cNvPr id="19" name="图片 18" descr="图片包含 物体&#10;&#10;描述已自动生成">
            <a:extLst>
              <a:ext uri="{FF2B5EF4-FFF2-40B4-BE49-F238E27FC236}">
                <a16:creationId xmlns:a16="http://schemas.microsoft.com/office/drawing/2014/main" id="{947EB8B7-DB31-477E-A88D-60426F9A0875}"/>
              </a:ext>
            </a:extLst>
          </p:cNvPr>
          <p:cNvPicPr>
            <a:picLocks noChangeAspect="1"/>
          </p:cNvPicPr>
          <p:nvPr/>
        </p:nvPicPr>
        <p:blipFill rotWithShape="1">
          <a:blip r:embed="rId6">
            <a:extLst>
              <a:ext uri="{28A0092B-C50C-407E-A947-70E740481C1C}">
                <a14:useLocalDpi xmlns:a14="http://schemas.microsoft.com/office/drawing/2010/main" val="0"/>
              </a:ext>
            </a:extLst>
          </a:blip>
          <a:srcRect l="10814" t="9646" r="8852" b="9206"/>
          <a:stretch/>
        </p:blipFill>
        <p:spPr>
          <a:xfrm>
            <a:off x="3786128" y="2599748"/>
            <a:ext cx="1764436" cy="1782308"/>
          </a:xfrm>
          <a:prstGeom prst="rect">
            <a:avLst/>
          </a:prstGeom>
        </p:spPr>
      </p:pic>
      <p:sp>
        <p:nvSpPr>
          <p:cNvPr id="21" name="文本框 20">
            <a:extLst>
              <a:ext uri="{FF2B5EF4-FFF2-40B4-BE49-F238E27FC236}">
                <a16:creationId xmlns:a16="http://schemas.microsoft.com/office/drawing/2014/main" id="{C2D1B3FB-2C85-4DE3-B052-22DC0D8450F4}"/>
              </a:ext>
            </a:extLst>
          </p:cNvPr>
          <p:cNvSpPr txBox="1"/>
          <p:nvPr/>
        </p:nvSpPr>
        <p:spPr>
          <a:xfrm>
            <a:off x="6601522" y="864750"/>
            <a:ext cx="4127810" cy="923330"/>
          </a:xfrm>
          <a:prstGeom prst="rect">
            <a:avLst/>
          </a:prstGeom>
          <a:noFill/>
        </p:spPr>
        <p:txBody>
          <a:bodyPr wrap="square" rtlCol="0">
            <a:spAutoFit/>
          </a:bodyPr>
          <a:lstStyle/>
          <a:p>
            <a:r>
              <a:rPr lang="zh-CN" altLang="en-US" dirty="0"/>
              <a:t>在</a:t>
            </a:r>
            <a:r>
              <a:rPr lang="en-US" altLang="zh-CN" dirty="0"/>
              <a:t>R.O.O.T.</a:t>
            </a:r>
            <a:r>
              <a:rPr lang="zh-CN" altLang="en-US" dirty="0"/>
              <a:t>系统中，有若干概念要清楚。</a:t>
            </a:r>
            <a:endParaRPr lang="en-US" altLang="zh-CN" dirty="0"/>
          </a:p>
          <a:p>
            <a:r>
              <a:rPr lang="zh-CN" altLang="en-US" dirty="0"/>
              <a:t>硬件角度上有：核心和端子</a:t>
            </a:r>
            <a:endParaRPr lang="en-US" altLang="zh-CN" dirty="0"/>
          </a:p>
          <a:p>
            <a:r>
              <a:rPr lang="zh-CN" altLang="en-US" dirty="0"/>
              <a:t>软件角度上有：数据信号和网络信号</a:t>
            </a:r>
            <a:endParaRPr lang="en-US" dirty="0"/>
          </a:p>
        </p:txBody>
      </p:sp>
      <p:sp>
        <p:nvSpPr>
          <p:cNvPr id="22" name="文本框 21">
            <a:extLst>
              <a:ext uri="{FF2B5EF4-FFF2-40B4-BE49-F238E27FC236}">
                <a16:creationId xmlns:a16="http://schemas.microsoft.com/office/drawing/2014/main" id="{37B0572A-CD25-463D-8A64-72C7A74011FC}"/>
              </a:ext>
            </a:extLst>
          </p:cNvPr>
          <p:cNvSpPr txBox="1"/>
          <p:nvPr/>
        </p:nvSpPr>
        <p:spPr>
          <a:xfrm>
            <a:off x="6601522" y="3672280"/>
            <a:ext cx="3924018" cy="1200329"/>
          </a:xfrm>
          <a:prstGeom prst="rect">
            <a:avLst/>
          </a:prstGeom>
          <a:noFill/>
        </p:spPr>
        <p:txBody>
          <a:bodyPr wrap="square" rtlCol="0">
            <a:spAutoFit/>
          </a:bodyPr>
          <a:lstStyle/>
          <a:p>
            <a:r>
              <a:rPr lang="zh-CN" altLang="en-US" dirty="0"/>
              <a:t>不同的核心负责发送或者接受信号、端子负责在不同核心间传递信号。不同的核心在接收到特定的信号后可以进行收益。</a:t>
            </a:r>
            <a:endParaRPr lang="en-US" dirty="0"/>
          </a:p>
        </p:txBody>
      </p:sp>
      <p:sp>
        <p:nvSpPr>
          <p:cNvPr id="23" name="文本框 22">
            <a:extLst>
              <a:ext uri="{FF2B5EF4-FFF2-40B4-BE49-F238E27FC236}">
                <a16:creationId xmlns:a16="http://schemas.microsoft.com/office/drawing/2014/main" id="{D13101BE-A030-4F7B-8CB7-301E65BDB56F}"/>
              </a:ext>
            </a:extLst>
          </p:cNvPr>
          <p:cNvSpPr txBox="1"/>
          <p:nvPr/>
        </p:nvSpPr>
        <p:spPr>
          <a:xfrm>
            <a:off x="6625035" y="5051855"/>
            <a:ext cx="4127810" cy="1200329"/>
          </a:xfrm>
          <a:prstGeom prst="rect">
            <a:avLst/>
          </a:prstGeom>
          <a:noFill/>
        </p:spPr>
        <p:txBody>
          <a:bodyPr wrap="square" rtlCol="0">
            <a:spAutoFit/>
          </a:bodyPr>
          <a:lstStyle/>
          <a:p>
            <a:r>
              <a:rPr lang="zh-CN" altLang="en-US" dirty="0"/>
              <a:t>数据信号只会由处理器模组发出</a:t>
            </a:r>
            <a:endParaRPr lang="en-US" altLang="zh-CN" dirty="0"/>
          </a:p>
          <a:p>
            <a:r>
              <a:rPr lang="zh-CN" altLang="en-US" dirty="0"/>
              <a:t>网络信号只会有服务器模组发出，并且只能通过网络、网桥模组传播。</a:t>
            </a:r>
            <a:endParaRPr lang="en-US" dirty="0"/>
          </a:p>
          <a:p>
            <a:endParaRPr lang="en-US" dirty="0"/>
          </a:p>
        </p:txBody>
      </p:sp>
      <p:sp>
        <p:nvSpPr>
          <p:cNvPr id="24" name="文本框 23">
            <a:extLst>
              <a:ext uri="{FF2B5EF4-FFF2-40B4-BE49-F238E27FC236}">
                <a16:creationId xmlns:a16="http://schemas.microsoft.com/office/drawing/2014/main" id="{8A4FE41E-46E8-4A26-8DD3-C2F12E879A84}"/>
              </a:ext>
            </a:extLst>
          </p:cNvPr>
          <p:cNvSpPr txBox="1"/>
          <p:nvPr/>
        </p:nvSpPr>
        <p:spPr>
          <a:xfrm>
            <a:off x="6625035" y="2013494"/>
            <a:ext cx="3924018" cy="1754326"/>
          </a:xfrm>
          <a:prstGeom prst="rect">
            <a:avLst/>
          </a:prstGeom>
          <a:noFill/>
        </p:spPr>
        <p:txBody>
          <a:bodyPr wrap="square" rtlCol="0">
            <a:spAutoFit/>
          </a:bodyPr>
          <a:lstStyle/>
          <a:p>
            <a:r>
              <a:rPr lang="zh-CN" altLang="en-US" dirty="0"/>
              <a:t>一个模组必然由一个核心和四个端子构成。</a:t>
            </a:r>
            <a:endParaRPr lang="en-US" altLang="zh-CN" dirty="0"/>
          </a:p>
          <a:p>
            <a:r>
              <a:rPr lang="zh-CN" altLang="en-US" dirty="0"/>
              <a:t>核心有多种，然后端子只分为两种：可传播信号和不可传播信号。可传播信号的端子可以同时传递两种信号。</a:t>
            </a:r>
            <a:endParaRPr lang="en-US" altLang="zh-CN" dirty="0"/>
          </a:p>
          <a:p>
            <a:endParaRPr lang="en-US" dirty="0"/>
          </a:p>
        </p:txBody>
      </p:sp>
      <p:sp>
        <p:nvSpPr>
          <p:cNvPr id="25" name="文本框 24">
            <a:extLst>
              <a:ext uri="{FF2B5EF4-FFF2-40B4-BE49-F238E27FC236}">
                <a16:creationId xmlns:a16="http://schemas.microsoft.com/office/drawing/2014/main" id="{7FA67B8B-FDE0-4AD4-AC0D-3CDA9FB0F537}"/>
              </a:ext>
            </a:extLst>
          </p:cNvPr>
          <p:cNvSpPr txBox="1"/>
          <p:nvPr/>
        </p:nvSpPr>
        <p:spPr>
          <a:xfrm>
            <a:off x="838200" y="5352585"/>
            <a:ext cx="4861319" cy="646331"/>
          </a:xfrm>
          <a:prstGeom prst="rect">
            <a:avLst/>
          </a:prstGeom>
          <a:noFill/>
        </p:spPr>
        <p:txBody>
          <a:bodyPr wrap="square" rtlCol="0">
            <a:spAutoFit/>
          </a:bodyPr>
          <a:lstStyle/>
          <a:p>
            <a:r>
              <a:rPr lang="zh-CN" altLang="en-US" dirty="0"/>
              <a:t>在端子传递信号时会点亮相应的</a:t>
            </a:r>
            <a:r>
              <a:rPr lang="en-US" altLang="zh-CN" dirty="0"/>
              <a:t>LED</a:t>
            </a:r>
            <a:r>
              <a:rPr lang="zh-CN" altLang="en-US" dirty="0"/>
              <a:t>，核心在接收到对应计分的信号时会开始运行。</a:t>
            </a:r>
            <a:endParaRPr lang="en-US" dirty="0"/>
          </a:p>
        </p:txBody>
      </p:sp>
    </p:spTree>
    <p:extLst>
      <p:ext uri="{BB962C8B-B14F-4D97-AF65-F5344CB8AC3E}">
        <p14:creationId xmlns:p14="http://schemas.microsoft.com/office/powerpoint/2010/main" val="414668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10261-8660-4936-9702-B2F8C8BF72B5}"/>
              </a:ext>
            </a:extLst>
          </p:cNvPr>
          <p:cNvSpPr>
            <a:spLocks noGrp="1"/>
          </p:cNvSpPr>
          <p:nvPr>
            <p:ph type="title"/>
          </p:nvPr>
        </p:nvSpPr>
        <p:spPr/>
        <p:txBody>
          <a:bodyPr/>
          <a:lstStyle/>
          <a:p>
            <a:r>
              <a:rPr lang="zh-CN" altLang="en-US" dirty="0"/>
              <a:t>设备模组细节说明</a:t>
            </a:r>
            <a:endParaRPr lang="en-US" dirty="0"/>
          </a:p>
        </p:txBody>
      </p:sp>
      <p:graphicFrame>
        <p:nvGraphicFramePr>
          <p:cNvPr id="4" name="表格 4">
            <a:extLst>
              <a:ext uri="{FF2B5EF4-FFF2-40B4-BE49-F238E27FC236}">
                <a16:creationId xmlns:a16="http://schemas.microsoft.com/office/drawing/2014/main" id="{71C6F11D-44CD-4B11-BF03-E4CD5987E759}"/>
              </a:ext>
            </a:extLst>
          </p:cNvPr>
          <p:cNvGraphicFramePr>
            <a:graphicFrameLocks noGrp="1"/>
          </p:cNvGraphicFramePr>
          <p:nvPr>
            <p:extLst>
              <p:ext uri="{D42A27DB-BD31-4B8C-83A1-F6EECF244321}">
                <p14:modId xmlns:p14="http://schemas.microsoft.com/office/powerpoint/2010/main" val="11111119"/>
              </p:ext>
            </p:extLst>
          </p:nvPr>
        </p:nvGraphicFramePr>
        <p:xfrm>
          <a:off x="838200" y="1688686"/>
          <a:ext cx="10007600" cy="3480628"/>
        </p:xfrm>
        <a:graphic>
          <a:graphicData uri="http://schemas.openxmlformats.org/drawingml/2006/table">
            <a:tbl>
              <a:tblPr firstRow="1" bandRow="1">
                <a:tableStyleId>{073A0DAA-6AF3-43AB-8588-CEC1D06C72B9}</a:tableStyleId>
              </a:tblPr>
              <a:tblGrid>
                <a:gridCol w="1206500">
                  <a:extLst>
                    <a:ext uri="{9D8B030D-6E8A-4147-A177-3AD203B41FA5}">
                      <a16:colId xmlns:a16="http://schemas.microsoft.com/office/drawing/2014/main" val="2621437361"/>
                    </a:ext>
                  </a:extLst>
                </a:gridCol>
                <a:gridCol w="1371600">
                  <a:extLst>
                    <a:ext uri="{9D8B030D-6E8A-4147-A177-3AD203B41FA5}">
                      <a16:colId xmlns:a16="http://schemas.microsoft.com/office/drawing/2014/main" val="862795126"/>
                    </a:ext>
                  </a:extLst>
                </a:gridCol>
                <a:gridCol w="4699000">
                  <a:extLst>
                    <a:ext uri="{9D8B030D-6E8A-4147-A177-3AD203B41FA5}">
                      <a16:colId xmlns:a16="http://schemas.microsoft.com/office/drawing/2014/main" val="3721827039"/>
                    </a:ext>
                  </a:extLst>
                </a:gridCol>
                <a:gridCol w="2730500">
                  <a:extLst>
                    <a:ext uri="{9D8B030D-6E8A-4147-A177-3AD203B41FA5}">
                      <a16:colId xmlns:a16="http://schemas.microsoft.com/office/drawing/2014/main" val="1609952431"/>
                    </a:ext>
                  </a:extLst>
                </a:gridCol>
              </a:tblGrid>
              <a:tr h="402891">
                <a:tc>
                  <a:txBody>
                    <a:bodyPr/>
                    <a:lstStyle/>
                    <a:p>
                      <a:pPr algn="ctr"/>
                      <a:r>
                        <a:rPr lang="zh-CN" altLang="en-US" dirty="0"/>
                        <a:t>图标</a:t>
                      </a:r>
                      <a:endParaRPr lang="en-US" dirty="0"/>
                    </a:p>
                  </a:txBody>
                  <a:tcPr/>
                </a:tc>
                <a:tc>
                  <a:txBody>
                    <a:bodyPr/>
                    <a:lstStyle/>
                    <a:p>
                      <a:pPr algn="ctr"/>
                      <a:r>
                        <a:rPr lang="zh-CN" altLang="en-US" dirty="0"/>
                        <a:t>名称</a:t>
                      </a:r>
                      <a:endParaRPr lang="en-US" dirty="0"/>
                    </a:p>
                  </a:txBody>
                  <a:tcPr/>
                </a:tc>
                <a:tc>
                  <a:txBody>
                    <a:bodyPr/>
                    <a:lstStyle/>
                    <a:p>
                      <a:pPr algn="ctr"/>
                      <a:r>
                        <a:rPr lang="zh-CN" altLang="en-US" dirty="0"/>
                        <a:t>说明</a:t>
                      </a:r>
                      <a:endParaRPr lang="en-US" dirty="0"/>
                    </a:p>
                  </a:txBody>
                  <a:tcPr/>
                </a:tc>
                <a:tc>
                  <a:txBody>
                    <a:bodyPr/>
                    <a:lstStyle/>
                    <a:p>
                      <a:pPr algn="ctr"/>
                      <a:r>
                        <a:rPr lang="zh-CN" altLang="en-US" dirty="0"/>
                        <a:t>消耗</a:t>
                      </a:r>
                      <a:endParaRPr lang="en-US" dirty="0"/>
                    </a:p>
                  </a:txBody>
                  <a:tcPr/>
                </a:tc>
                <a:extLst>
                  <a:ext uri="{0D108BD9-81ED-4DB2-BD59-A6C34878D82A}">
                    <a16:rowId xmlns:a16="http://schemas.microsoft.com/office/drawing/2014/main" val="3904174788"/>
                  </a:ext>
                </a:extLst>
              </a:tr>
              <a:tr h="959005">
                <a:tc>
                  <a:txBody>
                    <a:bodyPr/>
                    <a:lstStyle/>
                    <a:p>
                      <a:endParaRPr lang="en-US" dirty="0"/>
                    </a:p>
                  </a:txBody>
                  <a:tcPr/>
                </a:tc>
                <a:tc>
                  <a:txBody>
                    <a:bodyPr/>
                    <a:lstStyle/>
                    <a:p>
                      <a:pPr algn="ctr"/>
                      <a:r>
                        <a:rPr lang="zh-CN" altLang="en-US" dirty="0"/>
                        <a:t>垃圾模组</a:t>
                      </a:r>
                      <a:endParaRPr lang="en-US" dirty="0"/>
                    </a:p>
                  </a:txBody>
                  <a:tcPr/>
                </a:tc>
                <a:tc>
                  <a:txBody>
                    <a:bodyPr/>
                    <a:lstStyle/>
                    <a:p>
                      <a:r>
                        <a:rPr lang="zh-CN" altLang="en-US" dirty="0"/>
                        <a:t>单纯的阻碍模组，并且四边必然是不可链接端子、并且不会与商店中出现</a:t>
                      </a:r>
                      <a:endParaRPr lang="en-US" dirty="0"/>
                    </a:p>
                  </a:txBody>
                  <a:tcPr/>
                </a:tc>
                <a:tc>
                  <a:txBody>
                    <a:bodyPr/>
                    <a:lstStyle/>
                    <a:p>
                      <a:endParaRPr lang="en-US" dirty="0"/>
                    </a:p>
                  </a:txBody>
                  <a:tcPr/>
                </a:tc>
                <a:extLst>
                  <a:ext uri="{0D108BD9-81ED-4DB2-BD59-A6C34878D82A}">
                    <a16:rowId xmlns:a16="http://schemas.microsoft.com/office/drawing/2014/main" val="1863790508"/>
                  </a:ext>
                </a:extLst>
              </a:tr>
              <a:tr h="1033346">
                <a:tc>
                  <a:txBody>
                    <a:bodyPr/>
                    <a:lstStyle/>
                    <a:p>
                      <a:endParaRPr lang="en-US" dirty="0"/>
                    </a:p>
                  </a:txBody>
                  <a:tcPr/>
                </a:tc>
                <a:tc>
                  <a:txBody>
                    <a:bodyPr/>
                    <a:lstStyle/>
                    <a:p>
                      <a:pPr algn="ctr"/>
                      <a:r>
                        <a:rPr lang="zh-CN" altLang="en-US" dirty="0"/>
                        <a:t>处理器模组</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会发出数据信号并且统计所有接受到数据信号的硬盘模组</a:t>
                      </a:r>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3790404969"/>
                  </a:ext>
                </a:extLst>
              </a:tr>
              <a:tr h="1085386">
                <a:tc>
                  <a:txBody>
                    <a:bodyPr/>
                    <a:lstStyle/>
                    <a:p>
                      <a:endParaRPr lang="en-US"/>
                    </a:p>
                  </a:txBody>
                  <a:tcPr/>
                </a:tc>
                <a:tc>
                  <a:txBody>
                    <a:bodyPr/>
                    <a:lstStyle/>
                    <a:p>
                      <a:pPr algn="ctr"/>
                      <a:r>
                        <a:rPr lang="zh-CN" altLang="en-US" dirty="0"/>
                        <a:t>硬盘模组</a:t>
                      </a:r>
                      <a:endParaRPr lang="en-US" dirty="0"/>
                    </a:p>
                  </a:txBody>
                  <a:tcPr/>
                </a:tc>
                <a:tc>
                  <a:txBody>
                    <a:bodyPr/>
                    <a:lstStyle/>
                    <a:p>
                      <a:r>
                        <a:rPr lang="zh-CN" altLang="en-US" dirty="0"/>
                        <a:t>可以转发数据信号，并且在接受到数据信号（无论是处理器直接发出的还是其他模组转发的）时计算</a:t>
                      </a:r>
                      <a:r>
                        <a:rPr lang="en-US" altLang="zh-CN" dirty="0"/>
                        <a:t>100</a:t>
                      </a:r>
                      <a:r>
                        <a:rPr lang="zh-CN" altLang="en-US" dirty="0"/>
                        <a:t>收益</a:t>
                      </a:r>
                      <a:endParaRPr lang="en-US" dirty="0"/>
                    </a:p>
                  </a:txBody>
                  <a:tcPr/>
                </a:tc>
                <a:tc>
                  <a:txBody>
                    <a:bodyPr/>
                    <a:lstStyle/>
                    <a:p>
                      <a:endParaRPr lang="en-US" dirty="0"/>
                    </a:p>
                  </a:txBody>
                  <a:tcPr/>
                </a:tc>
                <a:extLst>
                  <a:ext uri="{0D108BD9-81ED-4DB2-BD59-A6C34878D82A}">
                    <a16:rowId xmlns:a16="http://schemas.microsoft.com/office/drawing/2014/main" val="1479023673"/>
                  </a:ext>
                </a:extLst>
              </a:tr>
            </a:tbl>
          </a:graphicData>
        </a:graphic>
      </p:graphicFrame>
      <p:pic>
        <p:nvPicPr>
          <p:cNvPr id="15" name="图片 14" descr="图片包含 物体&#10;&#10;描述已自动生成">
            <a:extLst>
              <a:ext uri="{FF2B5EF4-FFF2-40B4-BE49-F238E27FC236}">
                <a16:creationId xmlns:a16="http://schemas.microsoft.com/office/drawing/2014/main" id="{B1B785B2-3A3D-4BED-A581-1B1FF5C3C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853" y="4163127"/>
            <a:ext cx="946592" cy="946592"/>
          </a:xfrm>
          <a:prstGeom prst="rect">
            <a:avLst/>
          </a:prstGeom>
        </p:spPr>
      </p:pic>
      <p:pic>
        <p:nvPicPr>
          <p:cNvPr id="17" name="图片 16" descr="图片包含 电子产品, 电路&#10;&#10;描述已自动生成">
            <a:extLst>
              <a:ext uri="{FF2B5EF4-FFF2-40B4-BE49-F238E27FC236}">
                <a16:creationId xmlns:a16="http://schemas.microsoft.com/office/drawing/2014/main" id="{8CD41C07-9104-44D9-B8ED-F61F2C1D2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853" y="3113605"/>
            <a:ext cx="946592" cy="946592"/>
          </a:xfrm>
          <a:prstGeom prst="rect">
            <a:avLst/>
          </a:prstGeom>
        </p:spPr>
      </p:pic>
      <p:pic>
        <p:nvPicPr>
          <p:cNvPr id="18" name="图片 17" descr="图片包含 家具, 小地毯, 照片&#10;&#10;描述已自动生成">
            <a:extLst>
              <a:ext uri="{FF2B5EF4-FFF2-40B4-BE49-F238E27FC236}">
                <a16:creationId xmlns:a16="http://schemas.microsoft.com/office/drawing/2014/main" id="{5E667B64-9B7F-4ACD-8FED-8F50AF3034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55" y="2064085"/>
            <a:ext cx="946590" cy="946590"/>
          </a:xfrm>
          <a:prstGeom prst="rect">
            <a:avLst/>
          </a:prstGeom>
        </p:spPr>
      </p:pic>
    </p:spTree>
    <p:extLst>
      <p:ext uri="{BB962C8B-B14F-4D97-AF65-F5344CB8AC3E}">
        <p14:creationId xmlns:p14="http://schemas.microsoft.com/office/powerpoint/2010/main" val="1544557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10261-8660-4936-9702-B2F8C8BF72B5}"/>
              </a:ext>
            </a:extLst>
          </p:cNvPr>
          <p:cNvSpPr>
            <a:spLocks noGrp="1"/>
          </p:cNvSpPr>
          <p:nvPr>
            <p:ph type="title"/>
          </p:nvPr>
        </p:nvSpPr>
        <p:spPr/>
        <p:txBody>
          <a:bodyPr/>
          <a:lstStyle/>
          <a:p>
            <a:r>
              <a:rPr lang="zh-CN" altLang="en-US" dirty="0"/>
              <a:t>设备模组细节说明</a:t>
            </a:r>
            <a:endParaRPr lang="en-US" dirty="0"/>
          </a:p>
        </p:txBody>
      </p:sp>
      <p:graphicFrame>
        <p:nvGraphicFramePr>
          <p:cNvPr id="19" name="表格 4">
            <a:extLst>
              <a:ext uri="{FF2B5EF4-FFF2-40B4-BE49-F238E27FC236}">
                <a16:creationId xmlns:a16="http://schemas.microsoft.com/office/drawing/2014/main" id="{480566F2-E439-496C-9CF8-E7EC92445007}"/>
              </a:ext>
            </a:extLst>
          </p:cNvPr>
          <p:cNvGraphicFramePr>
            <a:graphicFrameLocks noGrp="1"/>
          </p:cNvGraphicFramePr>
          <p:nvPr>
            <p:extLst>
              <p:ext uri="{D42A27DB-BD31-4B8C-83A1-F6EECF244321}">
                <p14:modId xmlns:p14="http://schemas.microsoft.com/office/powerpoint/2010/main" val="3103190030"/>
              </p:ext>
            </p:extLst>
          </p:nvPr>
        </p:nvGraphicFramePr>
        <p:xfrm>
          <a:off x="838200" y="1690688"/>
          <a:ext cx="10026650" cy="3591396"/>
        </p:xfrm>
        <a:graphic>
          <a:graphicData uri="http://schemas.openxmlformats.org/drawingml/2006/table">
            <a:tbl>
              <a:tblPr firstRow="1" bandRow="1">
                <a:tableStyleId>{073A0DAA-6AF3-43AB-8588-CEC1D06C72B9}</a:tableStyleId>
              </a:tblPr>
              <a:tblGrid>
                <a:gridCol w="1244600">
                  <a:extLst>
                    <a:ext uri="{9D8B030D-6E8A-4147-A177-3AD203B41FA5}">
                      <a16:colId xmlns:a16="http://schemas.microsoft.com/office/drawing/2014/main" val="2621437361"/>
                    </a:ext>
                  </a:extLst>
                </a:gridCol>
                <a:gridCol w="1530350">
                  <a:extLst>
                    <a:ext uri="{9D8B030D-6E8A-4147-A177-3AD203B41FA5}">
                      <a16:colId xmlns:a16="http://schemas.microsoft.com/office/drawing/2014/main" val="862795126"/>
                    </a:ext>
                  </a:extLst>
                </a:gridCol>
                <a:gridCol w="4413250">
                  <a:extLst>
                    <a:ext uri="{9D8B030D-6E8A-4147-A177-3AD203B41FA5}">
                      <a16:colId xmlns:a16="http://schemas.microsoft.com/office/drawing/2014/main" val="3721827039"/>
                    </a:ext>
                  </a:extLst>
                </a:gridCol>
                <a:gridCol w="2838450">
                  <a:extLst>
                    <a:ext uri="{9D8B030D-6E8A-4147-A177-3AD203B41FA5}">
                      <a16:colId xmlns:a16="http://schemas.microsoft.com/office/drawing/2014/main" val="1274899724"/>
                    </a:ext>
                  </a:extLst>
                </a:gridCol>
              </a:tblGrid>
              <a:tr h="402891">
                <a:tc>
                  <a:txBody>
                    <a:bodyPr/>
                    <a:lstStyle/>
                    <a:p>
                      <a:pPr algn="ctr"/>
                      <a:r>
                        <a:rPr lang="zh-CN" altLang="en-US" dirty="0"/>
                        <a:t>图标</a:t>
                      </a:r>
                      <a:endParaRPr lang="en-US" dirty="0"/>
                    </a:p>
                  </a:txBody>
                  <a:tcPr/>
                </a:tc>
                <a:tc>
                  <a:txBody>
                    <a:bodyPr/>
                    <a:lstStyle/>
                    <a:p>
                      <a:pPr algn="ctr"/>
                      <a:r>
                        <a:rPr lang="zh-CN" altLang="en-US" dirty="0"/>
                        <a:t>名称</a:t>
                      </a:r>
                      <a:endParaRPr lang="en-US" dirty="0"/>
                    </a:p>
                  </a:txBody>
                  <a:tcPr/>
                </a:tc>
                <a:tc>
                  <a:txBody>
                    <a:bodyPr/>
                    <a:lstStyle/>
                    <a:p>
                      <a:pPr algn="ctr"/>
                      <a:r>
                        <a:rPr lang="zh-CN" altLang="en-US" dirty="0"/>
                        <a:t>说明</a:t>
                      </a:r>
                      <a:endParaRPr lang="en-US" dirty="0"/>
                    </a:p>
                  </a:txBody>
                  <a:tcPr/>
                </a:tc>
                <a:tc>
                  <a:txBody>
                    <a:bodyPr/>
                    <a:lstStyle/>
                    <a:p>
                      <a:pPr algn="ctr"/>
                      <a:r>
                        <a:rPr lang="zh-CN" altLang="en-US" dirty="0"/>
                        <a:t>消耗</a:t>
                      </a:r>
                      <a:endParaRPr lang="en-US" dirty="0"/>
                    </a:p>
                  </a:txBody>
                  <a:tcPr/>
                </a:tc>
                <a:extLst>
                  <a:ext uri="{0D108BD9-81ED-4DB2-BD59-A6C34878D82A}">
                    <a16:rowId xmlns:a16="http://schemas.microsoft.com/office/drawing/2014/main" val="3904174788"/>
                  </a:ext>
                </a:extLst>
              </a:tr>
              <a:tr h="959005">
                <a:tc>
                  <a:txBody>
                    <a:bodyPr/>
                    <a:lstStyle/>
                    <a:p>
                      <a:endParaRPr lang="en-US" dirty="0"/>
                    </a:p>
                  </a:txBody>
                  <a:tcPr/>
                </a:tc>
                <a:tc>
                  <a:txBody>
                    <a:bodyPr/>
                    <a:lstStyle/>
                    <a:p>
                      <a:pPr algn="ctr"/>
                      <a:r>
                        <a:rPr lang="zh-CN" altLang="en-US" dirty="0"/>
                        <a:t>服务器模组</a:t>
                      </a:r>
                      <a:endParaRPr lang="en-US" dirty="0"/>
                    </a:p>
                  </a:txBody>
                  <a:tcPr/>
                </a:tc>
                <a:tc>
                  <a:txBody>
                    <a:bodyPr/>
                    <a:lstStyle/>
                    <a:p>
                      <a:r>
                        <a:rPr lang="zh-CN" altLang="en-US" dirty="0"/>
                        <a:t>会发出网络信号并且统计必要的最长网线链接并且进行收益</a:t>
                      </a:r>
                      <a:endParaRPr lang="en-US" dirty="0"/>
                    </a:p>
                  </a:txBody>
                  <a:tcPr/>
                </a:tc>
                <a:tc>
                  <a:txBody>
                    <a:bodyPr/>
                    <a:lstStyle/>
                    <a:p>
                      <a:endParaRPr lang="en-US" dirty="0"/>
                    </a:p>
                  </a:txBody>
                  <a:tcPr/>
                </a:tc>
                <a:extLst>
                  <a:ext uri="{0D108BD9-81ED-4DB2-BD59-A6C34878D82A}">
                    <a16:rowId xmlns:a16="http://schemas.microsoft.com/office/drawing/2014/main" val="1863790508"/>
                  </a:ext>
                </a:extLst>
              </a:tr>
              <a:tr h="1040780">
                <a:tc>
                  <a:txBody>
                    <a:bodyPr/>
                    <a:lstStyle/>
                    <a:p>
                      <a:endParaRPr lang="en-US" dirty="0"/>
                    </a:p>
                  </a:txBody>
                  <a:tcPr/>
                </a:tc>
                <a:tc>
                  <a:txBody>
                    <a:bodyPr/>
                    <a:lstStyle/>
                    <a:p>
                      <a:pPr algn="ctr"/>
                      <a:r>
                        <a:rPr lang="zh-CN" altLang="en-US" dirty="0"/>
                        <a:t>网线模组</a:t>
                      </a:r>
                      <a:endParaRPr lang="en-US" dirty="0"/>
                    </a:p>
                  </a:txBody>
                  <a:tcPr/>
                </a:tc>
                <a:tc>
                  <a:txBody>
                    <a:bodyPr/>
                    <a:lstStyle/>
                    <a:p>
                      <a:r>
                        <a:rPr lang="zh-CN" altLang="en-US" dirty="0"/>
                        <a:t>可以转发网络和数据信号，并且计入最长网线链接，每块网线模组计算</a:t>
                      </a:r>
                      <a:r>
                        <a:rPr lang="en-US" altLang="zh-CN" dirty="0"/>
                        <a:t>100</a:t>
                      </a:r>
                      <a:r>
                        <a:rPr lang="zh-CN" altLang="en-US" dirty="0"/>
                        <a:t>收益</a:t>
                      </a:r>
                      <a:endParaRPr lang="en-US" dirty="0"/>
                    </a:p>
                  </a:txBody>
                  <a:tcPr/>
                </a:tc>
                <a:tc>
                  <a:txBody>
                    <a:bodyPr/>
                    <a:lstStyle/>
                    <a:p>
                      <a:endParaRPr lang="en-US" dirty="0"/>
                    </a:p>
                  </a:txBody>
                  <a:tcPr/>
                </a:tc>
                <a:extLst>
                  <a:ext uri="{0D108BD9-81ED-4DB2-BD59-A6C34878D82A}">
                    <a16:rowId xmlns:a16="http://schemas.microsoft.com/office/drawing/2014/main" val="3790404969"/>
                  </a:ext>
                </a:extLst>
              </a:tr>
              <a:tr h="1055649">
                <a:tc>
                  <a:txBody>
                    <a:bodyPr/>
                    <a:lstStyle/>
                    <a:p>
                      <a:endParaRPr lang="en-US"/>
                    </a:p>
                  </a:txBody>
                  <a:tcPr/>
                </a:tc>
                <a:tc>
                  <a:txBody>
                    <a:bodyPr/>
                    <a:lstStyle/>
                    <a:p>
                      <a:pPr algn="ctr"/>
                      <a:r>
                        <a:rPr lang="zh-CN" altLang="en-US" dirty="0"/>
                        <a:t>网桥模组</a:t>
                      </a:r>
                      <a:endParaRPr lang="en-US" dirty="0"/>
                    </a:p>
                  </a:txBody>
                  <a:tcPr/>
                </a:tc>
                <a:tc>
                  <a:txBody>
                    <a:bodyPr/>
                    <a:lstStyle/>
                    <a:p>
                      <a:r>
                        <a:rPr lang="zh-CN" altLang="en-US" dirty="0"/>
                        <a:t>可以转发网络和数据信号，不计入网线链接，但是如果计算的最长网线链接中每有一个网桥模组，最终总价提高</a:t>
                      </a:r>
                      <a:r>
                        <a:rPr lang="en-US" altLang="zh-CN" dirty="0"/>
                        <a:t>50%</a:t>
                      </a:r>
                      <a:r>
                        <a:rPr lang="zh-CN" altLang="en-US" dirty="0"/>
                        <a:t>（可以累计）</a:t>
                      </a:r>
                      <a:endParaRPr lang="en-US" dirty="0"/>
                    </a:p>
                  </a:txBody>
                  <a:tcPr/>
                </a:tc>
                <a:tc>
                  <a:txBody>
                    <a:bodyPr/>
                    <a:lstStyle/>
                    <a:p>
                      <a:endParaRPr lang="en-US" dirty="0"/>
                    </a:p>
                  </a:txBody>
                  <a:tcPr/>
                </a:tc>
                <a:extLst>
                  <a:ext uri="{0D108BD9-81ED-4DB2-BD59-A6C34878D82A}">
                    <a16:rowId xmlns:a16="http://schemas.microsoft.com/office/drawing/2014/main" val="1479023673"/>
                  </a:ext>
                </a:extLst>
              </a:tr>
            </a:tbl>
          </a:graphicData>
        </a:graphic>
      </p:graphicFrame>
      <p:pic>
        <p:nvPicPr>
          <p:cNvPr id="9" name="图片 8">
            <a:extLst>
              <a:ext uri="{FF2B5EF4-FFF2-40B4-BE49-F238E27FC236}">
                <a16:creationId xmlns:a16="http://schemas.microsoft.com/office/drawing/2014/main" id="{B189F91F-3D0D-4ADC-AE51-7C348B3B8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257" y="3115607"/>
            <a:ext cx="946592" cy="946592"/>
          </a:xfrm>
          <a:prstGeom prst="rect">
            <a:avLst/>
          </a:prstGeom>
        </p:spPr>
      </p:pic>
      <p:pic>
        <p:nvPicPr>
          <p:cNvPr id="11" name="图片 10">
            <a:extLst>
              <a:ext uri="{FF2B5EF4-FFF2-40B4-BE49-F238E27FC236}">
                <a16:creationId xmlns:a16="http://schemas.microsoft.com/office/drawing/2014/main" id="{442E7725-C70B-41A2-82AF-CCDC64D1E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257" y="2096966"/>
            <a:ext cx="946592" cy="946592"/>
          </a:xfrm>
          <a:prstGeom prst="rect">
            <a:avLst/>
          </a:prstGeom>
        </p:spPr>
      </p:pic>
      <p:pic>
        <p:nvPicPr>
          <p:cNvPr id="13" name="图片 12">
            <a:extLst>
              <a:ext uri="{FF2B5EF4-FFF2-40B4-BE49-F238E27FC236}">
                <a16:creationId xmlns:a16="http://schemas.microsoft.com/office/drawing/2014/main" id="{2F2447A8-DA0C-4FB4-A37C-7B5F6B312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257" y="4134248"/>
            <a:ext cx="946592" cy="946592"/>
          </a:xfrm>
          <a:prstGeom prst="rect">
            <a:avLst/>
          </a:prstGeom>
        </p:spPr>
      </p:pic>
    </p:spTree>
    <p:extLst>
      <p:ext uri="{BB962C8B-B14F-4D97-AF65-F5344CB8AC3E}">
        <p14:creationId xmlns:p14="http://schemas.microsoft.com/office/powerpoint/2010/main" val="1937094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24A74-BF3B-4A45-B52D-F6610A693817}"/>
              </a:ext>
            </a:extLst>
          </p:cNvPr>
          <p:cNvSpPr>
            <a:spLocks noGrp="1"/>
          </p:cNvSpPr>
          <p:nvPr>
            <p:ph type="title"/>
          </p:nvPr>
        </p:nvSpPr>
        <p:spPr/>
        <p:txBody>
          <a:bodyPr/>
          <a:lstStyle/>
          <a:p>
            <a:r>
              <a:rPr lang="en-US" altLang="zh-CN" dirty="0"/>
              <a:t>FAQ</a:t>
            </a:r>
            <a:endParaRPr lang="en-US" dirty="0"/>
          </a:p>
        </p:txBody>
      </p:sp>
      <p:sp>
        <p:nvSpPr>
          <p:cNvPr id="3" name="内容占位符 2">
            <a:extLst>
              <a:ext uri="{FF2B5EF4-FFF2-40B4-BE49-F238E27FC236}">
                <a16:creationId xmlns:a16="http://schemas.microsoft.com/office/drawing/2014/main" id="{4DB31335-4D20-446B-B27D-0B39C885D5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18008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D03D6-585D-49D0-8BE6-EDF4E4F892C7}"/>
              </a:ext>
            </a:extLst>
          </p:cNvPr>
          <p:cNvSpPr>
            <a:spLocks noGrp="1"/>
          </p:cNvSpPr>
          <p:nvPr>
            <p:ph type="title"/>
          </p:nvPr>
        </p:nvSpPr>
        <p:spPr>
          <a:xfrm>
            <a:off x="4184650" y="415925"/>
            <a:ext cx="3822700" cy="1325563"/>
          </a:xfrm>
        </p:spPr>
        <p:txBody>
          <a:bodyPr/>
          <a:lstStyle/>
          <a:p>
            <a:r>
              <a:rPr lang="zh-CN" altLang="en-US" dirty="0"/>
              <a:t>感谢您的卒读</a:t>
            </a:r>
            <a:endParaRPr lang="en-US" dirty="0"/>
          </a:p>
        </p:txBody>
      </p:sp>
      <p:pic>
        <p:nvPicPr>
          <p:cNvPr id="5" name="图片 4" descr="图片包含 物体&#10;&#10;描述已自动生成">
            <a:extLst>
              <a:ext uri="{FF2B5EF4-FFF2-40B4-BE49-F238E27FC236}">
                <a16:creationId xmlns:a16="http://schemas.microsoft.com/office/drawing/2014/main" id="{645DB4BC-A103-4FC2-9FD0-16E20BB16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4005" y="1955800"/>
            <a:ext cx="1873772" cy="1676146"/>
          </a:xfrm>
          <a:prstGeom prst="rect">
            <a:avLst/>
          </a:prstGeom>
        </p:spPr>
      </p:pic>
      <p:sp>
        <p:nvSpPr>
          <p:cNvPr id="6" name="文本框 5">
            <a:extLst>
              <a:ext uri="{FF2B5EF4-FFF2-40B4-BE49-F238E27FC236}">
                <a16:creationId xmlns:a16="http://schemas.microsoft.com/office/drawing/2014/main" id="{FFF4E35B-E070-4C2A-8CC3-FF5F5988AE70}"/>
              </a:ext>
            </a:extLst>
          </p:cNvPr>
          <p:cNvSpPr txBox="1"/>
          <p:nvPr/>
        </p:nvSpPr>
        <p:spPr>
          <a:xfrm>
            <a:off x="1403350" y="4350266"/>
            <a:ext cx="718185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若有任何需求请与下述地址联系：</a:t>
            </a:r>
            <a:endParaRPr lang="en-US" dirty="0"/>
          </a:p>
        </p:txBody>
      </p:sp>
      <p:sp>
        <p:nvSpPr>
          <p:cNvPr id="7" name="文本框 6">
            <a:extLst>
              <a:ext uri="{FF2B5EF4-FFF2-40B4-BE49-F238E27FC236}">
                <a16:creationId xmlns:a16="http://schemas.microsoft.com/office/drawing/2014/main" id="{72BB4986-6677-4F61-8554-D64411B7CAF5}"/>
              </a:ext>
            </a:extLst>
          </p:cNvPr>
          <p:cNvSpPr txBox="1"/>
          <p:nvPr/>
        </p:nvSpPr>
        <p:spPr>
          <a:xfrm>
            <a:off x="1403350" y="4719598"/>
            <a:ext cx="718185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安奇钛科（北京）有限公司</a:t>
            </a:r>
            <a:endParaRPr lang="en-US" dirty="0"/>
          </a:p>
        </p:txBody>
      </p:sp>
      <p:sp>
        <p:nvSpPr>
          <p:cNvPr id="8" name="文本框 7">
            <a:extLst>
              <a:ext uri="{FF2B5EF4-FFF2-40B4-BE49-F238E27FC236}">
                <a16:creationId xmlns:a16="http://schemas.microsoft.com/office/drawing/2014/main" id="{92F93B8B-499C-4872-897C-8EBDCF9C46B9}"/>
              </a:ext>
            </a:extLst>
          </p:cNvPr>
          <p:cNvSpPr txBox="1"/>
          <p:nvPr/>
        </p:nvSpPr>
        <p:spPr>
          <a:xfrm>
            <a:off x="10267950" y="6488668"/>
            <a:ext cx="2006600" cy="369332"/>
          </a:xfrm>
          <a:prstGeom prst="rect">
            <a:avLst/>
          </a:prstGeom>
          <a:noFill/>
        </p:spPr>
        <p:txBody>
          <a:bodyPr wrap="square" rtlCol="0">
            <a:spAutoFit/>
          </a:bodyPr>
          <a:lstStyle/>
          <a:p>
            <a:r>
              <a:rPr lang="en-US" dirty="0"/>
              <a:t>Update 2038/9/15</a:t>
            </a:r>
          </a:p>
        </p:txBody>
      </p:sp>
      <p:sp>
        <p:nvSpPr>
          <p:cNvPr id="9" name="文本框 8">
            <a:extLst>
              <a:ext uri="{FF2B5EF4-FFF2-40B4-BE49-F238E27FC236}">
                <a16:creationId xmlns:a16="http://schemas.microsoft.com/office/drawing/2014/main" id="{9B8B4273-55BC-4E18-AA32-8FEC8143B400}"/>
              </a:ext>
            </a:extLst>
          </p:cNvPr>
          <p:cNvSpPr txBox="1"/>
          <p:nvPr/>
        </p:nvSpPr>
        <p:spPr>
          <a:xfrm rot="10800000">
            <a:off x="11730335" y="-1727200"/>
            <a:ext cx="461665" cy="4108450"/>
          </a:xfrm>
          <a:prstGeom prst="rect">
            <a:avLst/>
          </a:prstGeom>
          <a:noFill/>
        </p:spPr>
        <p:txBody>
          <a:bodyPr vert="eaVert" wrap="square" rtlCol="0">
            <a:spAutoFit/>
          </a:bodyPr>
          <a:lstStyle/>
          <a:p>
            <a:r>
              <a:rPr lang="en-US" dirty="0"/>
              <a:t>15181221549_C9/</a:t>
            </a:r>
            <a:r>
              <a:rPr lang="en-US" baseline="-25000" dirty="0"/>
              <a:t>01.687</a:t>
            </a:r>
            <a:endParaRPr lang="en-US" dirty="0"/>
          </a:p>
        </p:txBody>
      </p:sp>
      <p:sp>
        <p:nvSpPr>
          <p:cNvPr id="10" name="文本框 9">
            <a:extLst>
              <a:ext uri="{FF2B5EF4-FFF2-40B4-BE49-F238E27FC236}">
                <a16:creationId xmlns:a16="http://schemas.microsoft.com/office/drawing/2014/main" id="{5E734DFB-8962-4EB5-A1BA-926E20BC1042}"/>
              </a:ext>
            </a:extLst>
          </p:cNvPr>
          <p:cNvSpPr txBox="1"/>
          <p:nvPr/>
        </p:nvSpPr>
        <p:spPr>
          <a:xfrm>
            <a:off x="1892300" y="5168384"/>
            <a:ext cx="5071377" cy="646331"/>
          </a:xfrm>
          <a:prstGeom prst="rect">
            <a:avLst/>
          </a:prstGeom>
          <a:noFill/>
        </p:spPr>
        <p:txBody>
          <a:bodyPr wrap="square" rtlCol="0">
            <a:spAutoFit/>
          </a:bodyPr>
          <a:lstStyle/>
          <a:p>
            <a:r>
              <a:rPr lang="zh-CN" altLang="en-US" dirty="0"/>
              <a:t>地址：北京市</a:t>
            </a:r>
            <a:r>
              <a:rPr lang="en-US" altLang="zh-CN" dirty="0"/>
              <a:t>XXX</a:t>
            </a:r>
            <a:r>
              <a:rPr lang="zh-CN" altLang="en-US" dirty="0"/>
              <a:t>路</a:t>
            </a:r>
            <a:r>
              <a:rPr lang="en-US" altLang="zh-CN" dirty="0"/>
              <a:t>XXX</a:t>
            </a:r>
            <a:r>
              <a:rPr lang="zh-CN" altLang="en-US" dirty="0"/>
              <a:t>号</a:t>
            </a:r>
            <a:r>
              <a:rPr lang="en-US" altLang="zh-CN" dirty="0"/>
              <a:t>XXX</a:t>
            </a:r>
            <a:r>
              <a:rPr lang="zh-CN" altLang="en-US" dirty="0"/>
              <a:t>大厦</a:t>
            </a:r>
            <a:r>
              <a:rPr lang="en-US" altLang="zh-CN" dirty="0"/>
              <a:t>XXXXX-XX</a:t>
            </a:r>
            <a:r>
              <a:rPr lang="zh-CN" altLang="en-US" dirty="0"/>
              <a:t>室</a:t>
            </a:r>
            <a:endParaRPr lang="en-US" altLang="zh-CN" dirty="0"/>
          </a:p>
          <a:p>
            <a:r>
              <a:rPr lang="zh-CN" altLang="en-US" dirty="0"/>
              <a:t>电话</a:t>
            </a:r>
            <a:r>
              <a:rPr lang="zh-CN" altLang="en-US" dirty="0">
                <a:sym typeface="Wingdings" panose="05000000000000000000" pitchFamily="2" charset="2"/>
              </a:rPr>
              <a:t>：</a:t>
            </a:r>
            <a:r>
              <a:rPr lang="en-US" altLang="zh-CN" dirty="0">
                <a:sym typeface="Wingdings" panose="05000000000000000000" pitchFamily="2" charset="2"/>
              </a:rPr>
              <a:t>010-6XXXXXXX</a:t>
            </a:r>
            <a:endParaRPr lang="en-US" dirty="0"/>
          </a:p>
        </p:txBody>
      </p:sp>
    </p:spTree>
    <p:extLst>
      <p:ext uri="{BB962C8B-B14F-4D97-AF65-F5344CB8AC3E}">
        <p14:creationId xmlns:p14="http://schemas.microsoft.com/office/powerpoint/2010/main" val="389052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E6C36-0416-4EFF-8AED-080DA39CBCE6}"/>
              </a:ext>
            </a:extLst>
          </p:cNvPr>
          <p:cNvSpPr>
            <a:spLocks noGrp="1"/>
          </p:cNvSpPr>
          <p:nvPr>
            <p:ph type="title"/>
          </p:nvPr>
        </p:nvSpPr>
        <p:spPr/>
        <p:txBody>
          <a:bodyPr/>
          <a:lstStyle/>
          <a:p>
            <a:r>
              <a:rPr lang="zh-CN" altLang="en-US" dirty="0"/>
              <a:t>欢迎您加入安奇钛科大家庭！</a:t>
            </a:r>
            <a:endParaRPr lang="en-US" dirty="0"/>
          </a:p>
        </p:txBody>
      </p:sp>
      <p:sp>
        <p:nvSpPr>
          <p:cNvPr id="3" name="内容占位符 2">
            <a:extLst>
              <a:ext uri="{FF2B5EF4-FFF2-40B4-BE49-F238E27FC236}">
                <a16:creationId xmlns:a16="http://schemas.microsoft.com/office/drawing/2014/main" id="{A72662C2-5567-4E78-B8B4-72F9E27C6CFA}"/>
              </a:ext>
            </a:extLst>
          </p:cNvPr>
          <p:cNvSpPr>
            <a:spLocks noGrp="1"/>
          </p:cNvSpPr>
          <p:nvPr>
            <p:ph idx="1"/>
          </p:nvPr>
        </p:nvSpPr>
        <p:spPr>
          <a:xfrm>
            <a:off x="838200" y="1825625"/>
            <a:ext cx="10515600" cy="4351338"/>
          </a:xfrm>
        </p:spPr>
        <p:txBody>
          <a:bodyPr/>
          <a:lstStyle/>
          <a:p>
            <a:r>
              <a:rPr lang="zh-CN" altLang="en-US" dirty="0"/>
              <a:t>您好，欢迎您选用我们安奇钛科部署并生产的</a:t>
            </a:r>
            <a:r>
              <a:rPr lang="en-US" altLang="zh-CN" dirty="0"/>
              <a:t>R.O.O.T.——</a:t>
            </a:r>
            <a:r>
              <a:rPr lang="zh-CN" altLang="en-US" dirty="0"/>
              <a:t>也就是路由优化导向终端。</a:t>
            </a:r>
            <a:endParaRPr lang="en-US" altLang="zh-CN" dirty="0"/>
          </a:p>
          <a:p>
            <a:r>
              <a:rPr lang="zh-CN" altLang="en-US" dirty="0"/>
              <a:t>这次的适用产品是我们部署于吉考斯工业发行的</a:t>
            </a:r>
            <a:r>
              <a:rPr lang="en-US" altLang="zh-CN" dirty="0"/>
              <a:t>D.E.O.T.</a:t>
            </a:r>
            <a:r>
              <a:rPr lang="zh-CN" altLang="en-US" dirty="0"/>
              <a:t>上的面向手提式工业版本。</a:t>
            </a:r>
            <a:endParaRPr lang="en-US" dirty="0"/>
          </a:p>
        </p:txBody>
      </p:sp>
    </p:spTree>
    <p:extLst>
      <p:ext uri="{BB962C8B-B14F-4D97-AF65-F5344CB8AC3E}">
        <p14:creationId xmlns:p14="http://schemas.microsoft.com/office/powerpoint/2010/main" val="366881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D1D5F-8434-450F-BF51-BB47F78193B4}"/>
              </a:ext>
            </a:extLst>
          </p:cNvPr>
          <p:cNvSpPr>
            <a:spLocks noGrp="1"/>
          </p:cNvSpPr>
          <p:nvPr>
            <p:ph type="title"/>
          </p:nvPr>
        </p:nvSpPr>
        <p:spPr/>
        <p:txBody>
          <a:bodyPr/>
          <a:lstStyle/>
          <a:p>
            <a:r>
              <a:rPr lang="zh-CN" altLang="en-US" dirty="0"/>
              <a:t>指引</a:t>
            </a:r>
            <a:endParaRPr lang="en-US" dirty="0"/>
          </a:p>
        </p:txBody>
      </p:sp>
      <p:sp>
        <p:nvSpPr>
          <p:cNvPr id="3" name="内容占位符 2">
            <a:extLst>
              <a:ext uri="{FF2B5EF4-FFF2-40B4-BE49-F238E27FC236}">
                <a16:creationId xmlns:a16="http://schemas.microsoft.com/office/drawing/2014/main" id="{9CE02914-A475-46BB-A3B6-0E00B1F10CD2}"/>
              </a:ext>
            </a:extLst>
          </p:cNvPr>
          <p:cNvSpPr>
            <a:spLocks noGrp="1"/>
          </p:cNvSpPr>
          <p:nvPr>
            <p:ph idx="1"/>
          </p:nvPr>
        </p:nvSpPr>
        <p:spPr/>
        <p:txBody>
          <a:bodyPr/>
          <a:lstStyle/>
          <a:p>
            <a:pPr marL="0" indent="0">
              <a:buNone/>
            </a:pPr>
            <a:r>
              <a:rPr lang="zh-CN" altLang="en-US" dirty="0"/>
              <a:t>使用本系统前，请仔细阅读下列指引</a:t>
            </a:r>
            <a:endParaRPr lang="en-US" altLang="zh-CN" dirty="0"/>
          </a:p>
          <a:p>
            <a:r>
              <a:rPr lang="zh-CN" altLang="en-US" dirty="0"/>
              <a:t>妥善保存本使用手册。</a:t>
            </a:r>
            <a:endParaRPr lang="en-US" altLang="zh-CN" dirty="0"/>
          </a:p>
          <a:p>
            <a:pPr marL="0" indent="0">
              <a:buNone/>
            </a:pPr>
            <a:r>
              <a:rPr lang="zh-CN" altLang="en-US" dirty="0"/>
              <a:t>如果将本机交与他人，应同时交付本使用手册</a:t>
            </a:r>
            <a:endParaRPr lang="en-US" altLang="zh-CN" dirty="0"/>
          </a:p>
          <a:p>
            <a:r>
              <a:rPr lang="zh-CN" altLang="en-US" dirty="0"/>
              <a:t>如未能遵守指引，可能导致受伤或本机损坏</a:t>
            </a:r>
            <a:endParaRPr lang="en-US" altLang="zh-CN" dirty="0"/>
          </a:p>
          <a:p>
            <a:r>
              <a:rPr lang="zh-CN" altLang="en-US" dirty="0"/>
              <a:t>妥善保管技术服务中心名单并找出就近的中心位置</a:t>
            </a:r>
            <a:endParaRPr lang="en-US" dirty="0"/>
          </a:p>
        </p:txBody>
      </p:sp>
    </p:spTree>
    <p:extLst>
      <p:ext uri="{BB962C8B-B14F-4D97-AF65-F5344CB8AC3E}">
        <p14:creationId xmlns:p14="http://schemas.microsoft.com/office/powerpoint/2010/main" val="63491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3E0ED-39B7-42B9-B8E5-1BAB83C5C029}"/>
              </a:ext>
            </a:extLst>
          </p:cNvPr>
          <p:cNvSpPr>
            <a:spLocks noGrp="1"/>
          </p:cNvSpPr>
          <p:nvPr>
            <p:ph type="title"/>
          </p:nvPr>
        </p:nvSpPr>
        <p:spPr/>
        <p:txBody>
          <a:bodyPr/>
          <a:lstStyle/>
          <a:p>
            <a:r>
              <a:rPr lang="en-US" altLang="zh-CN" dirty="0"/>
              <a:t>R.O.O.T.</a:t>
            </a:r>
            <a:r>
              <a:rPr lang="zh-CN" altLang="en-US" dirty="0"/>
              <a:t>是做什么的呢？</a:t>
            </a:r>
            <a:endParaRPr lang="en-US" dirty="0"/>
          </a:p>
        </p:txBody>
      </p:sp>
      <p:sp>
        <p:nvSpPr>
          <p:cNvPr id="3" name="内容占位符 2">
            <a:extLst>
              <a:ext uri="{FF2B5EF4-FFF2-40B4-BE49-F238E27FC236}">
                <a16:creationId xmlns:a16="http://schemas.microsoft.com/office/drawing/2014/main" id="{040FBA6C-DC33-4CC6-986F-C2A63EFC91F4}"/>
              </a:ext>
            </a:extLst>
          </p:cNvPr>
          <p:cNvSpPr>
            <a:spLocks noGrp="1"/>
          </p:cNvSpPr>
          <p:nvPr>
            <p:ph idx="1"/>
          </p:nvPr>
        </p:nvSpPr>
        <p:spPr/>
        <p:txBody>
          <a:bodyPr/>
          <a:lstStyle/>
          <a:p>
            <a:r>
              <a:rPr lang="en-US" altLang="zh-CN" dirty="0"/>
              <a:t>R.O.O.T.</a:t>
            </a:r>
            <a:r>
              <a:rPr lang="zh-CN" altLang="en-US" dirty="0"/>
              <a:t>的全称是：</a:t>
            </a:r>
            <a:r>
              <a:rPr lang="en-US" altLang="zh-CN" dirty="0"/>
              <a:t>Routing Optimization Oriented Terminal</a:t>
            </a:r>
          </a:p>
          <a:p>
            <a:r>
              <a:rPr lang="zh-CN" altLang="en-US" dirty="0"/>
              <a:t>换句话说，也就是路由优化导向的终端系统。贵公司所拥有的服务器模组只有在保持最佳的的链接优化的同时才可能收益最大化。</a:t>
            </a:r>
            <a:endParaRPr lang="en-US" altLang="zh-CN" dirty="0"/>
          </a:p>
          <a:p>
            <a:r>
              <a:rPr lang="zh-CN" altLang="en-US" dirty="0"/>
              <a:t>本解决方案就是可以帮助贵公司和相关专业人员来操纵、统计以及预估相关布局的收益。</a:t>
            </a:r>
            <a:endParaRPr lang="en-US" altLang="zh-CN" dirty="0"/>
          </a:p>
          <a:p>
            <a:r>
              <a:rPr lang="zh-CN" altLang="en-US" dirty="0"/>
              <a:t>并且附有相关计时、采买等相关功能以便最快得到最大化的收益预期。</a:t>
            </a:r>
            <a:endParaRPr lang="en-US" altLang="zh-CN" dirty="0"/>
          </a:p>
        </p:txBody>
      </p:sp>
    </p:spTree>
    <p:extLst>
      <p:ext uri="{BB962C8B-B14F-4D97-AF65-F5344CB8AC3E}">
        <p14:creationId xmlns:p14="http://schemas.microsoft.com/office/powerpoint/2010/main" val="144520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EE44C-19CB-4103-BF1D-AEED389FB1D7}"/>
              </a:ext>
            </a:extLst>
          </p:cNvPr>
          <p:cNvSpPr>
            <a:spLocks noGrp="1"/>
          </p:cNvSpPr>
          <p:nvPr>
            <p:ph type="title"/>
          </p:nvPr>
        </p:nvSpPr>
        <p:spPr/>
        <p:txBody>
          <a:bodyPr/>
          <a:lstStyle/>
          <a:p>
            <a:r>
              <a:rPr lang="zh-CN" altLang="en-US" dirty="0"/>
              <a:t>主体操作流程</a:t>
            </a:r>
            <a:endParaRPr lang="en-US" dirty="0"/>
          </a:p>
        </p:txBody>
      </p:sp>
      <p:sp>
        <p:nvSpPr>
          <p:cNvPr id="3" name="内容占位符 2">
            <a:extLst>
              <a:ext uri="{FF2B5EF4-FFF2-40B4-BE49-F238E27FC236}">
                <a16:creationId xmlns:a16="http://schemas.microsoft.com/office/drawing/2014/main" id="{27E34F56-5310-4D38-B3B4-94394305444B}"/>
              </a:ext>
            </a:extLst>
          </p:cNvPr>
          <p:cNvSpPr>
            <a:spLocks noGrp="1"/>
          </p:cNvSpPr>
          <p:nvPr>
            <p:ph idx="1"/>
          </p:nvPr>
        </p:nvSpPr>
        <p:spPr/>
        <p:txBody>
          <a:bodyPr/>
          <a:lstStyle/>
          <a:p>
            <a:r>
              <a:rPr lang="zh-CN" altLang="en-US" dirty="0"/>
              <a:t>本系统的结算、收益以及时间统计是基于时间为阶段，该时间阶段被称为“周期”。</a:t>
            </a:r>
            <a:endParaRPr lang="en-US" altLang="zh-CN" dirty="0"/>
          </a:p>
          <a:p>
            <a:r>
              <a:rPr lang="zh-CN" altLang="en-US" dirty="0"/>
              <a:t>具体来说，使用者在主操作界面每移动一次设备模组就会计算一次周期。</a:t>
            </a:r>
            <a:endParaRPr lang="en-US" altLang="zh-CN" dirty="0"/>
          </a:p>
          <a:p>
            <a:r>
              <a:rPr lang="zh-CN" altLang="en-US" dirty="0"/>
              <a:t>系统将会每个周期结算当前金钱的收支、商店的更新并且模拟时长均会以周期为计算。</a:t>
            </a:r>
            <a:endParaRPr lang="en-US" dirty="0"/>
          </a:p>
        </p:txBody>
      </p:sp>
      <p:sp>
        <p:nvSpPr>
          <p:cNvPr id="5" name="文本框 4">
            <a:extLst>
              <a:ext uri="{FF2B5EF4-FFF2-40B4-BE49-F238E27FC236}">
                <a16:creationId xmlns:a16="http://schemas.microsoft.com/office/drawing/2014/main" id="{B09A26D2-7E10-4A33-8D63-48A79854E111}"/>
              </a:ext>
            </a:extLst>
          </p:cNvPr>
          <p:cNvSpPr txBox="1"/>
          <p:nvPr/>
        </p:nvSpPr>
        <p:spPr>
          <a:xfrm>
            <a:off x="9384875" y="365125"/>
            <a:ext cx="760977" cy="1200329"/>
          </a:xfrm>
          <a:prstGeom prst="rect">
            <a:avLst/>
          </a:prstGeom>
          <a:noFill/>
        </p:spPr>
        <p:txBody>
          <a:bodyPr wrap="square" rtlCol="0">
            <a:spAutoFit/>
          </a:bodyPr>
          <a:lstStyle/>
          <a:p>
            <a:r>
              <a:rPr lang="en-US" dirty="0"/>
              <a:t>①②③④</a:t>
            </a:r>
          </a:p>
        </p:txBody>
      </p:sp>
    </p:spTree>
    <p:extLst>
      <p:ext uri="{BB962C8B-B14F-4D97-AF65-F5344CB8AC3E}">
        <p14:creationId xmlns:p14="http://schemas.microsoft.com/office/powerpoint/2010/main" val="175692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89E99-A124-4D60-95F9-CEBFE9E2D80E}"/>
              </a:ext>
            </a:extLst>
          </p:cNvPr>
          <p:cNvSpPr>
            <a:spLocks noGrp="1"/>
          </p:cNvSpPr>
          <p:nvPr>
            <p:ph type="title"/>
          </p:nvPr>
        </p:nvSpPr>
        <p:spPr/>
        <p:txBody>
          <a:bodyPr/>
          <a:lstStyle/>
          <a:p>
            <a:r>
              <a:rPr lang="zh-CN" altLang="en-US" dirty="0"/>
              <a:t>操作界面说明</a:t>
            </a:r>
            <a:endParaRPr lang="en-US" dirty="0"/>
          </a:p>
        </p:txBody>
      </p:sp>
      <p:pic>
        <p:nvPicPr>
          <p:cNvPr id="5" name="图片 4">
            <a:extLst>
              <a:ext uri="{FF2B5EF4-FFF2-40B4-BE49-F238E27FC236}">
                <a16:creationId xmlns:a16="http://schemas.microsoft.com/office/drawing/2014/main" id="{2E978E99-DE84-4BAB-97BF-FE1D52B9F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5729831" cy="4297373"/>
          </a:xfrm>
          <a:prstGeom prst="rect">
            <a:avLst/>
          </a:prstGeom>
        </p:spPr>
      </p:pic>
      <p:sp>
        <p:nvSpPr>
          <p:cNvPr id="9" name="文本框 8">
            <a:extLst>
              <a:ext uri="{FF2B5EF4-FFF2-40B4-BE49-F238E27FC236}">
                <a16:creationId xmlns:a16="http://schemas.microsoft.com/office/drawing/2014/main" id="{3572A299-F1DC-478E-906A-76AE3C94D7C5}"/>
              </a:ext>
            </a:extLst>
          </p:cNvPr>
          <p:cNvSpPr txBox="1"/>
          <p:nvPr/>
        </p:nvSpPr>
        <p:spPr>
          <a:xfrm>
            <a:off x="969632" y="2073586"/>
            <a:ext cx="576870" cy="369332"/>
          </a:xfrm>
          <a:prstGeom prst="rect">
            <a:avLst/>
          </a:prstGeom>
          <a:noFill/>
        </p:spPr>
        <p:txBody>
          <a:bodyPr wrap="square" rtlCol="0">
            <a:spAutoFit/>
          </a:bodyPr>
          <a:lstStyle/>
          <a:p>
            <a:r>
              <a:rPr lang="en-US" dirty="0"/>
              <a:t>①</a:t>
            </a:r>
          </a:p>
        </p:txBody>
      </p:sp>
      <p:sp>
        <p:nvSpPr>
          <p:cNvPr id="11" name="文本框 10">
            <a:extLst>
              <a:ext uri="{FF2B5EF4-FFF2-40B4-BE49-F238E27FC236}">
                <a16:creationId xmlns:a16="http://schemas.microsoft.com/office/drawing/2014/main" id="{3FED52D5-9A0F-4EF5-9EE6-39669689DBA1}"/>
              </a:ext>
            </a:extLst>
          </p:cNvPr>
          <p:cNvSpPr txBox="1"/>
          <p:nvPr/>
        </p:nvSpPr>
        <p:spPr>
          <a:xfrm>
            <a:off x="5978889" y="2041111"/>
            <a:ext cx="478679" cy="369332"/>
          </a:xfrm>
          <a:prstGeom prst="rect">
            <a:avLst/>
          </a:prstGeom>
          <a:noFill/>
        </p:spPr>
        <p:txBody>
          <a:bodyPr wrap="square" rtlCol="0">
            <a:spAutoFit/>
          </a:bodyPr>
          <a:lstStyle/>
          <a:p>
            <a:r>
              <a:rPr lang="en-US" dirty="0"/>
              <a:t>②</a:t>
            </a:r>
          </a:p>
        </p:txBody>
      </p:sp>
      <p:sp>
        <p:nvSpPr>
          <p:cNvPr id="12" name="文本框 11">
            <a:extLst>
              <a:ext uri="{FF2B5EF4-FFF2-40B4-BE49-F238E27FC236}">
                <a16:creationId xmlns:a16="http://schemas.microsoft.com/office/drawing/2014/main" id="{0A8E18F3-073C-41A9-AA34-84BB8BAEBDC9}"/>
              </a:ext>
            </a:extLst>
          </p:cNvPr>
          <p:cNvSpPr txBox="1"/>
          <p:nvPr/>
        </p:nvSpPr>
        <p:spPr>
          <a:xfrm>
            <a:off x="5332978" y="3420948"/>
            <a:ext cx="570732" cy="369332"/>
          </a:xfrm>
          <a:prstGeom prst="rect">
            <a:avLst/>
          </a:prstGeom>
          <a:noFill/>
        </p:spPr>
        <p:txBody>
          <a:bodyPr wrap="square" rtlCol="0">
            <a:spAutoFit/>
          </a:bodyPr>
          <a:lstStyle/>
          <a:p>
            <a:r>
              <a:rPr lang="en-US" dirty="0"/>
              <a:t>③</a:t>
            </a:r>
          </a:p>
        </p:txBody>
      </p:sp>
      <p:sp>
        <p:nvSpPr>
          <p:cNvPr id="13" name="文本框 12">
            <a:extLst>
              <a:ext uri="{FF2B5EF4-FFF2-40B4-BE49-F238E27FC236}">
                <a16:creationId xmlns:a16="http://schemas.microsoft.com/office/drawing/2014/main" id="{ECFCF6DC-EE35-4527-96C2-4AE6891D8225}"/>
              </a:ext>
            </a:extLst>
          </p:cNvPr>
          <p:cNvSpPr txBox="1"/>
          <p:nvPr/>
        </p:nvSpPr>
        <p:spPr>
          <a:xfrm>
            <a:off x="7335912" y="2082120"/>
            <a:ext cx="3485766" cy="3416320"/>
          </a:xfrm>
          <a:prstGeom prst="rect">
            <a:avLst/>
          </a:prstGeom>
          <a:noFill/>
        </p:spPr>
        <p:txBody>
          <a:bodyPr wrap="square" rtlCol="0">
            <a:spAutoFit/>
          </a:bodyPr>
          <a:lstStyle/>
          <a:p>
            <a:r>
              <a:rPr lang="en-US" dirty="0"/>
              <a:t>①:</a:t>
            </a:r>
            <a:r>
              <a:rPr lang="zh-CN" altLang="en-US" dirty="0"/>
              <a:t>主操作界面</a:t>
            </a:r>
            <a:endParaRPr lang="en-US" altLang="zh-CN" dirty="0"/>
          </a:p>
          <a:p>
            <a:pPr marL="285750" indent="-285750">
              <a:buFont typeface="Arial" panose="020B0604020202020204" pitchFamily="34" charset="0"/>
              <a:buChar char="•"/>
            </a:pPr>
            <a:r>
              <a:rPr lang="zh-CN" altLang="en-US" dirty="0"/>
              <a:t>您所操作服务器阵列所在地的实时监控窗口</a:t>
            </a:r>
            <a:endParaRPr lang="en-US" altLang="zh-CN" dirty="0"/>
          </a:p>
          <a:p>
            <a:pPr marL="285750" indent="-285750">
              <a:buFont typeface="Arial" panose="020B0604020202020204" pitchFamily="34" charset="0"/>
              <a:buChar char="•"/>
            </a:pPr>
            <a:endParaRPr lang="en-US" dirty="0"/>
          </a:p>
          <a:p>
            <a:r>
              <a:rPr lang="en-US" dirty="0"/>
              <a:t>②:</a:t>
            </a:r>
            <a:r>
              <a:rPr lang="zh-CN" altLang="en-US" dirty="0"/>
              <a:t>实时全局监控面板</a:t>
            </a:r>
            <a:endParaRPr lang="en-US" altLang="zh-CN" dirty="0"/>
          </a:p>
          <a:p>
            <a:pPr marL="285750" indent="-285750">
              <a:buFont typeface="Arial" panose="020B0604020202020204" pitchFamily="34" charset="0"/>
              <a:buChar char="•"/>
            </a:pPr>
            <a:r>
              <a:rPr lang="zh-CN" altLang="en-US" dirty="0"/>
              <a:t>会将现在您所有金钱时间等数据显示在这里</a:t>
            </a:r>
            <a:endParaRPr lang="en-US" altLang="zh-CN" dirty="0"/>
          </a:p>
          <a:p>
            <a:pPr marL="285750" indent="-285750">
              <a:buFont typeface="Arial" panose="020B0604020202020204" pitchFamily="34" charset="0"/>
              <a:buChar char="•"/>
            </a:pPr>
            <a:endParaRPr lang="en-US" dirty="0"/>
          </a:p>
          <a:p>
            <a:r>
              <a:rPr lang="en-US" dirty="0"/>
              <a:t>③:</a:t>
            </a:r>
            <a:r>
              <a:rPr lang="zh-CN" altLang="en-US" dirty="0"/>
              <a:t>远程商店界面</a:t>
            </a:r>
            <a:endParaRPr lang="en-US" altLang="zh-CN" dirty="0"/>
          </a:p>
          <a:p>
            <a:pPr marL="285750" indent="-285750">
              <a:buFont typeface="Arial" panose="020B0604020202020204" pitchFamily="34" charset="0"/>
              <a:buChar char="•"/>
            </a:pPr>
            <a:r>
              <a:rPr lang="zh-CN" altLang="en-US" dirty="0"/>
              <a:t>根据您所在公司不同，本终端已经接入远程服务器模组购入渠道</a:t>
            </a:r>
            <a:endParaRPr lang="en-US" dirty="0"/>
          </a:p>
        </p:txBody>
      </p:sp>
    </p:spTree>
    <p:extLst>
      <p:ext uri="{BB962C8B-B14F-4D97-AF65-F5344CB8AC3E}">
        <p14:creationId xmlns:p14="http://schemas.microsoft.com/office/powerpoint/2010/main" val="131798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B013F-A296-46A8-990D-C2220A82F7DD}"/>
              </a:ext>
            </a:extLst>
          </p:cNvPr>
          <p:cNvSpPr>
            <a:spLocks noGrp="1"/>
          </p:cNvSpPr>
          <p:nvPr>
            <p:ph type="title"/>
          </p:nvPr>
        </p:nvSpPr>
        <p:spPr/>
        <p:txBody>
          <a:bodyPr/>
          <a:lstStyle/>
          <a:p>
            <a:r>
              <a:rPr lang="zh-CN" altLang="en-US" dirty="0"/>
              <a:t>主界面细节操作说明</a:t>
            </a:r>
            <a:endParaRPr lang="en-US" dirty="0"/>
          </a:p>
        </p:txBody>
      </p:sp>
      <p:pic>
        <p:nvPicPr>
          <p:cNvPr id="4" name="图片 3">
            <a:extLst>
              <a:ext uri="{FF2B5EF4-FFF2-40B4-BE49-F238E27FC236}">
                <a16:creationId xmlns:a16="http://schemas.microsoft.com/office/drawing/2014/main" id="{3ABA9BF7-56AA-4B67-9B9F-0988C1CBEB51}"/>
              </a:ext>
            </a:extLst>
          </p:cNvPr>
          <p:cNvPicPr>
            <a:picLocks noChangeAspect="1"/>
          </p:cNvPicPr>
          <p:nvPr/>
        </p:nvPicPr>
        <p:blipFill rotWithShape="1">
          <a:blip r:embed="rId2">
            <a:extLst>
              <a:ext uri="{28A0092B-C50C-407E-A947-70E740481C1C}">
                <a14:useLocalDpi xmlns:a14="http://schemas.microsoft.com/office/drawing/2010/main" val="0"/>
              </a:ext>
            </a:extLst>
          </a:blip>
          <a:srcRect l="901" t="5643" r="33444" b="5959"/>
          <a:stretch/>
        </p:blipFill>
        <p:spPr>
          <a:xfrm>
            <a:off x="1098506" y="1690688"/>
            <a:ext cx="3761929" cy="3798749"/>
          </a:xfrm>
          <a:prstGeom prst="rect">
            <a:avLst/>
          </a:prstGeom>
        </p:spPr>
      </p:pic>
      <p:sp>
        <p:nvSpPr>
          <p:cNvPr id="5" name="文本框 4">
            <a:extLst>
              <a:ext uri="{FF2B5EF4-FFF2-40B4-BE49-F238E27FC236}">
                <a16:creationId xmlns:a16="http://schemas.microsoft.com/office/drawing/2014/main" id="{44CBE017-0CF3-49B9-B115-C2F96C1F5B32}"/>
              </a:ext>
            </a:extLst>
          </p:cNvPr>
          <p:cNvSpPr txBox="1"/>
          <p:nvPr/>
        </p:nvSpPr>
        <p:spPr>
          <a:xfrm>
            <a:off x="6096000" y="2989898"/>
            <a:ext cx="4608822" cy="1200329"/>
          </a:xfrm>
          <a:prstGeom prst="rect">
            <a:avLst/>
          </a:prstGeom>
          <a:noFill/>
        </p:spPr>
        <p:txBody>
          <a:bodyPr wrap="square" rtlCol="0">
            <a:spAutoFit/>
          </a:bodyPr>
          <a:lstStyle/>
          <a:p>
            <a:r>
              <a:rPr lang="zh-CN" altLang="en-US" dirty="0"/>
              <a:t>在界面上，使用</a:t>
            </a:r>
            <a:r>
              <a:rPr lang="en-US" altLang="zh-CN" dirty="0"/>
              <a:t>DEOT</a:t>
            </a:r>
            <a:r>
              <a:rPr lang="zh-CN" altLang="en-US" dirty="0"/>
              <a:t>的十字键移动游标、在游标框住某个设备模组的同时，按住</a:t>
            </a:r>
            <a:r>
              <a:rPr lang="en-US" altLang="zh-CN" dirty="0"/>
              <a:t>A</a:t>
            </a:r>
            <a:r>
              <a:rPr lang="zh-CN" altLang="en-US" dirty="0"/>
              <a:t>键再通过十字键移动就可以移动该设备模组。</a:t>
            </a:r>
            <a:endParaRPr lang="en-US" altLang="zh-CN" dirty="0"/>
          </a:p>
          <a:p>
            <a:r>
              <a:rPr lang="zh-CN" altLang="en-US" dirty="0"/>
              <a:t>单击</a:t>
            </a:r>
            <a:r>
              <a:rPr lang="en-US" altLang="zh-CN" dirty="0"/>
              <a:t>B</a:t>
            </a:r>
            <a:r>
              <a:rPr lang="zh-CN" altLang="en-US" dirty="0"/>
              <a:t>键则可以旋转游标选定的设备模组。</a:t>
            </a:r>
            <a:endParaRPr lang="en-US" dirty="0"/>
          </a:p>
        </p:txBody>
      </p:sp>
    </p:spTree>
    <p:extLst>
      <p:ext uri="{BB962C8B-B14F-4D97-AF65-F5344CB8AC3E}">
        <p14:creationId xmlns:p14="http://schemas.microsoft.com/office/powerpoint/2010/main" val="115019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7C508-59FA-43D2-90A1-027CA0D2D614}"/>
              </a:ext>
            </a:extLst>
          </p:cNvPr>
          <p:cNvSpPr>
            <a:spLocks noGrp="1"/>
          </p:cNvSpPr>
          <p:nvPr>
            <p:ph type="title"/>
          </p:nvPr>
        </p:nvSpPr>
        <p:spPr/>
        <p:txBody>
          <a:bodyPr/>
          <a:lstStyle/>
          <a:p>
            <a:r>
              <a:rPr lang="zh-CN" altLang="en-US" dirty="0"/>
              <a:t>实时全局监控面板说明</a:t>
            </a:r>
            <a:endParaRPr lang="en-US" dirty="0"/>
          </a:p>
        </p:txBody>
      </p:sp>
      <p:pic>
        <p:nvPicPr>
          <p:cNvPr id="4" name="图片 3">
            <a:extLst>
              <a:ext uri="{FF2B5EF4-FFF2-40B4-BE49-F238E27FC236}">
                <a16:creationId xmlns:a16="http://schemas.microsoft.com/office/drawing/2014/main" id="{5851C4BC-1A43-40A8-B5C0-7312CAD6D663}"/>
              </a:ext>
            </a:extLst>
          </p:cNvPr>
          <p:cNvPicPr>
            <a:picLocks noChangeAspect="1"/>
          </p:cNvPicPr>
          <p:nvPr/>
        </p:nvPicPr>
        <p:blipFill rotWithShape="1">
          <a:blip r:embed="rId2">
            <a:extLst>
              <a:ext uri="{28A0092B-C50C-407E-A947-70E740481C1C}">
                <a14:useLocalDpi xmlns:a14="http://schemas.microsoft.com/office/drawing/2010/main" val="0"/>
              </a:ext>
            </a:extLst>
          </a:blip>
          <a:srcRect l="66771" t="5642" r="1419" b="63512"/>
          <a:stretch/>
        </p:blipFill>
        <p:spPr>
          <a:xfrm>
            <a:off x="1589462" y="2197014"/>
            <a:ext cx="4210722" cy="3062320"/>
          </a:xfrm>
          <a:prstGeom prst="rect">
            <a:avLst/>
          </a:prstGeom>
        </p:spPr>
      </p:pic>
      <p:sp>
        <p:nvSpPr>
          <p:cNvPr id="5" name="文本框 4">
            <a:extLst>
              <a:ext uri="{FF2B5EF4-FFF2-40B4-BE49-F238E27FC236}">
                <a16:creationId xmlns:a16="http://schemas.microsoft.com/office/drawing/2014/main" id="{FA7DA1A1-ADEC-445D-BF91-C6FBB2EF65DF}"/>
              </a:ext>
            </a:extLst>
          </p:cNvPr>
          <p:cNvSpPr txBox="1"/>
          <p:nvPr/>
        </p:nvSpPr>
        <p:spPr>
          <a:xfrm>
            <a:off x="6535813" y="2786158"/>
            <a:ext cx="3915350" cy="2031325"/>
          </a:xfrm>
          <a:prstGeom prst="rect">
            <a:avLst/>
          </a:prstGeom>
          <a:noFill/>
        </p:spPr>
        <p:txBody>
          <a:bodyPr wrap="square" rtlCol="0">
            <a:spAutoFit/>
          </a:bodyPr>
          <a:lstStyle/>
          <a:p>
            <a:r>
              <a:rPr lang="zh-CN" altLang="en-US" dirty="0"/>
              <a:t>第一行数据为当前主面板中的布局可以在当前周期赚取（或损失）的金钱</a:t>
            </a:r>
            <a:endParaRPr lang="en-US" altLang="zh-CN" dirty="0"/>
          </a:p>
          <a:p>
            <a:endParaRPr lang="en-US" dirty="0"/>
          </a:p>
          <a:p>
            <a:r>
              <a:rPr lang="zh-CN" altLang="en-US" dirty="0"/>
              <a:t>第二行数据为你当前拥有的金钱</a:t>
            </a:r>
            <a:endParaRPr lang="en-US" altLang="zh-CN" dirty="0"/>
          </a:p>
          <a:p>
            <a:endParaRPr lang="en-US" dirty="0"/>
          </a:p>
          <a:p>
            <a:r>
              <a:rPr lang="zh-CN" altLang="en-US" dirty="0"/>
              <a:t>第三行分别显示整个模拟中全部拥有的周期数和剩余周期数</a:t>
            </a:r>
            <a:endParaRPr lang="en-US" dirty="0"/>
          </a:p>
        </p:txBody>
      </p:sp>
    </p:spTree>
    <p:extLst>
      <p:ext uri="{BB962C8B-B14F-4D97-AF65-F5344CB8AC3E}">
        <p14:creationId xmlns:p14="http://schemas.microsoft.com/office/powerpoint/2010/main" val="1898904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17E64-037F-4071-A303-FA03BBDBA153}"/>
              </a:ext>
            </a:extLst>
          </p:cNvPr>
          <p:cNvSpPr>
            <a:spLocks noGrp="1"/>
          </p:cNvSpPr>
          <p:nvPr>
            <p:ph type="title"/>
          </p:nvPr>
        </p:nvSpPr>
        <p:spPr/>
        <p:txBody>
          <a:bodyPr/>
          <a:lstStyle/>
          <a:p>
            <a:r>
              <a:rPr lang="zh-CN" altLang="en-US" dirty="0"/>
              <a:t>远程商店界面</a:t>
            </a:r>
            <a:endParaRPr lang="en-US" dirty="0"/>
          </a:p>
        </p:txBody>
      </p:sp>
      <p:pic>
        <p:nvPicPr>
          <p:cNvPr id="4" name="图片 3">
            <a:extLst>
              <a:ext uri="{FF2B5EF4-FFF2-40B4-BE49-F238E27FC236}">
                <a16:creationId xmlns:a16="http://schemas.microsoft.com/office/drawing/2014/main" id="{CACAA5AE-61CC-4DBE-B64E-57A1305F33E5}"/>
              </a:ext>
            </a:extLst>
          </p:cNvPr>
          <p:cNvPicPr>
            <a:picLocks noChangeAspect="1"/>
          </p:cNvPicPr>
          <p:nvPr/>
        </p:nvPicPr>
        <p:blipFill rotWithShape="1">
          <a:blip r:embed="rId2">
            <a:extLst>
              <a:ext uri="{28A0092B-C50C-407E-A947-70E740481C1C}">
                <a14:useLocalDpi xmlns:a14="http://schemas.microsoft.com/office/drawing/2010/main" val="0"/>
              </a:ext>
            </a:extLst>
          </a:blip>
          <a:srcRect l="66450" t="36773" r="1097" b="5676"/>
          <a:stretch/>
        </p:blipFill>
        <p:spPr>
          <a:xfrm>
            <a:off x="1417628" y="1853348"/>
            <a:ext cx="3294471" cy="4381755"/>
          </a:xfrm>
          <a:prstGeom prst="rect">
            <a:avLst/>
          </a:prstGeom>
        </p:spPr>
      </p:pic>
      <p:sp>
        <p:nvSpPr>
          <p:cNvPr id="5" name="文本框 4">
            <a:extLst>
              <a:ext uri="{FF2B5EF4-FFF2-40B4-BE49-F238E27FC236}">
                <a16:creationId xmlns:a16="http://schemas.microsoft.com/office/drawing/2014/main" id="{CBA5B91C-3D28-41DE-A125-5E0CC44210A5}"/>
              </a:ext>
            </a:extLst>
          </p:cNvPr>
          <p:cNvSpPr txBox="1"/>
          <p:nvPr/>
        </p:nvSpPr>
        <p:spPr>
          <a:xfrm>
            <a:off x="5971216" y="2513039"/>
            <a:ext cx="3995130" cy="2862322"/>
          </a:xfrm>
          <a:prstGeom prst="rect">
            <a:avLst/>
          </a:prstGeom>
          <a:noFill/>
        </p:spPr>
        <p:txBody>
          <a:bodyPr wrap="square" rtlCol="0">
            <a:spAutoFit/>
          </a:bodyPr>
          <a:lstStyle/>
          <a:p>
            <a:r>
              <a:rPr lang="zh-CN" altLang="en-US" dirty="0"/>
              <a:t>商店中会持续显示四枚现在可以购买的设备模组，按住</a:t>
            </a:r>
            <a:r>
              <a:rPr lang="en-US" altLang="zh-CN" dirty="0"/>
              <a:t>Y</a:t>
            </a:r>
            <a:r>
              <a:rPr lang="zh-CN" altLang="en-US" dirty="0"/>
              <a:t>再使用方向键就可以后购买和与所显示箭头对应的设备模组。</a:t>
            </a:r>
            <a:endParaRPr lang="en-US" altLang="zh-CN" dirty="0"/>
          </a:p>
          <a:p>
            <a:endParaRPr lang="en-US" altLang="zh-CN" dirty="0"/>
          </a:p>
          <a:p>
            <a:r>
              <a:rPr lang="zh-CN" altLang="en-US" dirty="0"/>
              <a:t>自然会从您当前拥有金钱中扣除对应的价格。</a:t>
            </a:r>
            <a:endParaRPr lang="en-US" altLang="zh-CN" dirty="0"/>
          </a:p>
          <a:p>
            <a:endParaRPr lang="en-US" altLang="zh-CN" dirty="0"/>
          </a:p>
          <a:p>
            <a:r>
              <a:rPr lang="zh-CN" altLang="en-US" dirty="0"/>
              <a:t>并且每个周期中，您只能购买其中一个模组。</a:t>
            </a:r>
            <a:endParaRPr lang="en-US" dirty="0"/>
          </a:p>
        </p:txBody>
      </p:sp>
    </p:spTree>
    <p:extLst>
      <p:ext uri="{BB962C8B-B14F-4D97-AF65-F5344CB8AC3E}">
        <p14:creationId xmlns:p14="http://schemas.microsoft.com/office/powerpoint/2010/main" val="41822539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1496</TotalTime>
  <Words>1007</Words>
  <Application>Microsoft Office PowerPoint</Application>
  <PresentationFormat>宽屏</PresentationFormat>
  <Paragraphs>92</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Arial</vt:lpstr>
      <vt:lpstr>Calibri</vt:lpstr>
      <vt:lpstr>Calibri Light</vt:lpstr>
      <vt:lpstr>Office 主题​​</vt:lpstr>
      <vt:lpstr>操作指南</vt:lpstr>
      <vt:lpstr>欢迎您加入安奇钛科大家庭！</vt:lpstr>
      <vt:lpstr>指引</vt:lpstr>
      <vt:lpstr>R.O.O.T.是做什么的呢？</vt:lpstr>
      <vt:lpstr>主体操作流程</vt:lpstr>
      <vt:lpstr>操作界面说明</vt:lpstr>
      <vt:lpstr>主界面细节操作说明</vt:lpstr>
      <vt:lpstr>实时全局监控面板说明</vt:lpstr>
      <vt:lpstr>远程商店界面</vt:lpstr>
      <vt:lpstr>灾害模拟系统说明</vt:lpstr>
      <vt:lpstr>设备模组总体说明</vt:lpstr>
      <vt:lpstr>设备模组细节说明</vt:lpstr>
      <vt:lpstr>设备模组细节说明</vt:lpstr>
      <vt:lpstr>FAQ</vt:lpstr>
      <vt:lpstr>感谢您的卒读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ROOT 操作指南</dc:title>
  <dc:creator>Youmo Yan</dc:creator>
  <cp:lastModifiedBy>Youmo Yan</cp:lastModifiedBy>
  <cp:revision>39</cp:revision>
  <dcterms:created xsi:type="dcterms:W3CDTF">2019-09-16T14:59:52Z</dcterms:created>
  <dcterms:modified xsi:type="dcterms:W3CDTF">2019-09-17T15:59:17Z</dcterms:modified>
</cp:coreProperties>
</file>