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61" r:id="rId2"/>
    <p:sldId id="256" r:id="rId3"/>
    <p:sldId id="257" r:id="rId4"/>
    <p:sldId id="258" r:id="rId5"/>
    <p:sldId id="262" r:id="rId6"/>
    <p:sldId id="259" r:id="rId7"/>
    <p:sldId id="263" r:id="rId8"/>
    <p:sldId id="260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0155" autoAdjust="0"/>
  </p:normalViewPr>
  <p:slideViewPr>
    <p:cSldViewPr snapToGrid="0">
      <p:cViewPr varScale="1">
        <p:scale>
          <a:sx n="81" d="100"/>
          <a:sy n="81" d="100"/>
        </p:scale>
        <p:origin x="336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271CCC-CBC3-417B-8738-25FA8104DED2}" type="datetimeFigureOut">
              <a:rPr lang="zh-CN" altLang="en-US" smtClean="0"/>
              <a:t>2025/2/23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CC4831-16E8-4A7D-8D60-CBCBF52096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25032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CC4831-16E8-4A7D-8D60-CBCBF52096C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96099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CC4831-16E8-4A7D-8D60-CBCBF52096C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91022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CC4831-16E8-4A7D-8D60-CBCBF52096C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28628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CE3E0F-CBC7-9304-5251-FDB6C64722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3F91EE67-FF9C-E88B-C9AA-7147570910A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277DEC4F-52A0-5854-B378-0369AD0A43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EE1C95D-51A8-E1C8-CD20-93E8A9C2AA6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CC4831-16E8-4A7D-8D60-CBCBF52096C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86197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CC4831-16E8-4A7D-8D60-CBCBF52096C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61454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CC4831-16E8-4A7D-8D60-CBCBF52096C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48976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2025/2/23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2025/2/23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2025/2/23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2025/2/23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2025/2/23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2025/2/23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57000"/>
            <a:lum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artisticBlur/>
                    </a14:imgEffect>
                    <a14:imgEffect>
                      <a14:sharpenSoften amount="-43000"/>
                    </a14:imgEffect>
                  </a14:imgLayer>
                </a14:imgProps>
              </a:ext>
            </a:extLst>
          </a:blip>
          <a:srcRect/>
          <a:stretch>
            <a:fillRect t="-19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2025/2/23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D1C7514-414A-B31C-CD5B-6F76C28BC320}"/>
              </a:ext>
            </a:extLst>
          </p:cNvPr>
          <p:cNvSpPr txBox="1"/>
          <p:nvPr/>
        </p:nvSpPr>
        <p:spPr>
          <a:xfrm>
            <a:off x="6096000" y="788169"/>
            <a:ext cx="6096000" cy="44319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zh-CN" altLang="en-US" dirty="0"/>
            </a:br>
            <a:r>
              <a:rPr lang="en-US" altLang="zh-CN" sz="4400" dirty="0">
                <a:solidFill>
                  <a:srgbClr val="333333"/>
                </a:solidFill>
                <a:latin typeface="arial" panose="020B0604020202020204" pitchFamily="34" charset="0"/>
              </a:rPr>
              <a:t>Do you know him?</a:t>
            </a:r>
          </a:p>
          <a:p>
            <a:endParaRPr lang="en-US" altLang="zh-CN" sz="4400" dirty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endParaRPr lang="en-US" altLang="zh-CN" sz="4400" dirty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endParaRPr lang="en-US" altLang="zh-CN" sz="4400" dirty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endParaRPr lang="en-US" altLang="zh-CN" sz="4400" dirty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r>
              <a:rPr lang="en-US" altLang="zh-CN" sz="4400" dirty="0">
                <a:solidFill>
                  <a:srgbClr val="333333"/>
                </a:solidFill>
                <a:latin typeface="arial" panose="020B0604020202020204" pitchFamily="34" charset="0"/>
              </a:rPr>
              <a:t>Do you know this car?</a:t>
            </a:r>
            <a:endParaRPr lang="zh-CN" altLang="en-US" dirty="0"/>
          </a:p>
        </p:txBody>
      </p:sp>
      <p:pic>
        <p:nvPicPr>
          <p:cNvPr id="1026" name="Picture 2" descr="musk 的图像结果">
            <a:extLst>
              <a:ext uri="{FF2B5EF4-FFF2-40B4-BE49-F238E27FC236}">
                <a16:creationId xmlns:a16="http://schemas.microsoft.com/office/drawing/2014/main" id="{FD8A2D8C-D4F0-4750-42E8-6DC166D808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9902" y="500008"/>
            <a:ext cx="3537131" cy="262996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DE9E5752-2720-C4DE-04DB-9A7EFEB5B4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86" t="23867" r="21760" b="17126"/>
          <a:stretch/>
        </p:blipFill>
        <p:spPr bwMode="auto">
          <a:xfrm>
            <a:off x="1241239" y="3555083"/>
            <a:ext cx="3986894" cy="2629962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4876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8CEEF4DF-1E70-52C5-ABC3-6999E4BFD6DA}"/>
              </a:ext>
            </a:extLst>
          </p:cNvPr>
          <p:cNvSpPr/>
          <p:nvPr/>
        </p:nvSpPr>
        <p:spPr>
          <a:xfrm>
            <a:off x="1998595" y="1026816"/>
            <a:ext cx="8323415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The Celebrity</a:t>
            </a:r>
            <a:r>
              <a:rPr lang="zh-CN" altLang="en-US" sz="5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（</a:t>
            </a:r>
            <a:r>
              <a:rPr lang="zh-CN" altLang="en-US" sz="5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名人</a:t>
            </a:r>
            <a:r>
              <a:rPr lang="zh-CN" altLang="en-US" sz="5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）</a:t>
            </a:r>
            <a:endParaRPr lang="en-US" altLang="zh-CN" sz="5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ea"/>
              <a:ea typeface="+mj-ea"/>
            </a:endParaRPr>
          </a:p>
          <a:p>
            <a:pPr algn="ctr"/>
            <a:r>
              <a:rPr lang="en-US" altLang="zh-CN" sz="5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 I Admire:   Elon Musk</a:t>
            </a:r>
            <a:endParaRPr lang="zh-CN" altLang="en-US" sz="5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1DC1542-DB00-A9BB-61CF-9AEA41D8CC4D}"/>
              </a:ext>
            </a:extLst>
          </p:cNvPr>
          <p:cNvSpPr txBox="1"/>
          <p:nvPr/>
        </p:nvSpPr>
        <p:spPr>
          <a:xfrm>
            <a:off x="7858751" y="3348135"/>
            <a:ext cx="37236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/>
              <a:t>By  Song </a:t>
            </a:r>
            <a:r>
              <a:rPr lang="en-US" altLang="zh-CN" sz="3200" dirty="0" err="1"/>
              <a:t>Yongxian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3564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2B308CC4-C7E4-6E9D-0EE9-3DF5DEFD66AF}"/>
              </a:ext>
            </a:extLst>
          </p:cNvPr>
          <p:cNvSpPr txBox="1"/>
          <p:nvPr/>
        </p:nvSpPr>
        <p:spPr>
          <a:xfrm>
            <a:off x="267477" y="135685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>
                <a:latin typeface="+mj-ea"/>
                <a:ea typeface="+mj-ea"/>
              </a:rPr>
              <a:t>Basic Information</a:t>
            </a:r>
            <a:endParaRPr lang="zh-CN" altLang="en-US" sz="2800" b="1" dirty="0">
              <a:latin typeface="+mj-ea"/>
              <a:ea typeface="+mj-ea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71E780A-4C6C-E792-B07E-9226A120954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0049"/>
          <a:stretch/>
        </p:blipFill>
        <p:spPr>
          <a:xfrm>
            <a:off x="2083836" y="2834684"/>
            <a:ext cx="8024327" cy="3887632"/>
          </a:xfrm>
          <a:custGeom>
            <a:avLst/>
            <a:gdLst>
              <a:gd name="connsiteX0" fmla="*/ 0 w 8024327"/>
              <a:gd name="connsiteY0" fmla="*/ 0 h 3887632"/>
              <a:gd name="connsiteX1" fmla="*/ 492923 w 8024327"/>
              <a:gd name="connsiteY1" fmla="*/ 0 h 3887632"/>
              <a:gd name="connsiteX2" fmla="*/ 1226576 w 8024327"/>
              <a:gd name="connsiteY2" fmla="*/ 0 h 3887632"/>
              <a:gd name="connsiteX3" fmla="*/ 1799742 w 8024327"/>
              <a:gd name="connsiteY3" fmla="*/ 0 h 3887632"/>
              <a:gd name="connsiteX4" fmla="*/ 2453151 w 8024327"/>
              <a:gd name="connsiteY4" fmla="*/ 0 h 3887632"/>
              <a:gd name="connsiteX5" fmla="*/ 3186804 w 8024327"/>
              <a:gd name="connsiteY5" fmla="*/ 0 h 3887632"/>
              <a:gd name="connsiteX6" fmla="*/ 3679727 w 8024327"/>
              <a:gd name="connsiteY6" fmla="*/ 0 h 3887632"/>
              <a:gd name="connsiteX7" fmla="*/ 4252893 w 8024327"/>
              <a:gd name="connsiteY7" fmla="*/ 0 h 3887632"/>
              <a:gd name="connsiteX8" fmla="*/ 4906303 w 8024327"/>
              <a:gd name="connsiteY8" fmla="*/ 0 h 3887632"/>
              <a:gd name="connsiteX9" fmla="*/ 5318982 w 8024327"/>
              <a:gd name="connsiteY9" fmla="*/ 0 h 3887632"/>
              <a:gd name="connsiteX10" fmla="*/ 5731662 w 8024327"/>
              <a:gd name="connsiteY10" fmla="*/ 0 h 3887632"/>
              <a:gd name="connsiteX11" fmla="*/ 6304828 w 8024327"/>
              <a:gd name="connsiteY11" fmla="*/ 0 h 3887632"/>
              <a:gd name="connsiteX12" fmla="*/ 6958238 w 8024327"/>
              <a:gd name="connsiteY12" fmla="*/ 0 h 3887632"/>
              <a:gd name="connsiteX13" fmla="*/ 7451161 w 8024327"/>
              <a:gd name="connsiteY13" fmla="*/ 0 h 3887632"/>
              <a:gd name="connsiteX14" fmla="*/ 8024327 w 8024327"/>
              <a:gd name="connsiteY14" fmla="*/ 0 h 3887632"/>
              <a:gd name="connsiteX15" fmla="*/ 8024327 w 8024327"/>
              <a:gd name="connsiteY15" fmla="*/ 477623 h 3887632"/>
              <a:gd name="connsiteX16" fmla="*/ 8024327 w 8024327"/>
              <a:gd name="connsiteY16" fmla="*/ 1071876 h 3887632"/>
              <a:gd name="connsiteX17" fmla="*/ 8024327 w 8024327"/>
              <a:gd name="connsiteY17" fmla="*/ 1705004 h 3887632"/>
              <a:gd name="connsiteX18" fmla="*/ 8024327 w 8024327"/>
              <a:gd name="connsiteY18" fmla="*/ 2299257 h 3887632"/>
              <a:gd name="connsiteX19" fmla="*/ 8024327 w 8024327"/>
              <a:gd name="connsiteY19" fmla="*/ 2932385 h 3887632"/>
              <a:gd name="connsiteX20" fmla="*/ 8024327 w 8024327"/>
              <a:gd name="connsiteY20" fmla="*/ 3371132 h 3887632"/>
              <a:gd name="connsiteX21" fmla="*/ 8024327 w 8024327"/>
              <a:gd name="connsiteY21" fmla="*/ 3887632 h 3887632"/>
              <a:gd name="connsiteX22" fmla="*/ 7611647 w 8024327"/>
              <a:gd name="connsiteY22" fmla="*/ 3887632 h 3887632"/>
              <a:gd name="connsiteX23" fmla="*/ 7198968 w 8024327"/>
              <a:gd name="connsiteY23" fmla="*/ 3887632 h 3887632"/>
              <a:gd name="connsiteX24" fmla="*/ 6706045 w 8024327"/>
              <a:gd name="connsiteY24" fmla="*/ 3887632 h 3887632"/>
              <a:gd name="connsiteX25" fmla="*/ 6213122 w 8024327"/>
              <a:gd name="connsiteY25" fmla="*/ 3887632 h 3887632"/>
              <a:gd name="connsiteX26" fmla="*/ 5880685 w 8024327"/>
              <a:gd name="connsiteY26" fmla="*/ 3887632 h 3887632"/>
              <a:gd name="connsiteX27" fmla="*/ 5468006 w 8024327"/>
              <a:gd name="connsiteY27" fmla="*/ 3887632 h 3887632"/>
              <a:gd name="connsiteX28" fmla="*/ 5055326 w 8024327"/>
              <a:gd name="connsiteY28" fmla="*/ 3887632 h 3887632"/>
              <a:gd name="connsiteX29" fmla="*/ 4401917 w 8024327"/>
              <a:gd name="connsiteY29" fmla="*/ 3887632 h 3887632"/>
              <a:gd name="connsiteX30" fmla="*/ 3668264 w 8024327"/>
              <a:gd name="connsiteY30" fmla="*/ 3887632 h 3887632"/>
              <a:gd name="connsiteX31" fmla="*/ 3014854 w 8024327"/>
              <a:gd name="connsiteY31" fmla="*/ 3887632 h 3887632"/>
              <a:gd name="connsiteX32" fmla="*/ 2281202 w 8024327"/>
              <a:gd name="connsiteY32" fmla="*/ 3887632 h 3887632"/>
              <a:gd name="connsiteX33" fmla="*/ 1788279 w 8024327"/>
              <a:gd name="connsiteY33" fmla="*/ 3887632 h 3887632"/>
              <a:gd name="connsiteX34" fmla="*/ 1295356 w 8024327"/>
              <a:gd name="connsiteY34" fmla="*/ 3887632 h 3887632"/>
              <a:gd name="connsiteX35" fmla="*/ 561703 w 8024327"/>
              <a:gd name="connsiteY35" fmla="*/ 3887632 h 3887632"/>
              <a:gd name="connsiteX36" fmla="*/ 0 w 8024327"/>
              <a:gd name="connsiteY36" fmla="*/ 3887632 h 3887632"/>
              <a:gd name="connsiteX37" fmla="*/ 0 w 8024327"/>
              <a:gd name="connsiteY37" fmla="*/ 3332256 h 3887632"/>
              <a:gd name="connsiteX38" fmla="*/ 0 w 8024327"/>
              <a:gd name="connsiteY38" fmla="*/ 2854633 h 3887632"/>
              <a:gd name="connsiteX39" fmla="*/ 0 w 8024327"/>
              <a:gd name="connsiteY39" fmla="*/ 2260380 h 3887632"/>
              <a:gd name="connsiteX40" fmla="*/ 0 w 8024327"/>
              <a:gd name="connsiteY40" fmla="*/ 1743881 h 3887632"/>
              <a:gd name="connsiteX41" fmla="*/ 0 w 8024327"/>
              <a:gd name="connsiteY41" fmla="*/ 1188505 h 3887632"/>
              <a:gd name="connsiteX42" fmla="*/ 0 w 8024327"/>
              <a:gd name="connsiteY42" fmla="*/ 555376 h 3887632"/>
              <a:gd name="connsiteX43" fmla="*/ 0 w 8024327"/>
              <a:gd name="connsiteY43" fmla="*/ 0 h 3887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8024327" h="3887632" fill="none" extrusionOk="0">
                <a:moveTo>
                  <a:pt x="0" y="0"/>
                </a:moveTo>
                <a:cubicBezTo>
                  <a:pt x="207308" y="-4016"/>
                  <a:pt x="271430" y="30343"/>
                  <a:pt x="492923" y="0"/>
                </a:cubicBezTo>
                <a:cubicBezTo>
                  <a:pt x="714416" y="-30343"/>
                  <a:pt x="1062972" y="77093"/>
                  <a:pt x="1226576" y="0"/>
                </a:cubicBezTo>
                <a:cubicBezTo>
                  <a:pt x="1390180" y="-77093"/>
                  <a:pt x="1569138" y="58347"/>
                  <a:pt x="1799742" y="0"/>
                </a:cubicBezTo>
                <a:cubicBezTo>
                  <a:pt x="2030346" y="-58347"/>
                  <a:pt x="2288157" y="62416"/>
                  <a:pt x="2453151" y="0"/>
                </a:cubicBezTo>
                <a:cubicBezTo>
                  <a:pt x="2618145" y="-62416"/>
                  <a:pt x="2840396" y="53519"/>
                  <a:pt x="3186804" y="0"/>
                </a:cubicBezTo>
                <a:cubicBezTo>
                  <a:pt x="3533212" y="-53519"/>
                  <a:pt x="3559101" y="43430"/>
                  <a:pt x="3679727" y="0"/>
                </a:cubicBezTo>
                <a:cubicBezTo>
                  <a:pt x="3800353" y="-43430"/>
                  <a:pt x="3972987" y="62689"/>
                  <a:pt x="4252893" y="0"/>
                </a:cubicBezTo>
                <a:cubicBezTo>
                  <a:pt x="4532799" y="-62689"/>
                  <a:pt x="4636810" y="63082"/>
                  <a:pt x="4906303" y="0"/>
                </a:cubicBezTo>
                <a:cubicBezTo>
                  <a:pt x="5175796" y="-63082"/>
                  <a:pt x="5204252" y="14422"/>
                  <a:pt x="5318982" y="0"/>
                </a:cubicBezTo>
                <a:cubicBezTo>
                  <a:pt x="5433712" y="-14422"/>
                  <a:pt x="5611651" y="38419"/>
                  <a:pt x="5731662" y="0"/>
                </a:cubicBezTo>
                <a:cubicBezTo>
                  <a:pt x="5851673" y="-38419"/>
                  <a:pt x="6019748" y="24208"/>
                  <a:pt x="6304828" y="0"/>
                </a:cubicBezTo>
                <a:cubicBezTo>
                  <a:pt x="6589908" y="-24208"/>
                  <a:pt x="6689219" y="8384"/>
                  <a:pt x="6958238" y="0"/>
                </a:cubicBezTo>
                <a:cubicBezTo>
                  <a:pt x="7227257" y="-8384"/>
                  <a:pt x="7263823" y="10376"/>
                  <a:pt x="7451161" y="0"/>
                </a:cubicBezTo>
                <a:cubicBezTo>
                  <a:pt x="7638499" y="-10376"/>
                  <a:pt x="7856641" y="63821"/>
                  <a:pt x="8024327" y="0"/>
                </a:cubicBezTo>
                <a:cubicBezTo>
                  <a:pt x="8047777" y="238463"/>
                  <a:pt x="8001805" y="270894"/>
                  <a:pt x="8024327" y="477623"/>
                </a:cubicBezTo>
                <a:cubicBezTo>
                  <a:pt x="8046849" y="684352"/>
                  <a:pt x="8011281" y="835149"/>
                  <a:pt x="8024327" y="1071876"/>
                </a:cubicBezTo>
                <a:cubicBezTo>
                  <a:pt x="8037373" y="1308603"/>
                  <a:pt x="7987424" y="1405731"/>
                  <a:pt x="8024327" y="1705004"/>
                </a:cubicBezTo>
                <a:cubicBezTo>
                  <a:pt x="8061230" y="2004277"/>
                  <a:pt x="7969885" y="2098649"/>
                  <a:pt x="8024327" y="2299257"/>
                </a:cubicBezTo>
                <a:cubicBezTo>
                  <a:pt x="8078769" y="2499865"/>
                  <a:pt x="7988363" y="2793755"/>
                  <a:pt x="8024327" y="2932385"/>
                </a:cubicBezTo>
                <a:cubicBezTo>
                  <a:pt x="8060291" y="3071015"/>
                  <a:pt x="8016008" y="3232702"/>
                  <a:pt x="8024327" y="3371132"/>
                </a:cubicBezTo>
                <a:cubicBezTo>
                  <a:pt x="8032646" y="3509562"/>
                  <a:pt x="7994012" y="3762744"/>
                  <a:pt x="8024327" y="3887632"/>
                </a:cubicBezTo>
                <a:cubicBezTo>
                  <a:pt x="7938737" y="3902899"/>
                  <a:pt x="7792164" y="3841466"/>
                  <a:pt x="7611647" y="3887632"/>
                </a:cubicBezTo>
                <a:cubicBezTo>
                  <a:pt x="7431130" y="3933798"/>
                  <a:pt x="7388859" y="3863628"/>
                  <a:pt x="7198968" y="3887632"/>
                </a:cubicBezTo>
                <a:cubicBezTo>
                  <a:pt x="7009077" y="3911636"/>
                  <a:pt x="6851504" y="3882268"/>
                  <a:pt x="6706045" y="3887632"/>
                </a:cubicBezTo>
                <a:cubicBezTo>
                  <a:pt x="6560586" y="3892996"/>
                  <a:pt x="6375414" y="3854467"/>
                  <a:pt x="6213122" y="3887632"/>
                </a:cubicBezTo>
                <a:cubicBezTo>
                  <a:pt x="6050830" y="3920797"/>
                  <a:pt x="5988013" y="3881770"/>
                  <a:pt x="5880685" y="3887632"/>
                </a:cubicBezTo>
                <a:cubicBezTo>
                  <a:pt x="5773357" y="3893494"/>
                  <a:pt x="5605155" y="3851491"/>
                  <a:pt x="5468006" y="3887632"/>
                </a:cubicBezTo>
                <a:cubicBezTo>
                  <a:pt x="5330857" y="3923773"/>
                  <a:pt x="5244348" y="3838919"/>
                  <a:pt x="5055326" y="3887632"/>
                </a:cubicBezTo>
                <a:cubicBezTo>
                  <a:pt x="4866304" y="3936345"/>
                  <a:pt x="4610970" y="3882066"/>
                  <a:pt x="4401917" y="3887632"/>
                </a:cubicBezTo>
                <a:cubicBezTo>
                  <a:pt x="4192864" y="3893198"/>
                  <a:pt x="3934528" y="3863484"/>
                  <a:pt x="3668264" y="3887632"/>
                </a:cubicBezTo>
                <a:cubicBezTo>
                  <a:pt x="3402000" y="3911780"/>
                  <a:pt x="3255712" y="3835553"/>
                  <a:pt x="3014854" y="3887632"/>
                </a:cubicBezTo>
                <a:cubicBezTo>
                  <a:pt x="2773996" y="3939711"/>
                  <a:pt x="2633495" y="3850375"/>
                  <a:pt x="2281202" y="3887632"/>
                </a:cubicBezTo>
                <a:cubicBezTo>
                  <a:pt x="1928909" y="3924889"/>
                  <a:pt x="1888074" y="3830246"/>
                  <a:pt x="1788279" y="3887632"/>
                </a:cubicBezTo>
                <a:cubicBezTo>
                  <a:pt x="1688484" y="3945018"/>
                  <a:pt x="1526522" y="3833883"/>
                  <a:pt x="1295356" y="3887632"/>
                </a:cubicBezTo>
                <a:cubicBezTo>
                  <a:pt x="1064190" y="3941381"/>
                  <a:pt x="735652" y="3847763"/>
                  <a:pt x="561703" y="3887632"/>
                </a:cubicBezTo>
                <a:cubicBezTo>
                  <a:pt x="387754" y="3927501"/>
                  <a:pt x="274158" y="3866356"/>
                  <a:pt x="0" y="3887632"/>
                </a:cubicBezTo>
                <a:cubicBezTo>
                  <a:pt x="-18817" y="3652248"/>
                  <a:pt x="34971" y="3486592"/>
                  <a:pt x="0" y="3332256"/>
                </a:cubicBezTo>
                <a:cubicBezTo>
                  <a:pt x="-34971" y="3177920"/>
                  <a:pt x="38339" y="3075988"/>
                  <a:pt x="0" y="2854633"/>
                </a:cubicBezTo>
                <a:cubicBezTo>
                  <a:pt x="-38339" y="2633278"/>
                  <a:pt x="1873" y="2389063"/>
                  <a:pt x="0" y="2260380"/>
                </a:cubicBezTo>
                <a:cubicBezTo>
                  <a:pt x="-1873" y="2131697"/>
                  <a:pt x="3175" y="1921186"/>
                  <a:pt x="0" y="1743881"/>
                </a:cubicBezTo>
                <a:cubicBezTo>
                  <a:pt x="-3175" y="1566576"/>
                  <a:pt x="16174" y="1388792"/>
                  <a:pt x="0" y="1188505"/>
                </a:cubicBezTo>
                <a:cubicBezTo>
                  <a:pt x="-16174" y="988218"/>
                  <a:pt x="26689" y="832728"/>
                  <a:pt x="0" y="555376"/>
                </a:cubicBezTo>
                <a:cubicBezTo>
                  <a:pt x="-26689" y="278024"/>
                  <a:pt x="24733" y="228213"/>
                  <a:pt x="0" y="0"/>
                </a:cubicBezTo>
                <a:close/>
              </a:path>
              <a:path w="8024327" h="3887632" stroke="0" extrusionOk="0">
                <a:moveTo>
                  <a:pt x="0" y="0"/>
                </a:moveTo>
                <a:cubicBezTo>
                  <a:pt x="332981" y="-34754"/>
                  <a:pt x="515123" y="75112"/>
                  <a:pt x="733653" y="0"/>
                </a:cubicBezTo>
                <a:cubicBezTo>
                  <a:pt x="952183" y="-75112"/>
                  <a:pt x="1057515" y="5443"/>
                  <a:pt x="1306819" y="0"/>
                </a:cubicBezTo>
                <a:cubicBezTo>
                  <a:pt x="1556123" y="-5443"/>
                  <a:pt x="1677203" y="31074"/>
                  <a:pt x="1879985" y="0"/>
                </a:cubicBezTo>
                <a:cubicBezTo>
                  <a:pt x="2082767" y="-31074"/>
                  <a:pt x="2337517" y="32842"/>
                  <a:pt x="2613638" y="0"/>
                </a:cubicBezTo>
                <a:cubicBezTo>
                  <a:pt x="2889759" y="-32842"/>
                  <a:pt x="2954613" y="56641"/>
                  <a:pt x="3186804" y="0"/>
                </a:cubicBezTo>
                <a:cubicBezTo>
                  <a:pt x="3418995" y="-56641"/>
                  <a:pt x="3474763" y="4286"/>
                  <a:pt x="3599484" y="0"/>
                </a:cubicBezTo>
                <a:cubicBezTo>
                  <a:pt x="3724205" y="-4286"/>
                  <a:pt x="3958878" y="41111"/>
                  <a:pt x="4252893" y="0"/>
                </a:cubicBezTo>
                <a:cubicBezTo>
                  <a:pt x="4546908" y="-41111"/>
                  <a:pt x="4673344" y="66996"/>
                  <a:pt x="4906303" y="0"/>
                </a:cubicBezTo>
                <a:cubicBezTo>
                  <a:pt x="5139262" y="-66996"/>
                  <a:pt x="5118713" y="25266"/>
                  <a:pt x="5238739" y="0"/>
                </a:cubicBezTo>
                <a:cubicBezTo>
                  <a:pt x="5358765" y="-25266"/>
                  <a:pt x="5717899" y="24815"/>
                  <a:pt x="5892149" y="0"/>
                </a:cubicBezTo>
                <a:cubicBezTo>
                  <a:pt x="6066399" y="-24815"/>
                  <a:pt x="6285369" y="22183"/>
                  <a:pt x="6385072" y="0"/>
                </a:cubicBezTo>
                <a:cubicBezTo>
                  <a:pt x="6484775" y="-22183"/>
                  <a:pt x="6648954" y="7198"/>
                  <a:pt x="6797751" y="0"/>
                </a:cubicBezTo>
                <a:cubicBezTo>
                  <a:pt x="6946548" y="-7198"/>
                  <a:pt x="7183573" y="36168"/>
                  <a:pt x="7370918" y="0"/>
                </a:cubicBezTo>
                <a:cubicBezTo>
                  <a:pt x="7558263" y="-36168"/>
                  <a:pt x="7853313" y="60528"/>
                  <a:pt x="8024327" y="0"/>
                </a:cubicBezTo>
                <a:cubicBezTo>
                  <a:pt x="8075467" y="127335"/>
                  <a:pt x="7961825" y="403261"/>
                  <a:pt x="8024327" y="594252"/>
                </a:cubicBezTo>
                <a:cubicBezTo>
                  <a:pt x="8086829" y="785243"/>
                  <a:pt x="8005814" y="815440"/>
                  <a:pt x="8024327" y="1032999"/>
                </a:cubicBezTo>
                <a:cubicBezTo>
                  <a:pt x="8042840" y="1250558"/>
                  <a:pt x="7994310" y="1309836"/>
                  <a:pt x="8024327" y="1549499"/>
                </a:cubicBezTo>
                <a:cubicBezTo>
                  <a:pt x="8054344" y="1789162"/>
                  <a:pt x="8009253" y="1892342"/>
                  <a:pt x="8024327" y="2027122"/>
                </a:cubicBezTo>
                <a:cubicBezTo>
                  <a:pt x="8039401" y="2161902"/>
                  <a:pt x="7990531" y="2327376"/>
                  <a:pt x="8024327" y="2465869"/>
                </a:cubicBezTo>
                <a:cubicBezTo>
                  <a:pt x="8058123" y="2604362"/>
                  <a:pt x="7983917" y="2791158"/>
                  <a:pt x="8024327" y="2904616"/>
                </a:cubicBezTo>
                <a:cubicBezTo>
                  <a:pt x="8064737" y="3018074"/>
                  <a:pt x="7991057" y="3170368"/>
                  <a:pt x="8024327" y="3343364"/>
                </a:cubicBezTo>
                <a:cubicBezTo>
                  <a:pt x="8057597" y="3516360"/>
                  <a:pt x="7979040" y="3711432"/>
                  <a:pt x="8024327" y="3887632"/>
                </a:cubicBezTo>
                <a:cubicBezTo>
                  <a:pt x="7723792" y="3892347"/>
                  <a:pt x="7592272" y="3871538"/>
                  <a:pt x="7290674" y="3887632"/>
                </a:cubicBezTo>
                <a:cubicBezTo>
                  <a:pt x="6989076" y="3903726"/>
                  <a:pt x="6883329" y="3871895"/>
                  <a:pt x="6717508" y="3887632"/>
                </a:cubicBezTo>
                <a:cubicBezTo>
                  <a:pt x="6551687" y="3903369"/>
                  <a:pt x="6520745" y="3854276"/>
                  <a:pt x="6385072" y="3887632"/>
                </a:cubicBezTo>
                <a:cubicBezTo>
                  <a:pt x="6249399" y="3920988"/>
                  <a:pt x="6080217" y="3848598"/>
                  <a:pt x="5972392" y="3887632"/>
                </a:cubicBezTo>
                <a:cubicBezTo>
                  <a:pt x="5864567" y="3926666"/>
                  <a:pt x="5707214" y="3857533"/>
                  <a:pt x="5559712" y="3887632"/>
                </a:cubicBezTo>
                <a:cubicBezTo>
                  <a:pt x="5412210" y="3917731"/>
                  <a:pt x="5328772" y="3873620"/>
                  <a:pt x="5227276" y="3887632"/>
                </a:cubicBezTo>
                <a:cubicBezTo>
                  <a:pt x="5125780" y="3901644"/>
                  <a:pt x="4877769" y="3860651"/>
                  <a:pt x="4654110" y="3887632"/>
                </a:cubicBezTo>
                <a:cubicBezTo>
                  <a:pt x="4430451" y="3914613"/>
                  <a:pt x="4218289" y="3827794"/>
                  <a:pt x="3920457" y="3887632"/>
                </a:cubicBezTo>
                <a:cubicBezTo>
                  <a:pt x="3622625" y="3947470"/>
                  <a:pt x="3589824" y="3842110"/>
                  <a:pt x="3347291" y="3887632"/>
                </a:cubicBezTo>
                <a:cubicBezTo>
                  <a:pt x="3104758" y="3933154"/>
                  <a:pt x="2982934" y="3834429"/>
                  <a:pt x="2774124" y="3887632"/>
                </a:cubicBezTo>
                <a:cubicBezTo>
                  <a:pt x="2565314" y="3940835"/>
                  <a:pt x="2475909" y="3835592"/>
                  <a:pt x="2281202" y="3887632"/>
                </a:cubicBezTo>
                <a:cubicBezTo>
                  <a:pt x="2086495" y="3939672"/>
                  <a:pt x="2007277" y="3835100"/>
                  <a:pt x="1788279" y="3887632"/>
                </a:cubicBezTo>
                <a:cubicBezTo>
                  <a:pt x="1569281" y="3940164"/>
                  <a:pt x="1515600" y="3870623"/>
                  <a:pt x="1295356" y="3887632"/>
                </a:cubicBezTo>
                <a:cubicBezTo>
                  <a:pt x="1075112" y="3904641"/>
                  <a:pt x="940966" y="3837953"/>
                  <a:pt x="722189" y="3887632"/>
                </a:cubicBezTo>
                <a:cubicBezTo>
                  <a:pt x="503412" y="3937311"/>
                  <a:pt x="242755" y="3824706"/>
                  <a:pt x="0" y="3887632"/>
                </a:cubicBezTo>
                <a:cubicBezTo>
                  <a:pt x="-52355" y="3723072"/>
                  <a:pt x="45254" y="3478238"/>
                  <a:pt x="0" y="3332256"/>
                </a:cubicBezTo>
                <a:cubicBezTo>
                  <a:pt x="-45254" y="3186274"/>
                  <a:pt x="54991" y="2869114"/>
                  <a:pt x="0" y="2699127"/>
                </a:cubicBezTo>
                <a:cubicBezTo>
                  <a:pt x="-54991" y="2529140"/>
                  <a:pt x="12071" y="2373666"/>
                  <a:pt x="0" y="2260380"/>
                </a:cubicBezTo>
                <a:cubicBezTo>
                  <a:pt x="-12071" y="2147094"/>
                  <a:pt x="15826" y="1809736"/>
                  <a:pt x="0" y="1666128"/>
                </a:cubicBezTo>
                <a:cubicBezTo>
                  <a:pt x="-15826" y="1522520"/>
                  <a:pt x="50928" y="1302085"/>
                  <a:pt x="0" y="1149628"/>
                </a:cubicBezTo>
                <a:cubicBezTo>
                  <a:pt x="-50928" y="997171"/>
                  <a:pt x="9563" y="850289"/>
                  <a:pt x="0" y="672005"/>
                </a:cubicBezTo>
                <a:cubicBezTo>
                  <a:pt x="-9563" y="493721"/>
                  <a:pt x="72985" y="141129"/>
                  <a:pt x="0" y="0"/>
                </a:cubicBezTo>
                <a:close/>
              </a:path>
            </a:pathLst>
          </a:custGeom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21867404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pic>
        <p:nvPicPr>
          <p:cNvPr id="9" name="图形 8">
            <a:extLst>
              <a:ext uri="{FF2B5EF4-FFF2-40B4-BE49-F238E27FC236}">
                <a16:creationId xmlns:a16="http://schemas.microsoft.com/office/drawing/2014/main" id="{73DE6B0C-9D44-2FBE-2003-78302790BF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46470" y="3278169"/>
            <a:ext cx="400835" cy="40083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93F276CC-9AC2-CC2C-8248-7999B8B5FC23}"/>
              </a:ext>
            </a:extLst>
          </p:cNvPr>
          <p:cNvSpPr txBox="1"/>
          <p:nvPr/>
        </p:nvSpPr>
        <p:spPr>
          <a:xfrm>
            <a:off x="267477" y="772580"/>
            <a:ext cx="10012800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i="0" dirty="0">
                <a:effectLst/>
                <a:latin typeface="+mn-ea"/>
              </a:rPr>
              <a:t>Birthplace:</a:t>
            </a:r>
            <a:r>
              <a:rPr lang="en-US" altLang="zh-CN" sz="3200" b="0" i="0" dirty="0">
                <a:effectLst/>
                <a:latin typeface="+mn-ea"/>
              </a:rPr>
              <a:t> South Africa</a:t>
            </a:r>
          </a:p>
          <a:p>
            <a:r>
              <a:rPr lang="en-US" altLang="zh-CN" sz="3200" b="1" i="0" dirty="0">
                <a:effectLst/>
                <a:latin typeface="+mn-ea"/>
              </a:rPr>
              <a:t>Birthdate:</a:t>
            </a:r>
            <a:r>
              <a:rPr lang="en-US" altLang="zh-CN" sz="3200" b="0" i="0" dirty="0">
                <a:effectLst/>
                <a:latin typeface="+mn-ea"/>
              </a:rPr>
              <a:t> June 28, 1971</a:t>
            </a:r>
            <a:endParaRPr lang="en-US" altLang="zh-CN" sz="3200" dirty="0">
              <a:latin typeface="+mn-ea"/>
            </a:endParaRPr>
          </a:p>
          <a:p>
            <a:r>
              <a:rPr lang="en-US" altLang="zh-CN" sz="3200" b="1" i="0" dirty="0">
                <a:effectLst/>
                <a:latin typeface="+mn-ea"/>
              </a:rPr>
              <a:t>Occupation:</a:t>
            </a:r>
            <a:r>
              <a:rPr lang="en-US" altLang="zh-CN" sz="3200" b="0" i="0" dirty="0">
                <a:effectLst/>
                <a:latin typeface="+mn-ea"/>
              </a:rPr>
              <a:t> Inventor, Businessman(</a:t>
            </a:r>
            <a:r>
              <a:rPr lang="zh-CN" altLang="en-US" sz="3200" b="0" i="0" dirty="0">
                <a:effectLst/>
                <a:latin typeface="+mn-ea"/>
              </a:rPr>
              <a:t>企业家</a:t>
            </a:r>
            <a:r>
              <a:rPr lang="en-US" altLang="zh-CN" sz="3200" b="0" i="0" dirty="0">
                <a:effectLst/>
                <a:latin typeface="+mn-ea"/>
              </a:rPr>
              <a:t>), Engineer</a:t>
            </a:r>
            <a:r>
              <a:rPr lang="zh-CN" altLang="en-US" sz="3200" b="0" i="0" dirty="0">
                <a:effectLst/>
                <a:latin typeface="+mn-ea"/>
              </a:rPr>
              <a:t>（</a:t>
            </a:r>
            <a:r>
              <a:rPr lang="zh-CN" altLang="en-US" sz="3200" dirty="0">
                <a:latin typeface="+mn-ea"/>
              </a:rPr>
              <a:t>工程师</a:t>
            </a:r>
            <a:r>
              <a:rPr lang="zh-CN" altLang="en-US" sz="3200" b="0" i="0" dirty="0">
                <a:effectLst/>
                <a:latin typeface="+mn-ea"/>
              </a:rPr>
              <a:t>）</a:t>
            </a:r>
            <a:endParaRPr lang="zh-CN" altLang="en-US" sz="3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13858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00"/>
                            </p:stCondLst>
                            <p:childTnLst>
                              <p:par>
                                <p:cTn id="23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4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20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305DF85E-8B86-30BB-D6A2-6CE1C976DC64}"/>
              </a:ext>
            </a:extLst>
          </p:cNvPr>
          <p:cNvSpPr txBox="1"/>
          <p:nvPr/>
        </p:nvSpPr>
        <p:spPr>
          <a:xfrm>
            <a:off x="267477" y="135685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>
                <a:latin typeface="+mj-ea"/>
                <a:ea typeface="+mj-ea"/>
              </a:rPr>
              <a:t>Experiences and Works</a:t>
            </a:r>
            <a:endParaRPr lang="zh-CN" altLang="zh-CN" sz="2800" b="1" dirty="0">
              <a:latin typeface="+mj-ea"/>
              <a:ea typeface="+mj-ea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FEF205D-0CD8-4CCB-F1BF-0C4ADB2B5C7B}"/>
              </a:ext>
            </a:extLst>
          </p:cNvPr>
          <p:cNvSpPr txBox="1"/>
          <p:nvPr/>
        </p:nvSpPr>
        <p:spPr>
          <a:xfrm>
            <a:off x="354562" y="775744"/>
            <a:ext cx="8705610" cy="65761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dirty="0"/>
              <a:t>1.</a:t>
            </a:r>
            <a:r>
              <a:rPr lang="en-US" altLang="zh-CN" sz="3200" b="1" dirty="0"/>
              <a:t>Tesla       /</a:t>
            </a:r>
            <a:r>
              <a:rPr lang="zh-CN" altLang="en-US" sz="3200" b="1" dirty="0"/>
              <a:t>特斯拉</a:t>
            </a:r>
            <a:r>
              <a:rPr lang="en-US" altLang="zh-CN" sz="3200" b="1" dirty="0"/>
              <a:t>:</a:t>
            </a:r>
            <a:endParaRPr lang="zh-CN" altLang="en-US" sz="1400" b="1" dirty="0"/>
          </a:p>
          <a:p>
            <a:r>
              <a:rPr lang="en-US" altLang="zh-CN" sz="3200" dirty="0"/>
              <a:t>He is Leader in electric vehicles, aiming to reduce </a:t>
            </a:r>
          </a:p>
          <a:p>
            <a:r>
              <a:rPr lang="en-US" altLang="zh-CN" sz="3200" dirty="0"/>
              <a:t>carbon emissions.</a:t>
            </a:r>
          </a:p>
          <a:p>
            <a:r>
              <a:rPr lang="zh-CN" altLang="en-US" sz="3200" dirty="0"/>
              <a:t>电动汽车领导者，致力于减少碳排放。</a:t>
            </a:r>
          </a:p>
          <a:p>
            <a:endParaRPr lang="en-US" altLang="zh-CN" sz="1100" dirty="0"/>
          </a:p>
          <a:p>
            <a:r>
              <a:rPr lang="en-US" altLang="zh-CN" sz="3200" dirty="0"/>
              <a:t>2.</a:t>
            </a:r>
            <a:r>
              <a:rPr lang="en-US" altLang="zh-CN" sz="3200" b="1" dirty="0"/>
              <a:t>SpaceX   /</a:t>
            </a:r>
            <a:r>
              <a:rPr lang="zh-CN" altLang="en-US" sz="3200" b="1" dirty="0"/>
              <a:t>太空探索技术公司</a:t>
            </a:r>
            <a:r>
              <a:rPr lang="en-US" altLang="zh-CN" sz="3200" b="1" dirty="0"/>
              <a:t>:</a:t>
            </a:r>
            <a:endParaRPr lang="zh-CN" altLang="en-US" sz="3200" b="1" dirty="0"/>
          </a:p>
          <a:p>
            <a:r>
              <a:rPr lang="en-US" altLang="zh-CN" sz="3200" dirty="0"/>
              <a:t>Making space travel affordable, with the goal of sending humans to Mars.</a:t>
            </a:r>
          </a:p>
          <a:p>
            <a:r>
              <a:rPr lang="zh-CN" altLang="en-US" sz="3200" dirty="0"/>
              <a:t>降低太空旅行成本，目标是将人类送上火星。</a:t>
            </a:r>
          </a:p>
          <a:p>
            <a:endParaRPr lang="en-US" altLang="zh-CN" sz="1100" dirty="0"/>
          </a:p>
          <a:p>
            <a:pPr>
              <a:lnSpc>
                <a:spcPts val="200"/>
              </a:lnSpc>
              <a:spcBef>
                <a:spcPts val="1200"/>
              </a:spcBef>
            </a:pPr>
            <a:endParaRPr lang="en-US" altLang="zh-CN" sz="3200" dirty="0"/>
          </a:p>
          <a:p>
            <a:pPr>
              <a:lnSpc>
                <a:spcPts val="200"/>
              </a:lnSpc>
              <a:spcBef>
                <a:spcPts val="1200"/>
              </a:spcBef>
            </a:pPr>
            <a:r>
              <a:rPr lang="en-US" altLang="zh-CN" sz="3200" dirty="0"/>
              <a:t>3.</a:t>
            </a:r>
            <a:r>
              <a:rPr lang="en-US" altLang="zh-CN" sz="3200" b="1" dirty="0"/>
              <a:t>Starlink   /</a:t>
            </a:r>
            <a:r>
              <a:rPr lang="zh-CN" altLang="en-US" sz="3200" b="1" dirty="0"/>
              <a:t>星链</a:t>
            </a:r>
            <a:r>
              <a:rPr lang="en-US" altLang="zh-CN" sz="3200" b="1" dirty="0"/>
              <a:t>:</a:t>
            </a:r>
            <a:endParaRPr lang="zh-CN" altLang="en-US" sz="3200" b="1" dirty="0"/>
          </a:p>
          <a:p>
            <a:r>
              <a:rPr lang="en-US" altLang="zh-CN" sz="3200" dirty="0"/>
              <a:t>Providing global satellite internet, especially in remote areas.</a:t>
            </a:r>
          </a:p>
          <a:p>
            <a:r>
              <a:rPr lang="zh-CN" altLang="en-US" sz="3200" dirty="0"/>
              <a:t>提供全球卫星互联网服务，特别是在偏远地区。</a:t>
            </a:r>
          </a:p>
          <a:p>
            <a:endParaRPr lang="zh-CN" altLang="en-US" sz="24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F7C01B4-3BF0-56A6-CB87-EE67B4446D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4428" y="1721152"/>
            <a:ext cx="3277572" cy="1977607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查看源图像">
            <a:extLst>
              <a:ext uri="{FF2B5EF4-FFF2-40B4-BE49-F238E27FC236}">
                <a16:creationId xmlns:a16="http://schemas.microsoft.com/office/drawing/2014/main" id="{2A457119-7CB1-391E-6738-DF3882EC8C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0172" y="-58985"/>
            <a:ext cx="2559318" cy="190460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starlink 的图像结果">
            <a:extLst>
              <a:ext uri="{FF2B5EF4-FFF2-40B4-BE49-F238E27FC236}">
                <a16:creationId xmlns:a16="http://schemas.microsoft.com/office/drawing/2014/main" id="{F268B185-C02F-994B-4B28-6BB0E8EF60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7043" y="4136735"/>
            <a:ext cx="3121574" cy="2218867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3E5E8DC2-7F85-66B1-4953-58F7F595B162}"/>
              </a:ext>
            </a:extLst>
          </p:cNvPr>
          <p:cNvSpPr txBox="1"/>
          <p:nvPr/>
        </p:nvSpPr>
        <p:spPr>
          <a:xfrm>
            <a:off x="9614307" y="3733081"/>
            <a:ext cx="851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/>
              <a:t>SpaceX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086CC78-4AAC-671D-DB01-25B34C834B86}"/>
              </a:ext>
            </a:extLst>
          </p:cNvPr>
          <p:cNvSpPr txBox="1"/>
          <p:nvPr/>
        </p:nvSpPr>
        <p:spPr>
          <a:xfrm>
            <a:off x="9766792" y="6355602"/>
            <a:ext cx="907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/>
              <a:t>Starlink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29447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3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3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3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3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3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3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3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3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3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3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3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3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3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3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3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3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3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3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3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3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3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300" fill="hold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300" fill="hold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300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300" fill="hold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300" fill="hold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D49E9D-B498-67C1-0D15-B472F09EFC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BEE1EFDE-B9EF-3269-5644-43A877D7BF38}"/>
              </a:ext>
            </a:extLst>
          </p:cNvPr>
          <p:cNvSpPr txBox="1"/>
          <p:nvPr/>
        </p:nvSpPr>
        <p:spPr>
          <a:xfrm>
            <a:off x="267477" y="135685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>
                <a:latin typeface="+mj-ea"/>
                <a:ea typeface="+mj-ea"/>
              </a:rPr>
              <a:t>Experiences and Works</a:t>
            </a:r>
            <a:endParaRPr lang="zh-CN" altLang="zh-CN" sz="2800" b="1" dirty="0">
              <a:latin typeface="+mj-ea"/>
              <a:ea typeface="+mj-ea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8322A6C-17F1-61BF-218B-AA78B970FF91}"/>
              </a:ext>
            </a:extLst>
          </p:cNvPr>
          <p:cNvSpPr txBox="1"/>
          <p:nvPr/>
        </p:nvSpPr>
        <p:spPr>
          <a:xfrm>
            <a:off x="354562" y="802640"/>
            <a:ext cx="8863579" cy="6176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dirty="0"/>
              <a:t>He is the CEO(</a:t>
            </a:r>
            <a:r>
              <a:rPr lang="zh-CN" altLang="en-US" sz="2000" dirty="0"/>
              <a:t>首席执行官</a:t>
            </a:r>
            <a:r>
              <a:rPr lang="en-US" altLang="zh-CN" sz="3200" dirty="0"/>
              <a:t>) of the company </a:t>
            </a:r>
            <a:r>
              <a:rPr lang="en-US" altLang="zh-CN" sz="3200" b="1" dirty="0"/>
              <a:t>Tesla (</a:t>
            </a:r>
            <a:r>
              <a:rPr lang="zh-CN" altLang="en-US" sz="3200" b="1" dirty="0"/>
              <a:t>特斯拉</a:t>
            </a:r>
            <a:r>
              <a:rPr lang="en-US" altLang="zh-CN" sz="3200" b="1" dirty="0"/>
              <a:t>). </a:t>
            </a:r>
            <a:r>
              <a:rPr lang="en-US" altLang="zh-CN" sz="3200" dirty="0"/>
              <a:t>Tesla is the leader of electric</a:t>
            </a:r>
            <a:r>
              <a:rPr lang="zh-CN" altLang="en-US" sz="2400" dirty="0"/>
              <a:t>（电动的）</a:t>
            </a:r>
            <a:r>
              <a:rPr lang="en-US" altLang="zh-CN" sz="2400" dirty="0"/>
              <a:t> </a:t>
            </a:r>
            <a:r>
              <a:rPr lang="en-US" altLang="zh-CN" sz="3200" dirty="0"/>
              <a:t>cars, aiming to reduce carbon emissions</a:t>
            </a:r>
            <a:r>
              <a:rPr lang="zh-CN" altLang="en-US" sz="2000" dirty="0"/>
              <a:t>（减少碳排放）</a:t>
            </a:r>
            <a:r>
              <a:rPr lang="en-US" altLang="zh-CN" sz="2000" dirty="0"/>
              <a:t>.</a:t>
            </a:r>
          </a:p>
          <a:p>
            <a:endParaRPr lang="en-US" altLang="zh-CN" sz="2000" dirty="0"/>
          </a:p>
          <a:p>
            <a:r>
              <a:rPr lang="en-US" altLang="zh-CN" sz="3200" dirty="0"/>
              <a:t>He started the company </a:t>
            </a:r>
            <a:r>
              <a:rPr lang="en-US" altLang="zh-CN" sz="2800" b="1" dirty="0"/>
              <a:t>SpaceX </a:t>
            </a:r>
            <a:r>
              <a:rPr lang="en-US" altLang="zh-CN" sz="2000" b="1" dirty="0"/>
              <a:t>  (</a:t>
            </a:r>
            <a:r>
              <a:rPr lang="zh-CN" altLang="en-US" sz="2000" b="1" dirty="0"/>
              <a:t>太空探索技术公司</a:t>
            </a:r>
            <a:r>
              <a:rPr lang="en-US" altLang="zh-CN" sz="2000" b="1" dirty="0"/>
              <a:t>).</a:t>
            </a:r>
            <a:endParaRPr lang="zh-CN" altLang="en-US" sz="3200" b="1" dirty="0"/>
          </a:p>
          <a:p>
            <a:r>
              <a:rPr lang="en-US" altLang="zh-CN" sz="3200" dirty="0"/>
              <a:t>His company is making space travel possible individually(</a:t>
            </a:r>
            <a:r>
              <a:rPr lang="zh-CN" altLang="en-US" sz="3200" dirty="0"/>
              <a:t>个人</a:t>
            </a:r>
            <a:r>
              <a:rPr lang="en-US" altLang="zh-CN" sz="3200" dirty="0"/>
              <a:t>),not by the country ,with the goal</a:t>
            </a:r>
            <a:r>
              <a:rPr lang="en-US" altLang="zh-CN" sz="2400" dirty="0"/>
              <a:t>(</a:t>
            </a:r>
            <a:r>
              <a:rPr lang="zh-CN" altLang="en-US" sz="2400" dirty="0"/>
              <a:t>目标</a:t>
            </a:r>
            <a:r>
              <a:rPr lang="en-US" altLang="zh-CN" sz="2400" dirty="0"/>
              <a:t>) </a:t>
            </a:r>
            <a:r>
              <a:rPr lang="en-US" altLang="zh-CN" sz="3200" dirty="0"/>
              <a:t>of sending humans to Mars</a:t>
            </a:r>
            <a:r>
              <a:rPr lang="zh-CN" altLang="en-US" sz="2400" dirty="0"/>
              <a:t>（将人类送上火星）</a:t>
            </a:r>
            <a:r>
              <a:rPr lang="en-US" altLang="zh-CN" sz="3200" dirty="0"/>
              <a:t>.</a:t>
            </a:r>
          </a:p>
          <a:p>
            <a:pPr>
              <a:lnSpc>
                <a:spcPts val="200"/>
              </a:lnSpc>
              <a:spcBef>
                <a:spcPts val="1200"/>
              </a:spcBef>
            </a:pPr>
            <a:endParaRPr lang="en-US" altLang="zh-CN" sz="3200" dirty="0"/>
          </a:p>
          <a:p>
            <a:pPr>
              <a:lnSpc>
                <a:spcPts val="200"/>
              </a:lnSpc>
              <a:spcBef>
                <a:spcPts val="1200"/>
              </a:spcBef>
            </a:pPr>
            <a:endParaRPr lang="zh-CN" altLang="en-US" sz="3200" dirty="0"/>
          </a:p>
          <a:p>
            <a:r>
              <a:rPr lang="en-US" altLang="zh-CN" sz="3200" dirty="0"/>
              <a:t>He launched Starlink satellites</a:t>
            </a:r>
            <a:r>
              <a:rPr lang="zh-CN" altLang="en-US" sz="2400" dirty="0"/>
              <a:t>发射星链卫星</a:t>
            </a:r>
            <a:endParaRPr lang="en-US" altLang="zh-CN" sz="3200" dirty="0"/>
          </a:p>
          <a:p>
            <a:r>
              <a:rPr lang="en-US" altLang="zh-CN" sz="3200" dirty="0"/>
              <a:t>Providing global satellite internet(</a:t>
            </a:r>
            <a:r>
              <a:rPr lang="zh-CN" altLang="en-US" sz="2000" dirty="0"/>
              <a:t>全球卫星互联网服务</a:t>
            </a:r>
            <a:r>
              <a:rPr lang="en-US" altLang="zh-CN" sz="2000" dirty="0"/>
              <a:t>)</a:t>
            </a:r>
            <a:r>
              <a:rPr lang="en-US" altLang="zh-CN" sz="3200" dirty="0"/>
              <a:t>.</a:t>
            </a:r>
          </a:p>
          <a:p>
            <a:endParaRPr lang="zh-CN" altLang="en-US" sz="32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24135A0-FFDE-172B-1B76-3FB7EE8F97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6951" y="1954374"/>
            <a:ext cx="3277572" cy="1977607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查看源图像">
            <a:extLst>
              <a:ext uri="{FF2B5EF4-FFF2-40B4-BE49-F238E27FC236}">
                <a16:creationId xmlns:a16="http://schemas.microsoft.com/office/drawing/2014/main" id="{6D7E71F6-45DF-ABA8-F593-25F6243AB5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6078" y="307938"/>
            <a:ext cx="2559318" cy="190460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starlink 的图像结果">
            <a:extLst>
              <a:ext uri="{FF2B5EF4-FFF2-40B4-BE49-F238E27FC236}">
                <a16:creationId xmlns:a16="http://schemas.microsoft.com/office/drawing/2014/main" id="{D32A7570-71D9-5A03-8E90-53C55644D2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4950" y="4050169"/>
            <a:ext cx="3121574" cy="2218867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61A6C11B-CFA9-F6D4-2A6B-42FCBF8B50D0}"/>
              </a:ext>
            </a:extLst>
          </p:cNvPr>
          <p:cNvSpPr txBox="1"/>
          <p:nvPr/>
        </p:nvSpPr>
        <p:spPr>
          <a:xfrm>
            <a:off x="9859930" y="3778415"/>
            <a:ext cx="851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/>
              <a:t>SpaceX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528C32E-4EC6-0E86-7167-924DE452E1C2}"/>
              </a:ext>
            </a:extLst>
          </p:cNvPr>
          <p:cNvSpPr txBox="1"/>
          <p:nvPr/>
        </p:nvSpPr>
        <p:spPr>
          <a:xfrm>
            <a:off x="9872371" y="6150992"/>
            <a:ext cx="907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/>
              <a:t>Starlink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59713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3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3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3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3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3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3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3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3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3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3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3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1116441-0CE8-4C1E-715E-73747E5D25F9}"/>
              </a:ext>
            </a:extLst>
          </p:cNvPr>
          <p:cNvSpPr txBox="1"/>
          <p:nvPr/>
        </p:nvSpPr>
        <p:spPr>
          <a:xfrm>
            <a:off x="267477" y="135685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>
                <a:latin typeface="+mj-ea"/>
                <a:ea typeface="+mj-ea"/>
              </a:rPr>
              <a:t>Evaluation and Achievements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4A8D84B-6EC7-4E3A-A24E-8C921F24FE2C}"/>
              </a:ext>
            </a:extLst>
          </p:cNvPr>
          <p:cNvSpPr txBox="1"/>
          <p:nvPr/>
        </p:nvSpPr>
        <p:spPr>
          <a:xfrm>
            <a:off x="702905" y="890130"/>
            <a:ext cx="10228706" cy="52014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/>
              <a:t>Achievements          /</a:t>
            </a:r>
            <a:r>
              <a:rPr lang="zh-CN" altLang="en-US" sz="2400" b="1" dirty="0"/>
              <a:t>成就</a:t>
            </a:r>
            <a:r>
              <a:rPr lang="en-US" altLang="zh-CN" sz="2400" dirty="0"/>
              <a:t>:</a:t>
            </a:r>
          </a:p>
          <a:p>
            <a:r>
              <a:rPr lang="en-US" altLang="zh-CN" sz="3200" dirty="0"/>
              <a:t>He is the richest (</a:t>
            </a:r>
            <a:r>
              <a:rPr lang="zh-CN" altLang="en-US" sz="3200" dirty="0"/>
              <a:t>富裕的</a:t>
            </a:r>
            <a:r>
              <a:rPr lang="en-US" altLang="zh-CN" sz="3200" dirty="0"/>
              <a:t>)man in the world.</a:t>
            </a:r>
          </a:p>
          <a:p>
            <a:r>
              <a:rPr lang="en-US" altLang="zh-CN" sz="3200" dirty="0"/>
              <a:t>He bought  </a:t>
            </a:r>
            <a:r>
              <a:rPr lang="en-US" altLang="zh-CN" sz="3600" b="1" dirty="0"/>
              <a:t>Twitter</a:t>
            </a:r>
            <a:r>
              <a:rPr lang="en-US" altLang="zh-CN" sz="3200" dirty="0"/>
              <a:t>, now </a:t>
            </a:r>
            <a:r>
              <a:rPr lang="en-US" altLang="zh-CN" sz="3600" b="1" dirty="0"/>
              <a:t>X</a:t>
            </a:r>
            <a:r>
              <a:rPr lang="en-US" altLang="zh-CN" sz="3200" dirty="0"/>
              <a:t> </a:t>
            </a:r>
            <a:r>
              <a:rPr lang="zh-CN" altLang="en-US" sz="3200" dirty="0"/>
              <a:t>，</a:t>
            </a:r>
            <a:r>
              <a:rPr lang="zh-CN" altLang="en-US" sz="2800" dirty="0"/>
              <a:t>推特（现为</a:t>
            </a:r>
            <a:r>
              <a:rPr lang="en-US" altLang="zh-CN" sz="2800" dirty="0"/>
              <a:t>X</a:t>
            </a:r>
            <a:r>
              <a:rPr lang="zh-CN" altLang="en-US" sz="2800" dirty="0"/>
              <a:t>）</a:t>
            </a:r>
            <a:r>
              <a:rPr lang="en-US" altLang="zh-CN" sz="3200" dirty="0"/>
              <a:t>a famous global social platform </a:t>
            </a:r>
            <a:r>
              <a:rPr lang="en-US" altLang="zh-CN" sz="2800" dirty="0"/>
              <a:t>(</a:t>
            </a:r>
            <a:r>
              <a:rPr lang="zh-CN" altLang="en-US" sz="2800" dirty="0"/>
              <a:t>全球社交平台</a:t>
            </a:r>
            <a:r>
              <a:rPr lang="en-US" altLang="zh-CN" sz="2800" dirty="0"/>
              <a:t>)</a:t>
            </a:r>
            <a:r>
              <a:rPr lang="zh-CN" altLang="en-US" sz="2800" dirty="0"/>
              <a:t> </a:t>
            </a:r>
            <a:endParaRPr lang="en-US" altLang="zh-CN" sz="2800" dirty="0"/>
          </a:p>
          <a:p>
            <a:endParaRPr lang="en-US" altLang="zh-CN" sz="2400" dirty="0"/>
          </a:p>
          <a:p>
            <a:r>
              <a:rPr lang="en-US" altLang="zh-CN" sz="2400" b="1" dirty="0"/>
              <a:t>Overall Evaluation   /</a:t>
            </a:r>
            <a:r>
              <a:rPr lang="zh-CN" altLang="en-US" sz="2400" b="1" dirty="0"/>
              <a:t>总体评价</a:t>
            </a:r>
            <a:r>
              <a:rPr lang="en-US" altLang="zh-CN" sz="2400" dirty="0"/>
              <a:t>:</a:t>
            </a:r>
          </a:p>
          <a:p>
            <a:r>
              <a:rPr lang="en-US" altLang="zh-CN" sz="3600" dirty="0"/>
              <a:t>He proves(</a:t>
            </a:r>
            <a:r>
              <a:rPr lang="zh-CN" altLang="en-US" sz="3600" dirty="0"/>
              <a:t>证明</a:t>
            </a:r>
            <a:r>
              <a:rPr lang="en-US" altLang="zh-CN" sz="3600" dirty="0"/>
              <a:t>)that vision</a:t>
            </a:r>
            <a:r>
              <a:rPr lang="zh-CN" altLang="en-US" sz="3600" dirty="0"/>
              <a:t>（远见）</a:t>
            </a:r>
            <a:r>
              <a:rPr lang="en-US" altLang="zh-CN" sz="3600" dirty="0"/>
              <a:t>and persistence</a:t>
            </a:r>
            <a:r>
              <a:rPr lang="zh-CN" altLang="en-US" sz="3600" dirty="0"/>
              <a:t>（坚持）</a:t>
            </a:r>
            <a:r>
              <a:rPr lang="en-US" altLang="zh-CN" sz="3600" dirty="0"/>
              <a:t>can change the world.</a:t>
            </a:r>
          </a:p>
          <a:p>
            <a:r>
              <a:rPr lang="en-US" altLang="zh-CN" sz="3200" dirty="0"/>
              <a:t>His innovative spirit(</a:t>
            </a:r>
            <a:r>
              <a:rPr lang="zh-CN" altLang="en-US" sz="3200" dirty="0"/>
              <a:t>创新精神</a:t>
            </a:r>
            <a:r>
              <a:rPr lang="en-US" altLang="zh-CN" sz="3200" dirty="0"/>
              <a:t>)inspires millions to chase(</a:t>
            </a:r>
            <a:r>
              <a:rPr lang="zh-CN" altLang="en-US" sz="3200" dirty="0"/>
              <a:t>追求</a:t>
            </a:r>
            <a:r>
              <a:rPr lang="en-US" altLang="zh-CN" sz="3200" dirty="0"/>
              <a:t>) their dreams.</a:t>
            </a:r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82261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0FDFFB8-0198-C621-0EDC-C4BFEBCAD2B0}"/>
              </a:ext>
            </a:extLst>
          </p:cNvPr>
          <p:cNvSpPr txBox="1"/>
          <p:nvPr/>
        </p:nvSpPr>
        <p:spPr>
          <a:xfrm>
            <a:off x="990063" y="948600"/>
            <a:ext cx="1095480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600" dirty="0"/>
              <a:t>"</a:t>
            </a:r>
            <a:r>
              <a:rPr lang="en-US" altLang="zh-CN" sz="3600" b="1" dirty="0"/>
              <a:t>When something is important enough, you do it even if the odds are not in your favor.</a:t>
            </a:r>
            <a:r>
              <a:rPr lang="en-US" altLang="zh-CN" sz="3600" dirty="0"/>
              <a:t>"</a:t>
            </a:r>
          </a:p>
          <a:p>
            <a:pPr algn="ctr"/>
            <a:r>
              <a:rPr lang="en-US" altLang="zh-CN" sz="3600" dirty="0"/>
              <a:t>“</a:t>
            </a:r>
            <a:r>
              <a:rPr lang="zh-CN" altLang="en-US" sz="3600" dirty="0"/>
              <a:t>当某件事足够重要时，即使胜算不大，你也会去做。”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1DBD0B3-A68D-A495-9C92-8B01FD9EF399}"/>
              </a:ext>
            </a:extLst>
          </p:cNvPr>
          <p:cNvSpPr txBox="1"/>
          <p:nvPr/>
        </p:nvSpPr>
        <p:spPr>
          <a:xfrm>
            <a:off x="652302" y="3429000"/>
            <a:ext cx="11059886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4000" dirty="0"/>
              <a:t>"</a:t>
            </a:r>
            <a:r>
              <a:rPr lang="en-US" altLang="zh-CN" sz="4000" b="1" dirty="0"/>
              <a:t>The future belongs to those who believe in the beauty of their dreams.</a:t>
            </a:r>
            <a:r>
              <a:rPr lang="en-US" altLang="zh-CN" sz="4000" dirty="0"/>
              <a:t>"</a:t>
            </a:r>
          </a:p>
          <a:p>
            <a:pPr algn="ctr"/>
            <a:r>
              <a:rPr lang="en-US" altLang="zh-CN" sz="4000" dirty="0"/>
              <a:t>“</a:t>
            </a:r>
            <a:r>
              <a:rPr lang="zh-CN" altLang="en-US" sz="4000" dirty="0"/>
              <a:t>未来属于那些相信自己梦想之美的人。”</a:t>
            </a:r>
          </a:p>
        </p:txBody>
      </p:sp>
    </p:spTree>
    <p:extLst>
      <p:ext uri="{BB962C8B-B14F-4D97-AF65-F5344CB8AC3E}">
        <p14:creationId xmlns:p14="http://schemas.microsoft.com/office/powerpoint/2010/main" val="4215000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A2A78EA4-5C71-6281-4D98-3E3CE37CB75A}"/>
              </a:ext>
            </a:extLst>
          </p:cNvPr>
          <p:cNvSpPr txBox="1"/>
          <p:nvPr/>
        </p:nvSpPr>
        <p:spPr>
          <a:xfrm>
            <a:off x="1645760" y="298931"/>
            <a:ext cx="890048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5400" b="1" dirty="0"/>
              <a:t>Thank you for listening!</a:t>
            </a:r>
          </a:p>
          <a:p>
            <a:pPr algn="ctr"/>
            <a:endParaRPr lang="zh-CN" altLang="en-US" sz="2800" b="1" dirty="0"/>
          </a:p>
          <a:p>
            <a:pPr algn="ctr"/>
            <a:r>
              <a:rPr lang="zh-CN" altLang="en-US" sz="4400" b="1" dirty="0"/>
              <a:t>Let</a:t>
            </a:r>
            <a:r>
              <a:rPr lang="en-US" altLang="zh-CN" sz="4400" b="1" dirty="0"/>
              <a:t>’</a:t>
            </a:r>
            <a:r>
              <a:rPr lang="zh-CN" altLang="en-US" sz="4400" b="1" dirty="0"/>
              <a:t>s chase our dreams together!</a:t>
            </a:r>
            <a:endParaRPr lang="zh-CN" altLang="en-US" sz="2800" b="1" dirty="0"/>
          </a:p>
        </p:txBody>
      </p:sp>
      <p:pic>
        <p:nvPicPr>
          <p:cNvPr id="3074" name="Picture 2" descr="马斯克被《时代》周刊评为2021“年度风云人物” - 美南新闻 - 全美最大亚裔多媒体集团">
            <a:extLst>
              <a:ext uri="{FF2B5EF4-FFF2-40B4-BE49-F238E27FC236}">
                <a16:creationId xmlns:a16="http://schemas.microsoft.com/office/drawing/2014/main" id="{AE23964E-69F1-AD52-534B-70F48C2B8A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7679" y="2577921"/>
            <a:ext cx="7316641" cy="409854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6013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4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690</TotalTime>
  <Words>426</Words>
  <Application>Microsoft Office PowerPoint</Application>
  <PresentationFormat>宽屏</PresentationFormat>
  <Paragraphs>61</Paragraphs>
  <Slides>8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等线</vt:lpstr>
      <vt:lpstr>Arial</vt:lpstr>
      <vt:lpstr>Arial</vt:lpstr>
      <vt:lpstr>Calibri</vt:lpstr>
      <vt:lpstr>WPS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泳贤 宋</cp:lastModifiedBy>
  <cp:revision>20</cp:revision>
  <dcterms:created xsi:type="dcterms:W3CDTF">2023-08-09T12:44:55Z</dcterms:created>
  <dcterms:modified xsi:type="dcterms:W3CDTF">2025-02-23T14:46:07Z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2052-12.1.0.15259</vt:lpwstr>
  </property>
</Properties>
</file>