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93" r:id="rId2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2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7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1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95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430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29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26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438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261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316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5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61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50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71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408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017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385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75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476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0538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4864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27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8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1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3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9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0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1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7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04E684-10F4-4CC3-A0B9-F03AA7BE37CF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3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news-room/fact-sheets/detail/pneumonia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mp.com/news/china/society/article/3074991/coronavirus-chinas-first-confirmed-covid-19-case-traced-back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oronavirus.jhu.edu/map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4D5100-35B6-4C8F-8172-81F61C185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344B86-31BB-4226-AFA2-57BB78991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425" y="2827338"/>
            <a:ext cx="5311900" cy="22136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84BE0-BEF9-48A3-8429-43AAA5E74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235" y="5040959"/>
            <a:ext cx="4431162" cy="11918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virus</a:t>
            </a:r>
          </a:p>
        </p:txBody>
      </p:sp>
    </p:spTree>
    <p:extLst>
      <p:ext uri="{BB962C8B-B14F-4D97-AF65-F5344CB8AC3E}">
        <p14:creationId xmlns:p14="http://schemas.microsoft.com/office/powerpoint/2010/main" val="138338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EFE4-DCF5-492B-B5CE-DC6F59CB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COVID-19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94CE7-303D-4F74-92A9-4A72BE4FE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476" y="2556931"/>
            <a:ext cx="10639167" cy="3732657"/>
          </a:xfrm>
        </p:spPr>
        <p:txBody>
          <a:bodyPr>
            <a:normAutofit fontScale="40000" lnSpcReduction="20000"/>
          </a:bodyPr>
          <a:lstStyle/>
          <a:p>
            <a:r>
              <a:rPr lang="en-US" sz="40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Menristek</a:t>
            </a:r>
            <a:r>
              <a:rPr lang="en-US" sz="4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40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Riset</a:t>
            </a:r>
            <a:r>
              <a:rPr lang="en-US" sz="4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US" sz="4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40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Suplemen</a:t>
            </a:r>
            <a:r>
              <a:rPr lang="en-US" sz="4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Covid-19 </a:t>
            </a:r>
            <a:r>
              <a:rPr lang="en-US" sz="40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Sedang</a:t>
            </a:r>
            <a:r>
              <a:rPr lang="en-US" sz="4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endParaRPr lang="en-US" sz="40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Menteri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Riset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Kepala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Badan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Riset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Inovasi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Nasional (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Menristek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/KA BRIN), Bambang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Brodjonegoro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mengatakan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pihaknya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konsorsium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riset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inovasi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COVID-19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tengah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suplemen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pencegahan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virus Corona.</a:t>
            </a:r>
          </a:p>
          <a:p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Diungkapkan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Bambang,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riset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pihaknya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clinical trial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uji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klinis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macam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direkomendasikan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luar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negeri, yang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diantaranya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Avigan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Chloroquine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Phospate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Pil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Kina, Tamiflu,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Ivemercitin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Convalences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Plasma.</a:t>
            </a: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Pil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kina,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sedang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Kita uji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alternatif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barangkali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meringankan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beban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penderita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Covid-19," Kata Bambang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Konferensi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Pers di Kantor BNPB, Jakarta,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Minggu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(3/5).</a:t>
            </a:r>
          </a:p>
          <a:p>
            <a:pPr algn="l"/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suplemen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Bambang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Menjelaskan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suplemen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pencegahan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COVID-19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systematic review,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bio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suplemen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dimaksud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sedang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uji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klinis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terutama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sakit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Wisma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Atlet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6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810C-9C29-4E99-A08D-42B742442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832" y="642551"/>
            <a:ext cx="10614454" cy="5622325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Bambang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mengatakan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bahan-bahan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suplemen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jahe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merah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jambu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biji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juga Virgin Coconut oil,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didayagunakan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suplemen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 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mengandung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bahan-bahan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Kalau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cocok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COVID-19,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paling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COVID-19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suplemen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menumbuhkan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tubuh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COVID-19,"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Bambang.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Kata Bambang,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konsprsium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tengah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Convalenscense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plasma, di mana plasma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sembuh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dicoba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terapi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COVID-19 yang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sedang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RSPAD,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melegakan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Kata Bambang,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tentunya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skala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Karena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Kemenristek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/BRIN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Kementerian Kesehatan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melibatkan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sakit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daerah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Indonesia. 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Jakarta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Convalensence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plasma,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misalkan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Malang di Yogyakarta di Surabaya di Solo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tempat-tempat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Kita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harapkan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konvalesens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plasma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alternatif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kesembuhan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penderita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Covid-19,"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ujarnya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0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5CA6-B958-47DA-8D5B-8203F0F3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i="0" dirty="0">
                <a:solidFill>
                  <a:srgbClr val="1E1E1E"/>
                </a:solidFill>
                <a:effectLst/>
                <a:latin typeface="Helmet"/>
              </a:rPr>
              <a:t>Virus corona: </a:t>
            </a:r>
            <a:r>
              <a:rPr lang="en-US" sz="2800" b="1" i="0" dirty="0" err="1">
                <a:solidFill>
                  <a:srgbClr val="1E1E1E"/>
                </a:solidFill>
                <a:effectLst/>
                <a:latin typeface="Helmet"/>
              </a:rPr>
              <a:t>Sejumlah</a:t>
            </a:r>
            <a:r>
              <a:rPr lang="en-US" sz="2800" b="1" i="0" dirty="0">
                <a:solidFill>
                  <a:srgbClr val="1E1E1E"/>
                </a:solidFill>
                <a:effectLst/>
                <a:latin typeface="Helmet"/>
              </a:rPr>
              <a:t> </a:t>
            </a:r>
            <a:r>
              <a:rPr lang="en-US" sz="2800" b="1" i="0" dirty="0" err="1">
                <a:solidFill>
                  <a:srgbClr val="1E1E1E"/>
                </a:solidFill>
                <a:effectLst/>
                <a:latin typeface="Helmet"/>
              </a:rPr>
              <a:t>peneliti</a:t>
            </a:r>
            <a:r>
              <a:rPr lang="en-US" sz="2800" b="1" i="0" dirty="0">
                <a:solidFill>
                  <a:srgbClr val="1E1E1E"/>
                </a:solidFill>
                <a:effectLst/>
                <a:latin typeface="Helmet"/>
              </a:rPr>
              <a:t> Indonesia </a:t>
            </a:r>
            <a:r>
              <a:rPr lang="en-US" sz="2800" b="1" i="0" dirty="0" err="1">
                <a:solidFill>
                  <a:srgbClr val="1E1E1E"/>
                </a:solidFill>
                <a:effectLst/>
                <a:latin typeface="Helmet"/>
              </a:rPr>
              <a:t>berikhtiar</a:t>
            </a:r>
            <a:r>
              <a:rPr lang="en-US" sz="2800" b="1" i="0" dirty="0">
                <a:solidFill>
                  <a:srgbClr val="1E1E1E"/>
                </a:solidFill>
                <a:effectLst/>
                <a:latin typeface="Helmet"/>
              </a:rPr>
              <a:t> </a:t>
            </a:r>
            <a:r>
              <a:rPr lang="en-US" sz="2800" b="1" i="0" dirty="0" err="1">
                <a:solidFill>
                  <a:srgbClr val="1E1E1E"/>
                </a:solidFill>
                <a:effectLst/>
                <a:latin typeface="Helmet"/>
              </a:rPr>
              <a:t>mencari</a:t>
            </a:r>
            <a:r>
              <a:rPr lang="en-US" sz="2800" b="1" i="0" dirty="0">
                <a:solidFill>
                  <a:srgbClr val="1E1E1E"/>
                </a:solidFill>
                <a:effectLst/>
                <a:latin typeface="Helmet"/>
              </a:rPr>
              <a:t> </a:t>
            </a:r>
            <a:r>
              <a:rPr lang="en-US" sz="2800" b="1" i="0" dirty="0" err="1">
                <a:solidFill>
                  <a:srgbClr val="1E1E1E"/>
                </a:solidFill>
                <a:effectLst/>
                <a:latin typeface="Helmet"/>
              </a:rPr>
              <a:t>penawar</a:t>
            </a:r>
            <a:r>
              <a:rPr lang="en-US" sz="2800" b="1" i="0" dirty="0">
                <a:solidFill>
                  <a:srgbClr val="1E1E1E"/>
                </a:solidFill>
                <a:effectLst/>
                <a:latin typeface="Helmet"/>
              </a:rPr>
              <a:t> Covid-19, </a:t>
            </a:r>
            <a:r>
              <a:rPr lang="en-US" sz="2800" b="1" i="0" dirty="0" err="1">
                <a:solidFill>
                  <a:srgbClr val="1E1E1E"/>
                </a:solidFill>
                <a:effectLst/>
                <a:latin typeface="Helmet"/>
              </a:rPr>
              <a:t>mulai</a:t>
            </a:r>
            <a:r>
              <a:rPr lang="en-US" sz="2800" b="1" i="0" dirty="0">
                <a:solidFill>
                  <a:srgbClr val="1E1E1E"/>
                </a:solidFill>
                <a:effectLst/>
                <a:latin typeface="Helmet"/>
              </a:rPr>
              <a:t> </a:t>
            </a:r>
            <a:r>
              <a:rPr lang="en-US" sz="2800" b="1" i="0" dirty="0" err="1">
                <a:solidFill>
                  <a:srgbClr val="1E1E1E"/>
                </a:solidFill>
                <a:effectLst/>
                <a:latin typeface="Helmet"/>
              </a:rPr>
              <a:t>empon-empon</a:t>
            </a:r>
            <a:r>
              <a:rPr lang="en-US" sz="2800" b="1" i="0" dirty="0">
                <a:solidFill>
                  <a:srgbClr val="1E1E1E"/>
                </a:solidFill>
                <a:effectLst/>
                <a:latin typeface="Helmet"/>
              </a:rPr>
              <a:t> </a:t>
            </a:r>
            <a:r>
              <a:rPr lang="en-US" sz="2800" b="1" i="0" dirty="0" err="1">
                <a:solidFill>
                  <a:srgbClr val="1E1E1E"/>
                </a:solidFill>
                <a:effectLst/>
                <a:latin typeface="Helmet"/>
              </a:rPr>
              <a:t>hingga</a:t>
            </a:r>
            <a:r>
              <a:rPr lang="en-US" sz="2800" b="1" i="0" dirty="0">
                <a:solidFill>
                  <a:srgbClr val="1E1E1E"/>
                </a:solidFill>
                <a:effectLst/>
                <a:latin typeface="Helmet"/>
              </a:rPr>
              <a:t> propolis</a:t>
            </a:r>
            <a:br>
              <a:rPr lang="en-US" sz="2800" b="1" i="0" dirty="0">
                <a:solidFill>
                  <a:srgbClr val="1E1E1E"/>
                </a:solidFill>
                <a:effectLst/>
                <a:latin typeface="Helmet"/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D7A1C-4BC4-4BE4-B9C8-292A390EB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142" y="2396294"/>
            <a:ext cx="3078891" cy="2361057"/>
          </a:xfrm>
        </p:spPr>
        <p:txBody>
          <a:bodyPr>
            <a:normAutofit/>
          </a:bodyPr>
          <a:lstStyle/>
          <a:p>
            <a:r>
              <a:rPr lang="en-US" sz="1800" i="0" dirty="0" err="1">
                <a:solidFill>
                  <a:srgbClr val="404040"/>
                </a:solidFill>
                <a:effectLst/>
                <a:latin typeface="Helmet"/>
              </a:rPr>
              <a:t>Seiring</a:t>
            </a:r>
            <a:r>
              <a:rPr lang="en-US" sz="1800" i="0" dirty="0">
                <a:solidFill>
                  <a:srgbClr val="404040"/>
                </a:solidFill>
                <a:effectLst/>
                <a:latin typeface="Helmet"/>
              </a:rPr>
              <a:t> Indonesia </a:t>
            </a:r>
            <a:r>
              <a:rPr lang="en-US" sz="1800" i="0" dirty="0" err="1">
                <a:solidFill>
                  <a:srgbClr val="404040"/>
                </a:solidFill>
                <a:effectLst/>
                <a:latin typeface="Helmet"/>
              </a:rPr>
              <a:t>memulai</a:t>
            </a:r>
            <a:r>
              <a:rPr lang="en-US" sz="180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800" i="0" dirty="0" err="1">
                <a:solidFill>
                  <a:srgbClr val="404040"/>
                </a:solidFill>
                <a:effectLst/>
                <a:latin typeface="Helmet"/>
              </a:rPr>
              <a:t>pengembangan</a:t>
            </a:r>
            <a:r>
              <a:rPr lang="en-US" sz="180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800" i="0" dirty="0" err="1">
                <a:solidFill>
                  <a:srgbClr val="404040"/>
                </a:solidFill>
                <a:effectLst/>
                <a:latin typeface="Helmet"/>
              </a:rPr>
              <a:t>vaksin</a:t>
            </a:r>
            <a:r>
              <a:rPr lang="en-US" sz="180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800" i="0" dirty="0" err="1">
                <a:solidFill>
                  <a:srgbClr val="404040"/>
                </a:solidFill>
                <a:effectLst/>
                <a:latin typeface="Helmet"/>
              </a:rPr>
              <a:t>untuk</a:t>
            </a:r>
            <a:r>
              <a:rPr lang="en-US" sz="1800" i="0" dirty="0">
                <a:solidFill>
                  <a:srgbClr val="404040"/>
                </a:solidFill>
                <a:effectLst/>
                <a:latin typeface="Helmet"/>
              </a:rPr>
              <a:t> virus Covid-19, </a:t>
            </a:r>
            <a:r>
              <a:rPr lang="en-US" sz="1800" i="0" dirty="0" err="1">
                <a:solidFill>
                  <a:srgbClr val="404040"/>
                </a:solidFill>
                <a:effectLst/>
                <a:latin typeface="Helmet"/>
              </a:rPr>
              <a:t>sejumlah</a:t>
            </a:r>
            <a:r>
              <a:rPr lang="en-US" sz="180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800" i="0" dirty="0" err="1">
                <a:solidFill>
                  <a:srgbClr val="404040"/>
                </a:solidFill>
                <a:effectLst/>
                <a:latin typeface="Helmet"/>
              </a:rPr>
              <a:t>peneliti</a:t>
            </a:r>
            <a:r>
              <a:rPr lang="en-US" sz="1800" i="0" dirty="0">
                <a:solidFill>
                  <a:srgbClr val="404040"/>
                </a:solidFill>
                <a:effectLst/>
                <a:latin typeface="Helmet"/>
              </a:rPr>
              <a:t> di Indonesia </a:t>
            </a:r>
            <a:r>
              <a:rPr lang="en-US" sz="1800" i="0" dirty="0" err="1">
                <a:solidFill>
                  <a:srgbClr val="404040"/>
                </a:solidFill>
                <a:effectLst/>
                <a:latin typeface="Helmet"/>
              </a:rPr>
              <a:t>mengidentifikasi</a:t>
            </a:r>
            <a:r>
              <a:rPr lang="en-US" sz="180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800" i="0" dirty="0" err="1">
                <a:solidFill>
                  <a:srgbClr val="404040"/>
                </a:solidFill>
                <a:effectLst/>
                <a:latin typeface="Helmet"/>
              </a:rPr>
              <a:t>senyawa-senyawa</a:t>
            </a:r>
            <a:r>
              <a:rPr lang="en-US" sz="180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800" i="0" dirty="0" err="1">
                <a:solidFill>
                  <a:srgbClr val="404040"/>
                </a:solidFill>
                <a:effectLst/>
                <a:latin typeface="Helmet"/>
              </a:rPr>
              <a:t>dari</a:t>
            </a:r>
            <a:r>
              <a:rPr lang="en-US" sz="180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800" i="0" dirty="0" err="1">
                <a:solidFill>
                  <a:srgbClr val="404040"/>
                </a:solidFill>
                <a:effectLst/>
                <a:latin typeface="Helmet"/>
              </a:rPr>
              <a:t>bahan</a:t>
            </a:r>
            <a:r>
              <a:rPr lang="en-US" sz="1800" i="0" dirty="0">
                <a:solidFill>
                  <a:srgbClr val="404040"/>
                </a:solidFill>
                <a:effectLst/>
                <a:latin typeface="Helmet"/>
              </a:rPr>
              <a:t> herbal yang </a:t>
            </a:r>
            <a:r>
              <a:rPr lang="en-US" sz="1800" i="0" dirty="0" err="1">
                <a:solidFill>
                  <a:srgbClr val="404040"/>
                </a:solidFill>
                <a:effectLst/>
                <a:latin typeface="Helmet"/>
              </a:rPr>
              <a:t>berpotensi</a:t>
            </a:r>
            <a:r>
              <a:rPr lang="en-US" sz="180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800" i="0" dirty="0" err="1">
                <a:solidFill>
                  <a:srgbClr val="404040"/>
                </a:solidFill>
                <a:effectLst/>
                <a:latin typeface="Helmet"/>
              </a:rPr>
              <a:t>sebagai</a:t>
            </a:r>
            <a:r>
              <a:rPr lang="en-US" sz="180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800" i="0" dirty="0" err="1">
                <a:solidFill>
                  <a:srgbClr val="404040"/>
                </a:solidFill>
                <a:effectLst/>
                <a:latin typeface="Helmet"/>
              </a:rPr>
              <a:t>obat</a:t>
            </a:r>
            <a:r>
              <a:rPr lang="en-US" sz="1800" i="0" dirty="0">
                <a:solidFill>
                  <a:srgbClr val="404040"/>
                </a:solidFill>
                <a:effectLst/>
                <a:latin typeface="Helmet"/>
              </a:rPr>
              <a:t>.</a:t>
            </a: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D30441-7458-438D-979B-3666CBAC8115}"/>
              </a:ext>
            </a:extLst>
          </p:cNvPr>
          <p:cNvSpPr txBox="1">
            <a:spLocks/>
          </p:cNvSpPr>
          <p:nvPr/>
        </p:nvSpPr>
        <p:spPr>
          <a:xfrm>
            <a:off x="3534033" y="2396294"/>
            <a:ext cx="7871253" cy="38438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0" dirty="0">
                <a:solidFill>
                  <a:srgbClr val="1E1E1E"/>
                </a:solidFill>
                <a:effectLst/>
                <a:latin typeface="Helmet"/>
              </a:rPr>
              <a:t>Propolis :</a:t>
            </a:r>
            <a:r>
              <a:rPr lang="en-US" sz="1600" i="0" dirty="0">
                <a:solidFill>
                  <a:srgbClr val="404040"/>
                </a:solidFill>
                <a:effectLst/>
                <a:latin typeface="Helmet"/>
              </a:rPr>
              <a:t> 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Helmet"/>
              </a:rPr>
              <a:t>yang juga </a:t>
            </a:r>
            <a:r>
              <a:rPr lang="en-US" sz="1600" b="0" i="0" dirty="0" err="1">
                <a:solidFill>
                  <a:srgbClr val="404040"/>
                </a:solidFill>
                <a:effectLst/>
                <a:latin typeface="Helmet"/>
              </a:rPr>
              <a:t>dikenal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600" b="0" i="0" dirty="0" err="1">
                <a:solidFill>
                  <a:srgbClr val="404040"/>
                </a:solidFill>
                <a:effectLst/>
                <a:latin typeface="Helmet"/>
              </a:rPr>
              <a:t>sebagai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Helmet"/>
              </a:rPr>
              <a:t> "</a:t>
            </a:r>
            <a:r>
              <a:rPr lang="en-US" sz="1600" b="0" i="0" dirty="0" err="1">
                <a:solidFill>
                  <a:srgbClr val="404040"/>
                </a:solidFill>
                <a:effectLst/>
                <a:latin typeface="Helmet"/>
              </a:rPr>
              <a:t>lem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600" b="0" i="0" dirty="0" err="1">
                <a:solidFill>
                  <a:srgbClr val="404040"/>
                </a:solidFill>
                <a:effectLst/>
                <a:latin typeface="Helmet"/>
              </a:rPr>
              <a:t>lebah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Helmet"/>
              </a:rPr>
              <a:t>", </a:t>
            </a:r>
            <a:r>
              <a:rPr lang="en-US" sz="1600" b="0" i="0" dirty="0" err="1">
                <a:solidFill>
                  <a:srgbClr val="404040"/>
                </a:solidFill>
                <a:effectLst/>
                <a:latin typeface="Helmet"/>
              </a:rPr>
              <a:t>adalah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600" b="0" i="0" dirty="0" err="1">
                <a:solidFill>
                  <a:srgbClr val="404040"/>
                </a:solidFill>
                <a:effectLst/>
                <a:latin typeface="Helmet"/>
              </a:rPr>
              <a:t>zat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Helmet"/>
              </a:rPr>
              <a:t> resin yang </a:t>
            </a:r>
            <a:r>
              <a:rPr lang="en-US" sz="1600" b="0" i="0" dirty="0" err="1">
                <a:solidFill>
                  <a:srgbClr val="404040"/>
                </a:solidFill>
                <a:effectLst/>
                <a:latin typeface="Helmet"/>
              </a:rPr>
              <a:t>dikumpulkan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Helmet"/>
              </a:rPr>
              <a:t> oleh </a:t>
            </a:r>
            <a:r>
              <a:rPr lang="en-US" sz="1600" b="0" i="0" dirty="0" err="1">
                <a:solidFill>
                  <a:srgbClr val="404040"/>
                </a:solidFill>
                <a:effectLst/>
                <a:latin typeface="Helmet"/>
              </a:rPr>
              <a:t>lebah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600" b="0" i="0" dirty="0" err="1">
                <a:solidFill>
                  <a:srgbClr val="404040"/>
                </a:solidFill>
                <a:effectLst/>
                <a:latin typeface="Helmet"/>
              </a:rPr>
              <a:t>dari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600" b="0" i="0" dirty="0" err="1">
                <a:solidFill>
                  <a:srgbClr val="404040"/>
                </a:solidFill>
                <a:effectLst/>
                <a:latin typeface="Helmet"/>
              </a:rPr>
              <a:t>berbagai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600" b="0" i="0" dirty="0" err="1">
                <a:solidFill>
                  <a:srgbClr val="404040"/>
                </a:solidFill>
                <a:effectLst/>
                <a:latin typeface="Helmet"/>
              </a:rPr>
              <a:t>jenis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600" b="0" i="0" dirty="0" err="1">
                <a:solidFill>
                  <a:srgbClr val="404040"/>
                </a:solidFill>
                <a:effectLst/>
                <a:latin typeface="Helmet"/>
              </a:rPr>
              <a:t>tanaman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Helmet"/>
              </a:rPr>
              <a:t>. </a:t>
            </a:r>
            <a:r>
              <a:rPr lang="en-US" sz="1600" b="0" i="0" dirty="0" err="1">
                <a:solidFill>
                  <a:srgbClr val="404040"/>
                </a:solidFill>
                <a:effectLst/>
                <a:latin typeface="Helmet"/>
              </a:rPr>
              <a:t>Ekstrak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Helmet"/>
              </a:rPr>
              <a:t> propolis </a:t>
            </a:r>
            <a:r>
              <a:rPr lang="en-US" sz="1600" b="0" i="0" dirty="0" err="1">
                <a:solidFill>
                  <a:srgbClr val="404040"/>
                </a:solidFill>
                <a:effectLst/>
                <a:latin typeface="Helmet"/>
              </a:rPr>
              <a:t>dikenal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600" b="0" i="0" dirty="0" err="1">
                <a:solidFill>
                  <a:srgbClr val="404040"/>
                </a:solidFill>
                <a:effectLst/>
                <a:latin typeface="Helmet"/>
              </a:rPr>
              <a:t>memiliki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600" b="0" i="0" dirty="0" err="1">
                <a:solidFill>
                  <a:srgbClr val="404040"/>
                </a:solidFill>
                <a:effectLst/>
                <a:latin typeface="Helmet"/>
              </a:rPr>
              <a:t>berbagai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600" b="0" i="0" dirty="0" err="1">
                <a:solidFill>
                  <a:srgbClr val="404040"/>
                </a:solidFill>
                <a:effectLst/>
                <a:latin typeface="Helmet"/>
              </a:rPr>
              <a:t>manfaat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600" b="0" i="0" dirty="0" err="1">
                <a:solidFill>
                  <a:srgbClr val="404040"/>
                </a:solidFill>
                <a:effectLst/>
                <a:latin typeface="Helmet"/>
              </a:rPr>
              <a:t>antara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Helmet"/>
              </a:rPr>
              <a:t> lain </a:t>
            </a:r>
            <a:r>
              <a:rPr lang="en-US" sz="1600" b="0" i="0" dirty="0" err="1">
                <a:solidFill>
                  <a:srgbClr val="404040"/>
                </a:solidFill>
                <a:effectLst/>
                <a:latin typeface="Helmet"/>
              </a:rPr>
              <a:t>antiseptik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Helmet"/>
              </a:rPr>
              <a:t>, anti-</a:t>
            </a:r>
            <a:r>
              <a:rPr lang="en-US" sz="1600" b="0" i="0" dirty="0" err="1">
                <a:solidFill>
                  <a:srgbClr val="404040"/>
                </a:solidFill>
                <a:effectLst/>
                <a:latin typeface="Helmet"/>
              </a:rPr>
              <a:t>inflamasi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Helmet"/>
              </a:rPr>
              <a:t>, </a:t>
            </a:r>
            <a:r>
              <a:rPr lang="en-US" sz="1600" b="0" i="0" dirty="0" err="1">
                <a:solidFill>
                  <a:srgbClr val="404040"/>
                </a:solidFill>
                <a:effectLst/>
                <a:latin typeface="Helmet"/>
              </a:rPr>
              <a:t>antioksidan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Helmet"/>
              </a:rPr>
              <a:t>, </a:t>
            </a:r>
            <a:r>
              <a:rPr lang="en-US" sz="1600" b="0" i="0" dirty="0" err="1">
                <a:solidFill>
                  <a:srgbClr val="404040"/>
                </a:solidFill>
                <a:effectLst/>
                <a:latin typeface="Helmet"/>
              </a:rPr>
              <a:t>antikanker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Helmet"/>
              </a:rPr>
              <a:t>, </a:t>
            </a:r>
            <a:r>
              <a:rPr lang="en-US" sz="1600" b="0" i="0" dirty="0" err="1">
                <a:solidFill>
                  <a:srgbClr val="404040"/>
                </a:solidFill>
                <a:effectLst/>
                <a:latin typeface="Helmet"/>
              </a:rPr>
              <a:t>hingga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600" b="0" i="0" dirty="0" err="1">
                <a:solidFill>
                  <a:srgbClr val="404040"/>
                </a:solidFill>
                <a:effectLst/>
                <a:latin typeface="Helmet"/>
              </a:rPr>
              <a:t>menguatkan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600" b="0" i="0" dirty="0" err="1">
                <a:solidFill>
                  <a:srgbClr val="404040"/>
                </a:solidFill>
                <a:effectLst/>
                <a:latin typeface="Helmet"/>
              </a:rPr>
              <a:t>sistem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600" b="0" i="0" dirty="0" err="1">
                <a:solidFill>
                  <a:srgbClr val="404040"/>
                </a:solidFill>
                <a:effectLst/>
                <a:latin typeface="Helmet"/>
              </a:rPr>
              <a:t>pertahanan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600" b="0" i="0" dirty="0" err="1">
                <a:solidFill>
                  <a:srgbClr val="404040"/>
                </a:solidFill>
                <a:effectLst/>
                <a:latin typeface="Helmet"/>
              </a:rPr>
              <a:t>tubuh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Helmet"/>
              </a:rPr>
              <a:t>.</a:t>
            </a:r>
          </a:p>
          <a:p>
            <a:pPr algn="l" fontAlgn="base"/>
            <a:r>
              <a:rPr lang="en-US" sz="1600" i="0" dirty="0">
                <a:solidFill>
                  <a:srgbClr val="1E1E1E"/>
                </a:solidFill>
                <a:effectLst/>
                <a:latin typeface="Helmet"/>
              </a:rPr>
              <a:t>Flavonoid :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Kepala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Pusat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Studi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Biofarmaka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Tropika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IPB,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Irmanida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Batubara,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mengatakan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sebagian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besar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senyawa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yang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potensial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sebagai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obat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Covid-19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termasuk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dalam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golongan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flavonoid, yang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dihasilkan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tanaman-tanaman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herbal.</a:t>
            </a:r>
          </a:p>
          <a:p>
            <a:pPr marL="0" indent="0" algn="l" fontAlgn="base">
              <a:buNone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"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Itu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sudah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terbukti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secara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 </a:t>
            </a:r>
            <a:r>
              <a:rPr lang="en-US" sz="1200" b="0" i="1" dirty="0">
                <a:solidFill>
                  <a:srgbClr val="404040"/>
                </a:solidFill>
                <a:effectLst/>
                <a:latin typeface="inherit"/>
              </a:rPr>
              <a:t>in silico 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bahwa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mereka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bisa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menghancurkan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protein pada virus corona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sehingga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dia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mampu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merusak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virus corona, dan di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sisi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lain,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si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senyawa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metabolit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sekunder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ini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pun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mampu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meningkatkan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daya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tahan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tubuh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manusia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sehingga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bisa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menangkal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serangan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dari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virus corona,"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ia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menjelaskan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.</a:t>
            </a:r>
          </a:p>
          <a:p>
            <a:pPr marL="0" indent="0" algn="l" fontAlgn="base">
              <a:buNone/>
            </a:pP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Kepala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Pusat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Studi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Biofarmaka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Tropika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IPB,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Irmanida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Batubara,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mengatakan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sebagian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besar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senyawa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yang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potensial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sebagai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obat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Covid-19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termasuk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dalam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golongan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flavonoid, yang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dihasilkan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tanaman-tanaman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herbal.</a:t>
            </a:r>
          </a:p>
          <a:p>
            <a:pPr marL="0" indent="0" algn="l" fontAlgn="base">
              <a:buNone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"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Itu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sudah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terbukti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secara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 </a:t>
            </a:r>
            <a:r>
              <a:rPr lang="en-US" sz="1200" b="0" i="1" dirty="0">
                <a:solidFill>
                  <a:srgbClr val="404040"/>
                </a:solidFill>
                <a:effectLst/>
                <a:latin typeface="inherit"/>
              </a:rPr>
              <a:t>in silico 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bahwa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mereka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bisa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menghancurkan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protein pada virus corona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sehingga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dia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mampu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merusak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virus corona, dan di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sisi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lain,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si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senyawa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metabolit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sekunder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ini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pun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mampu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meningkatkan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daya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tahan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tubuh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manusia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sehingga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bisa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menangkal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serangan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dari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virus corona,"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ia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menjelaskan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.</a:t>
            </a:r>
          </a:p>
          <a:p>
            <a:r>
              <a:rPr lang="en-US" sz="1600" i="0" dirty="0" err="1">
                <a:solidFill>
                  <a:srgbClr val="1E1E1E"/>
                </a:solidFill>
                <a:effectLst/>
                <a:latin typeface="Helmet"/>
              </a:rPr>
              <a:t>Empon-Empon</a:t>
            </a:r>
            <a:r>
              <a:rPr lang="en-US" sz="1600" i="0" dirty="0">
                <a:solidFill>
                  <a:srgbClr val="1E1E1E"/>
                </a:solidFill>
                <a:effectLst/>
                <a:latin typeface="Helmet"/>
              </a:rPr>
              <a:t> : 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"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Empon-empon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"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adalah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istilah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yang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biasa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dipakai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para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ibu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rumah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tangga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di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pedesaan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untuk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bumbu-bumbu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yang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biasanya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terdiri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dari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jahe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,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temulawak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,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kunyit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,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lengkuas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,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kunir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, sereh, dan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sebagainya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.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Nidom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dan para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peneliti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di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Profesor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Nidom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Foundation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pernah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menguji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empon-empon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untuk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mengatasi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gejala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yang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diakibatkan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 virus flu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Helmet"/>
              </a:rPr>
              <a:t>burung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Helmet"/>
              </a:rPr>
              <a:t>.</a:t>
            </a:r>
            <a:endParaRPr lang="en-US" sz="1600" i="0" dirty="0">
              <a:solidFill>
                <a:srgbClr val="1E1E1E"/>
              </a:solidFill>
              <a:effectLst/>
              <a:latin typeface="Helmet"/>
            </a:endParaRPr>
          </a:p>
          <a:p>
            <a:endParaRPr lang="en-US" sz="2000" b="1" i="0" dirty="0">
              <a:solidFill>
                <a:srgbClr val="1E1E1E"/>
              </a:solidFill>
              <a:effectLst/>
              <a:latin typeface="Helmet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6900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F0C1-8604-461B-88A4-09E104BB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Daftar Negara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Melawan</a:t>
            </a:r>
            <a:r>
              <a:rPr lang="en-US" dirty="0"/>
              <a:t> Virus Corona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98AB2-66C8-4795-906A-BE29F67C5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Taiwan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Korea Selatan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Canada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Russia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Islandia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Swedia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04F71-03DB-47D2-B06D-950C3A752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11" y="2547537"/>
            <a:ext cx="615961" cy="410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803966-30A1-45BA-A899-E993E27BC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118" y="3003091"/>
            <a:ext cx="638863" cy="4259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E9D949-AC1A-4260-A684-7C5C361D79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11" y="3601500"/>
            <a:ext cx="684281" cy="3421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6A75D5-1740-488B-9E04-5091773A8F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552" y="4062100"/>
            <a:ext cx="684281" cy="4564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5B30DC-B40E-4BA3-818A-EFA3569830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605" y="4636969"/>
            <a:ext cx="564291" cy="406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F68308-B93F-40FB-93A9-360B537D8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01" y="5136244"/>
            <a:ext cx="610932" cy="3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36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1315106-A7B3-4730-9E6C-5A878C466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BD4BC59E-CB55-4DBD-9167-83683CF5C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12B0D5C-D671-4BE5-A795-F9E3F4917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C3C9968-3015-4513-8699-20563F8826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F20E447-AC9A-4615-B8F6-3D2192D83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F0CB558-FAA8-4F42-8DE5-6E14A66A1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826614F0-52FE-48FC-AA4F-AE0E9CDCE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DFB21C-672A-4769-8BF3-2AF8EF70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Autofit/>
          </a:bodyPr>
          <a:lstStyle/>
          <a:p>
            <a:r>
              <a:rPr lang="en-US" sz="2400" dirty="0" err="1"/>
              <a:t>Perkembangan</a:t>
            </a:r>
            <a:r>
              <a:rPr lang="en-US" sz="2400" dirty="0"/>
              <a:t> COVID-19 DKI JAKARTA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36C991-AA99-423E-8FE1-5BA9C97F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B860ED-0E27-4D8E-B5F4-C8C3F33C7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3F1CF96-3E5E-48CB-B329-B1DF56E0E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270" y="758955"/>
            <a:ext cx="6508439" cy="5336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F1F54D-5209-49F4-8649-F96883689F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7708" y="2451385"/>
            <a:ext cx="4303103" cy="375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73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21A5-ABCF-4036-B0C2-543AF5C6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/>
              <a:t>COVID-19 Indonesia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72D0B0-CD49-4827-912E-0FC881EEB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444" y="2504861"/>
            <a:ext cx="3152775" cy="2409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74B5A7-C711-4BDF-8D69-9E0A89C33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43" y="4572001"/>
            <a:ext cx="10802767" cy="161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36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4CB8DF-2C73-42CB-A3B9-FB06D5FA3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469557"/>
            <a:ext cx="11220450" cy="591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9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A417-8EBB-4331-B14B-72A8FF25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 i="0" dirty="0" err="1">
                <a:solidFill>
                  <a:schemeClr val="tx1"/>
                </a:solidFill>
                <a:effectLst/>
                <a:latin typeface="Chronicle Display"/>
              </a:rPr>
              <a:t>Rangkaian</a:t>
            </a:r>
            <a:r>
              <a:rPr lang="en-US" sz="4100" b="1" i="0" dirty="0">
                <a:solidFill>
                  <a:schemeClr val="tx1"/>
                </a:solidFill>
                <a:effectLst/>
                <a:latin typeface="Chronicle Display"/>
              </a:rPr>
              <a:t> </a:t>
            </a:r>
            <a:r>
              <a:rPr lang="en-US" sz="4100" b="1" i="0" dirty="0" err="1">
                <a:solidFill>
                  <a:schemeClr val="tx1"/>
                </a:solidFill>
                <a:effectLst/>
                <a:latin typeface="Chronicle Display"/>
              </a:rPr>
              <a:t>Peristiwa</a:t>
            </a:r>
            <a:r>
              <a:rPr lang="en-US" sz="4100" b="1" i="0" dirty="0">
                <a:solidFill>
                  <a:schemeClr val="tx1"/>
                </a:solidFill>
                <a:effectLst/>
                <a:latin typeface="Chronicle Display"/>
              </a:rPr>
              <a:t> </a:t>
            </a:r>
            <a:r>
              <a:rPr lang="en-US" sz="4100" b="1" i="0" dirty="0" err="1">
                <a:solidFill>
                  <a:schemeClr val="tx1"/>
                </a:solidFill>
                <a:effectLst/>
                <a:latin typeface="Chronicle Display"/>
              </a:rPr>
              <a:t>Pertama</a:t>
            </a:r>
            <a:r>
              <a:rPr lang="en-US" sz="4100" b="1" i="0" dirty="0">
                <a:solidFill>
                  <a:schemeClr val="tx1"/>
                </a:solidFill>
                <a:effectLst/>
                <a:latin typeface="Chronicle Display"/>
              </a:rPr>
              <a:t> COVID-19</a:t>
            </a:r>
            <a:br>
              <a:rPr lang="en-US" sz="4100" b="1" i="0" dirty="0">
                <a:solidFill>
                  <a:schemeClr val="tx1"/>
                </a:solidFill>
                <a:effectLst/>
                <a:latin typeface="Chronicle Display"/>
              </a:rPr>
            </a:br>
            <a:endParaRPr lang="en-US" sz="41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90666-3DF9-431D-810A-3453D9FE8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Kesimpulan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sejauh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ini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analisis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para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ahli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menduga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bahwa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Covid-19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lebih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kuat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bertahan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hidup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di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daerah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bersuhu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rendah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dan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kering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walaupun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virus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ini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juga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mewabah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di negara-negara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dengan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kondisi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suhu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dan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kelembaban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udara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yang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sebaliknya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Virus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ini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juga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lebih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rentan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menyebabkan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kematian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pada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penduduk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usia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lanjut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Namun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ada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juga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penduduk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di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kelompok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usia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ini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yang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berhasil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sembuh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dan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seorang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bayi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juga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meninggal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karena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Covid-19.</a:t>
            </a:r>
          </a:p>
          <a:p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Rangkaian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peristiwa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pertama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juga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menunjukkan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upaya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para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ahli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untuk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menemukan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antivirus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ini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secepat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mungkin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Sejauh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ini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upaya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tersebut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belum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memberikan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hasil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sesuai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harapan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28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25B53-915B-4639-904F-FD1944A99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609600"/>
            <a:ext cx="10972800" cy="5638800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Menilik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ke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belakang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rentetan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awal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munculnya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Covid-19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sudah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tidak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asing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di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telinga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masyarakat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dunia. China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tercatat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sebagai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negara yang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pertama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kali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melaporkan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kasus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Covid-19 di dunia.</a:t>
            </a:r>
          </a:p>
          <a:p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Untuk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pertama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kalinya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, China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melaporkan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adanya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penyakit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baru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ini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pada 31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Desember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2019. Pada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pengujung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tahun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2019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itu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kantor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Organisasi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Kesehatan Dunia (WHO) di China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mendapatkan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pemberitahuan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tentang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adanya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sejenis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b="0" i="0" u="sng" dirty="0">
                <a:solidFill>
                  <a:schemeClr val="tx1"/>
                </a:solidFill>
                <a:effectLst/>
                <a:latin typeface="Georgia" panose="020405020504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pneumonia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 yang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penyebabnya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tidak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diketahui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Infeksi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pernapasan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akut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yang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menyerang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paru-paru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itu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terdeteksi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di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kota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Wuhan,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Provinsi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Hubei, China.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Menurut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pihak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berwenang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beberapa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pasien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adalah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pedagang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yang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beroperasi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di Pasar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Ikan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Huanan.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4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14D2-CDE9-457B-8F63-7D0859F8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Lonjakan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Pertama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21946-3A61-44B7-856C-9E841D886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Menurut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data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Pemerintah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China yang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dilihat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b="0" i="1" u="sng" dirty="0">
                <a:solidFill>
                  <a:schemeClr val="tx1"/>
                </a:solidFill>
                <a:effectLst/>
                <a:latin typeface="Georgia" panose="020405020504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South China Morning Post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seorang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penduduk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Provinsi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Hubei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berusia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55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tahun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kemungkinan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menjadi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orang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pertama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yang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terjangkit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Covid-19 pada 17 November 2019.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Sejak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tanggal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itu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dan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seterusnya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satu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hingga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lima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kasus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baru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dilaporkan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setiap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hari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Angka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penduduk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di China yang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terjangkit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Covid-19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menunjukkan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tren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eksponensial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 Pada 15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Desember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2019,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jumlah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total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infeksi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mencapai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27.</a:t>
            </a:r>
          </a:p>
          <a:p>
            <a:pPr algn="l"/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Peningkatan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kasus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Covid-19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harian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mencapai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dua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digit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untuk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pertama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kalinya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dilaporkan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juga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terjadi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di China pada 17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Desember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2020.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Tiga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hari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berikutnya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jumlah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total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kasus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penduduk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China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terkonfirmasi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Covid-19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telah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mencapai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60 orang.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Pada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Jumat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(3/4/2020)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kasus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Covid-19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tembus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1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juta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tersebar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di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sejumlah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negara.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Sampai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dengan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tanggal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tersebut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pukul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09.36, data </a:t>
            </a:r>
            <a:r>
              <a:rPr lang="en-US" b="0" i="0" u="sng" dirty="0">
                <a:solidFill>
                  <a:schemeClr val="tx1"/>
                </a:solidFill>
                <a:effectLst/>
                <a:latin typeface="Georgia" panose="020405020504050203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Johns </a:t>
            </a:r>
            <a:r>
              <a:rPr lang="en-US" b="0" i="0" u="sng" dirty="0" err="1">
                <a:solidFill>
                  <a:schemeClr val="tx1"/>
                </a:solidFill>
                <a:effectLst/>
                <a:latin typeface="Georgia" panose="020405020504050203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Hophkins</a:t>
            </a:r>
            <a:r>
              <a:rPr lang="en-US" b="0" i="0" u="sng" dirty="0">
                <a:solidFill>
                  <a:schemeClr val="tx1"/>
                </a:solidFill>
                <a:effectLst/>
                <a:latin typeface="Georgia" panose="020405020504050203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University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mencatat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jumlah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pasien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positif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virus korona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mencapai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1.015.403 orang. Angka total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kematian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53.030 orang dan 210.579 orang yang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terpapar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Covid-19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berhasil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sembuh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br>
              <a:rPr lang="en-US" dirty="0">
                <a:solidFill>
                  <a:schemeClr val="tx1"/>
                </a:solidFill>
                <a:effectLst/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80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AC05-D3E8-430E-9AE7-B7834D8A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Status &amp; </a:t>
            </a:r>
            <a:r>
              <a:rPr lang="en-US" dirty="0" err="1">
                <a:solidFill>
                  <a:schemeClr val="tx1"/>
                </a:solidFill>
              </a:rPr>
              <a:t>Pelaporan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57C3-CB1C-46D0-B3EB-1BEDA09A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Sejak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3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Januari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, China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telah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secara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teratur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memberi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tahu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WHO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serta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negara-negara dan wilayah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terkait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, Hong Kong,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Makau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, dan Taiwan,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tentang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wabah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pneumonia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tersebut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Perkembangan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dan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pelaporan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secara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teratur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menjadi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perhatian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WHO.</a:t>
            </a:r>
          </a:p>
          <a:p>
            <a:pPr algn="l"/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Akhirnya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lembaga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kesehatan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dunia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tersebut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mengumumkan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darurat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kesehatan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masyarakat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global pada 30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Januari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2020.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Beberapa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waktu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kemudian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tepatnya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11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Februari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2020, WHO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mengumumkan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virus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baru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ini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disebut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”Covid-19”.</a:t>
            </a:r>
          </a:p>
          <a:p>
            <a:pPr algn="l"/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Perkembangan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kasus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Covid-19 dan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pelaporan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yang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dilakukan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rutin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di China juga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menjadi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perhatian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dunia. Salah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satunya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Johns Hopkins University. Pada 22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Januari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, Data and Statistic Center for Systems Science and Engineering Johns Hopkins University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mempresentasikan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untuk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pertama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kalinya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peta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interaktif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dunia Covid-19.</a:t>
            </a:r>
          </a:p>
          <a:p>
            <a:pPr algn="l"/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Universitas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di Baltimore, Negara Bagian Maryland, AS,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menyajikan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angka-angka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aktual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yang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mencakup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laju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penyebaran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dan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kematian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akibat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Covid-19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setiap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negara di dunia.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Untuk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menyusun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peta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interaktif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dunia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itu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, para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pakar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John Hopkins University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mengompilasikan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data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dari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berbagai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sumber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yang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relevan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yakni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WHO, badan-badan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kesehatan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, dan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pemberitaan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media.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98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E363-26DB-45CE-AB71-BD87F2A7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85" y="982132"/>
            <a:ext cx="4347573" cy="1325373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000" b="1" i="0" dirty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met"/>
              </a:rPr>
              <a:t>Kurva, Data, Peta </a:t>
            </a:r>
            <a:r>
              <a:rPr lang="it-IT" sz="2000" b="1" dirty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met"/>
              </a:rPr>
              <a:t>P</a:t>
            </a:r>
            <a:r>
              <a:rPr lang="it-IT" sz="2000" b="1" i="0" dirty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met"/>
              </a:rPr>
              <a:t>asien </a:t>
            </a:r>
            <a:r>
              <a:rPr lang="it-IT" sz="2000" b="1" dirty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met"/>
              </a:rPr>
              <a:t>T</a:t>
            </a:r>
            <a:r>
              <a:rPr lang="it-IT" sz="2000" b="1" i="0" dirty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met"/>
              </a:rPr>
              <a:t>erinfeksi, Meninggal &amp; </a:t>
            </a:r>
            <a:r>
              <a:rPr lang="it-IT" sz="2000" b="1" dirty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met"/>
              </a:rPr>
              <a:t>S</a:t>
            </a:r>
            <a:r>
              <a:rPr lang="it-IT" sz="2000" b="1" i="0" dirty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met"/>
              </a:rPr>
              <a:t>embuh di Indonesia serta dunia</a:t>
            </a:r>
            <a:br>
              <a:rPr lang="it-IT" sz="2000" b="1" i="0" dirty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met"/>
              </a:rPr>
            </a:br>
            <a:endParaRPr lang="en-US" sz="2000" dirty="0">
              <a:solidFill>
                <a:srgbClr val="2626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8B3B76-C96C-48BD-9DC0-02D45631E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9490" y="1994323"/>
            <a:ext cx="4347573" cy="425228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BCB585-0801-49DE-BCA7-B6D911171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063" y="679622"/>
            <a:ext cx="6292363" cy="556698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72553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EDF370-1805-4198-AB38-20B4823E9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738187"/>
            <a:ext cx="68865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6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378470-B67B-4421-BBFB-57134D085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742950"/>
            <a:ext cx="68294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2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33CC-8072-4D38-8621-313A7EE7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solidFill>
                  <a:srgbClr val="262626"/>
                </a:solidFill>
              </a:rPr>
              <a:t>Pencegahan</a:t>
            </a:r>
            <a:br>
              <a:rPr lang="en-US" sz="4100">
                <a:solidFill>
                  <a:srgbClr val="262626"/>
                </a:solidFill>
              </a:rPr>
            </a:br>
            <a:r>
              <a:rPr lang="en-US" sz="4100">
                <a:solidFill>
                  <a:srgbClr val="262626"/>
                </a:solidFill>
              </a:rPr>
              <a:t>COVID-19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6781A5-F403-4064-80B9-F9E7B7EC7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834" y="2174789"/>
            <a:ext cx="4521019" cy="407773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30E6FB-D5B9-4E85-87B7-331F76560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652" y="1092200"/>
            <a:ext cx="5887182" cy="451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8544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8E6E2"/>
      </a:lt2>
      <a:accent1>
        <a:srgbClr val="92A4C4"/>
      </a:accent1>
      <a:accent2>
        <a:srgbClr val="827FBA"/>
      </a:accent2>
      <a:accent3>
        <a:srgbClr val="AD96C6"/>
      </a:accent3>
      <a:accent4>
        <a:srgbClr val="B37FBA"/>
      </a:accent4>
      <a:accent5>
        <a:srgbClr val="C593B5"/>
      </a:accent5>
      <a:accent6>
        <a:srgbClr val="BA7F8F"/>
      </a:accent6>
      <a:hlink>
        <a:srgbClr val="95805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1263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Century Gothic</vt:lpstr>
      <vt:lpstr>Chronicle Display</vt:lpstr>
      <vt:lpstr>Elephant</vt:lpstr>
      <vt:lpstr>Garamond</vt:lpstr>
      <vt:lpstr>Georgia</vt:lpstr>
      <vt:lpstr>Helmet</vt:lpstr>
      <vt:lpstr>inherit</vt:lpstr>
      <vt:lpstr>Times New Roman</vt:lpstr>
      <vt:lpstr>BrushVTI</vt:lpstr>
      <vt:lpstr>Organic</vt:lpstr>
      <vt:lpstr>COVID-19</vt:lpstr>
      <vt:lpstr>Rangkaian Peristiwa Pertama COVID-19 </vt:lpstr>
      <vt:lpstr>PowerPoint Presentation</vt:lpstr>
      <vt:lpstr>Lonjakan Pertama</vt:lpstr>
      <vt:lpstr>Status &amp; Pelaporan </vt:lpstr>
      <vt:lpstr>Kurva, Data, Peta Pasien Terinfeksi, Meninggal &amp; Sembuh di Indonesia serta dunia </vt:lpstr>
      <vt:lpstr>PowerPoint Presentation</vt:lpstr>
      <vt:lpstr>PowerPoint Presentation</vt:lpstr>
      <vt:lpstr>Pencegahan COVID-19</vt:lpstr>
      <vt:lpstr>Perkembangan Riset COVID-19</vt:lpstr>
      <vt:lpstr>PowerPoint Presentation</vt:lpstr>
      <vt:lpstr>Virus corona: Sejumlah peneliti Indonesia berikhtiar mencari penawar Covid-19, mulai empon-empon hingga propolis </vt:lpstr>
      <vt:lpstr>Daftar Negara Berhasil Melawan Virus Corona</vt:lpstr>
      <vt:lpstr>Perkembangan COVID-19 DKI JAKARTA</vt:lpstr>
      <vt:lpstr>Perkembangan COVID-19 Indonesia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</dc:title>
  <dc:creator>Wahyu Anggara</dc:creator>
  <cp:lastModifiedBy>Wahyu Anggara</cp:lastModifiedBy>
  <cp:revision>12</cp:revision>
  <dcterms:created xsi:type="dcterms:W3CDTF">2020-05-23T14:12:12Z</dcterms:created>
  <dcterms:modified xsi:type="dcterms:W3CDTF">2020-05-23T15:00:51Z</dcterms:modified>
</cp:coreProperties>
</file>