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306" r:id="rId3"/>
    <p:sldId id="280" r:id="rId4"/>
    <p:sldId id="298" r:id="rId5"/>
    <p:sldId id="307" r:id="rId6"/>
    <p:sldId id="339" r:id="rId7"/>
    <p:sldId id="312" r:id="rId8"/>
    <p:sldId id="340" r:id="rId9"/>
    <p:sldId id="341" r:id="rId10"/>
    <p:sldId id="342" r:id="rId11"/>
    <p:sldId id="343" r:id="rId12"/>
    <p:sldId id="345" r:id="rId13"/>
    <p:sldId id="344" r:id="rId14"/>
    <p:sldId id="346" r:id="rId15"/>
    <p:sldId id="347" r:id="rId16"/>
    <p:sldId id="348" r:id="rId17"/>
    <p:sldId id="349" r:id="rId18"/>
    <p:sldId id="350" r:id="rId19"/>
    <p:sldId id="351" r:id="rId20"/>
    <p:sldId id="297" r:id="rId21"/>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14995" autoAdjust="0"/>
    <p:restoredTop sz="94660"/>
  </p:normalViewPr>
  <p:slideViewPr>
    <p:cSldViewPr snapToGrid="0">
      <p:cViewPr>
        <p:scale>
          <a:sx n="100" d="100"/>
          <a:sy n="100" d="100"/>
        </p:scale>
        <p:origin x="-1860" y="-858"/>
      </p:cViewPr>
      <p:guideLst>
        <p:guide orient="horz" pos="1644"/>
        <p:guide pos="2880"/>
      </p:guideLst>
    </p:cSldViewPr>
  </p:slid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83" d="100"/>
          <a:sy n="83" d="100"/>
        </p:scale>
        <p:origin x="-3876" y="-96"/>
      </p:cViewPr>
      <p:guideLst>
        <p:guide orient="horz" pos="2924"/>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2FC6ED7-0092-4D0F-B4E9-9D11E8BE2A6C}"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zh-CN" altLang="en-US"/>
        </a:p>
      </dgm:t>
    </dgm:pt>
    <dgm:pt modelId="{62EA9719-E2A9-493F-A849-8E968217E9C8}">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项目背景</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3F99ACA0-67E6-445F-9CD3-7C6E5C5828ED}" cxnId="{12808883-B7C5-4E11-B8C2-61F85D0455F8}"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6FC684F1-D36E-4190-9A9B-E94BD5B11AA0}" cxnId="{12808883-B7C5-4E11-B8C2-61F85D0455F8}"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F2CD5BDD-58C6-42D7-B683-1AA7EAA9A4B6}">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需求分析</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38825600-B945-4300-AAB3-4DB49C2C6370}" cxnId="{BCFD2037-108D-46E9-9513-B859C18788A1}"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08778F18-B13F-45D6-8971-59927262BB40}" cxnId="{BCFD2037-108D-46E9-9513-B859C18788A1}"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3969BF2A-B7B6-497F-91AD-FDD2BBADC207}">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软件设计</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08D6914E-3D4F-4581-B4DB-604391C4F28A}" cxnId="{4A29A587-6484-4FEE-AB93-1BE633B1784F}"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51794A15-89C7-4AE9-8241-4D0906F5B18E}" cxnId="{4A29A587-6484-4FEE-AB93-1BE633B1784F}"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2E7CDBD6-0667-4C88-8399-28F5C6D2A576}">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软件测试</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FAFAFA76-9094-4228-A300-B7ADE4F10939}" cxnId="{355AE37B-5EC2-4897-8CCD-197FC61982A9}"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715D4457-0923-45DE-B615-8645F8D3ADF0}" cxnId="{355AE37B-5EC2-4897-8CCD-197FC61982A9}"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C210CE42-3613-43F5-8F88-8D628ACFB37C}">
      <dgm:prSet phldr="0" custT="1"/>
      <dgm:spPr/>
      <dgm:t>
        <a:bodyPr vert="horz" wrap="square"/>
        <a:p>
          <a:pPr algn="ctr" rtl="0">
            <a:lnSpc>
              <a:spcPct val="100000"/>
            </a:lnSpc>
            <a:spcBef>
              <a:spcPct val="0"/>
            </a:spcBef>
            <a:spcAft>
              <a:spcPct val="35000"/>
            </a:spcAft>
          </a:pPr>
          <a:r>
            <a:rPr lang="zh-CN" sz="2400" b="1" dirty="0" smtClean="0">
              <a:latin typeface="华文楷体" panose="02010600040101010101" pitchFamily="2" charset="-122"/>
              <a:ea typeface="华文楷体" panose="02010600040101010101" pitchFamily="2" charset="-122"/>
            </a:rPr>
            <a:t>项目</a:t>
          </a:r>
          <a:r>
            <a:rPr lang="zh-CN" sz="2400" b="1" dirty="0" smtClean="0">
              <a:latin typeface="华文楷体" panose="02010600040101010101" pitchFamily="2" charset="-122"/>
              <a:ea typeface="华文楷体" panose="02010600040101010101" pitchFamily="2" charset="-122"/>
            </a:rPr>
            <a:t>总结</a:t>
          </a:r>
          <a:r>
            <a:rPr lang="zh-CN" sz="2400" b="1" dirty="0">
              <a:latin typeface="华文楷体" panose="02010600040101010101" pitchFamily="2" charset="-122"/>
              <a:ea typeface="华文楷体" panose="02010600040101010101" pitchFamily="2" charset="-122"/>
            </a:rPr>
            <a:t/>
          </a:r>
          <a:endParaRPr lang="zh-CN" sz="2400" b="1" dirty="0">
            <a:latin typeface="华文楷体" panose="02010600040101010101" pitchFamily="2" charset="-122"/>
            <a:ea typeface="华文楷体" panose="02010600040101010101" pitchFamily="2" charset="-122"/>
          </a:endParaRPr>
        </a:p>
      </dgm:t>
    </dgm:pt>
    <dgm:pt modelId="{787B5F9A-F9E5-4827-8ADC-1BDA8E0AE1D7}" cxnId="{004715A5-4B5B-4083-8BBE-A29D8B3792F6}" type="par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D4012D93-A0BB-4A4F-AE7B-985B5EE2707A}" cxnId="{004715A5-4B5B-4083-8BBE-A29D8B3792F6}" type="sibTrans">
      <dgm:prSet/>
      <dgm:spPr/>
      <dgm:t>
        <a:bodyPr/>
        <a:lstStyle/>
        <a:p>
          <a:endParaRPr lang="zh-CN" altLang="en-US" sz="2400" b="1">
            <a:latin typeface="华文楷体" panose="02010600040101010101" pitchFamily="2" charset="-122"/>
            <a:ea typeface="华文楷体" panose="02010600040101010101" pitchFamily="2" charset="-122"/>
          </a:endParaRPr>
        </a:p>
      </dgm:t>
    </dgm:pt>
    <dgm:pt modelId="{B40C3C59-7957-46DE-8E0F-1E18F727D1C2}" type="pres">
      <dgm:prSet presAssocID="{B2FC6ED7-0092-4D0F-B4E9-9D11E8BE2A6C}" presName="linear" presStyleCnt="0">
        <dgm:presLayoutVars>
          <dgm:animLvl val="lvl"/>
          <dgm:resizeHandles val="exact"/>
        </dgm:presLayoutVars>
      </dgm:prSet>
      <dgm:spPr/>
      <dgm:t>
        <a:bodyPr/>
        <a:lstStyle/>
        <a:p>
          <a:endParaRPr lang="zh-CN" altLang="en-US"/>
        </a:p>
      </dgm:t>
    </dgm:pt>
    <dgm:pt modelId="{D21D73C7-7A43-47DD-B562-52AFC13DCB98}" type="pres">
      <dgm:prSet presAssocID="{62EA9719-E2A9-493F-A849-8E968217E9C8}" presName="parentText" presStyleLbl="node1" presStyleIdx="0" presStyleCnt="5" custLinFactNeighborY="-51094">
        <dgm:presLayoutVars>
          <dgm:chMax val="0"/>
          <dgm:bulletEnabled val="1"/>
        </dgm:presLayoutVars>
      </dgm:prSet>
      <dgm:spPr/>
      <dgm:t>
        <a:bodyPr/>
        <a:lstStyle/>
        <a:p>
          <a:endParaRPr lang="zh-CN" altLang="en-US"/>
        </a:p>
      </dgm:t>
    </dgm:pt>
    <dgm:pt modelId="{325AF79C-34D6-4230-8321-13F565401802}" type="pres">
      <dgm:prSet presAssocID="{6FC684F1-D36E-4190-9A9B-E94BD5B11AA0}" presName="spacer" presStyleCnt="0"/>
      <dgm:spPr/>
    </dgm:pt>
    <dgm:pt modelId="{8A824DEE-F7CC-4D60-B252-45111621A6C6}" type="pres">
      <dgm:prSet presAssocID="{F2CD5BDD-58C6-42D7-B683-1AA7EAA9A4B6}" presName="parentText" presStyleLbl="node1" presStyleIdx="1" presStyleCnt="5">
        <dgm:presLayoutVars>
          <dgm:chMax val="0"/>
          <dgm:bulletEnabled val="1"/>
        </dgm:presLayoutVars>
      </dgm:prSet>
      <dgm:spPr/>
      <dgm:t>
        <a:bodyPr/>
        <a:lstStyle/>
        <a:p>
          <a:endParaRPr lang="zh-CN" altLang="en-US"/>
        </a:p>
      </dgm:t>
    </dgm:pt>
    <dgm:pt modelId="{0E3C287F-8A55-422B-8F82-99FC2728AAE4}" type="pres">
      <dgm:prSet presAssocID="{08778F18-B13F-45D6-8971-59927262BB40}" presName="spacer" presStyleCnt="0"/>
      <dgm:spPr/>
    </dgm:pt>
    <dgm:pt modelId="{B2F1F449-AD8F-44BD-985C-A2DA217B9CA6}" type="pres">
      <dgm:prSet presAssocID="{3969BF2A-B7B6-497F-91AD-FDD2BBADC207}" presName="parentText" presStyleLbl="node1" presStyleIdx="2" presStyleCnt="5">
        <dgm:presLayoutVars>
          <dgm:chMax val="0"/>
          <dgm:bulletEnabled val="1"/>
        </dgm:presLayoutVars>
      </dgm:prSet>
      <dgm:spPr/>
      <dgm:t>
        <a:bodyPr/>
        <a:lstStyle/>
        <a:p>
          <a:endParaRPr lang="zh-CN" altLang="en-US"/>
        </a:p>
      </dgm:t>
    </dgm:pt>
    <dgm:pt modelId="{13B9FB60-8C36-40E8-B6FF-341D6025E47B}" type="pres">
      <dgm:prSet presAssocID="{51794A15-89C7-4AE9-8241-4D0906F5B18E}" presName="spacer" presStyleCnt="0"/>
      <dgm:spPr/>
    </dgm:pt>
    <dgm:pt modelId="{3F7CD6D6-8715-4D7C-AC5C-501BA85A39EB}" type="pres">
      <dgm:prSet presAssocID="{2E7CDBD6-0667-4C88-8399-28F5C6D2A576}" presName="parentText" presStyleLbl="node1" presStyleIdx="3" presStyleCnt="5">
        <dgm:presLayoutVars>
          <dgm:chMax val="0"/>
          <dgm:bulletEnabled val="1"/>
        </dgm:presLayoutVars>
      </dgm:prSet>
      <dgm:spPr/>
      <dgm:t>
        <a:bodyPr/>
        <a:lstStyle/>
        <a:p>
          <a:endParaRPr lang="zh-CN" altLang="en-US"/>
        </a:p>
      </dgm:t>
    </dgm:pt>
    <dgm:pt modelId="{B16185C2-A687-40C8-8D7F-5CCF5F320085}" type="pres">
      <dgm:prSet presAssocID="{715D4457-0923-45DE-B615-8645F8D3ADF0}" presName="spacer" presStyleCnt="0"/>
      <dgm:spPr/>
    </dgm:pt>
    <dgm:pt modelId="{2AB8A533-BD36-48F3-81DC-67B87374AA0D}" type="pres">
      <dgm:prSet presAssocID="{C210CE42-3613-43F5-8F88-8D628ACFB37C}" presName="parentText" presStyleLbl="node1" presStyleIdx="4" presStyleCnt="5">
        <dgm:presLayoutVars>
          <dgm:chMax val="0"/>
          <dgm:bulletEnabled val="1"/>
        </dgm:presLayoutVars>
      </dgm:prSet>
      <dgm:spPr/>
      <dgm:t>
        <a:bodyPr/>
        <a:lstStyle/>
        <a:p>
          <a:endParaRPr lang="zh-CN" altLang="en-US"/>
        </a:p>
      </dgm:t>
    </dgm:pt>
  </dgm:ptLst>
  <dgm:cxnLst>
    <dgm:cxn modelId="{12808883-B7C5-4E11-B8C2-61F85D0455F8}" srcId="{B2FC6ED7-0092-4D0F-B4E9-9D11E8BE2A6C}" destId="{62EA9719-E2A9-493F-A849-8E968217E9C8}" srcOrd="0" destOrd="0" parTransId="{3F99ACA0-67E6-445F-9CD3-7C6E5C5828ED}" sibTransId="{6FC684F1-D36E-4190-9A9B-E94BD5B11AA0}"/>
    <dgm:cxn modelId="{BCFD2037-108D-46E9-9513-B859C18788A1}" srcId="{B2FC6ED7-0092-4D0F-B4E9-9D11E8BE2A6C}" destId="{F2CD5BDD-58C6-42D7-B683-1AA7EAA9A4B6}" srcOrd="1" destOrd="0" parTransId="{38825600-B945-4300-AAB3-4DB49C2C6370}" sibTransId="{08778F18-B13F-45D6-8971-59927262BB40}"/>
    <dgm:cxn modelId="{4A29A587-6484-4FEE-AB93-1BE633B1784F}" srcId="{B2FC6ED7-0092-4D0F-B4E9-9D11E8BE2A6C}" destId="{3969BF2A-B7B6-497F-91AD-FDD2BBADC207}" srcOrd="2" destOrd="0" parTransId="{08D6914E-3D4F-4581-B4DB-604391C4F28A}" sibTransId="{51794A15-89C7-4AE9-8241-4D0906F5B18E}"/>
    <dgm:cxn modelId="{355AE37B-5EC2-4897-8CCD-197FC61982A9}" srcId="{B2FC6ED7-0092-4D0F-B4E9-9D11E8BE2A6C}" destId="{2E7CDBD6-0667-4C88-8399-28F5C6D2A576}" srcOrd="3" destOrd="0" parTransId="{FAFAFA76-9094-4228-A300-B7ADE4F10939}" sibTransId="{715D4457-0923-45DE-B615-8645F8D3ADF0}"/>
    <dgm:cxn modelId="{004715A5-4B5B-4083-8BBE-A29D8B3792F6}" srcId="{B2FC6ED7-0092-4D0F-B4E9-9D11E8BE2A6C}" destId="{C210CE42-3613-43F5-8F88-8D628ACFB37C}" srcOrd="4" destOrd="0" parTransId="{787B5F9A-F9E5-4827-8ADC-1BDA8E0AE1D7}" sibTransId="{D4012D93-A0BB-4A4F-AE7B-985B5EE2707A}"/>
    <dgm:cxn modelId="{CA8E8CDC-1969-44AB-9E4B-494D06F9BE9D}" type="presOf" srcId="{B2FC6ED7-0092-4D0F-B4E9-9D11E8BE2A6C}" destId="{B40C3C59-7957-46DE-8E0F-1E18F727D1C2}" srcOrd="0" destOrd="0" presId="urn:microsoft.com/office/officeart/2005/8/layout/vList2"/>
    <dgm:cxn modelId="{A7AAA0CB-3955-416D-AE5E-2EDC3DA61052}" type="presParOf" srcId="{B40C3C59-7957-46DE-8E0F-1E18F727D1C2}" destId="{D21D73C7-7A43-47DD-B562-52AFC13DCB98}" srcOrd="0" destOrd="0" presId="urn:microsoft.com/office/officeart/2005/8/layout/vList2"/>
    <dgm:cxn modelId="{A1F41176-9AE3-4804-A98D-07206271D0A8}" type="presOf" srcId="{62EA9719-E2A9-493F-A849-8E968217E9C8}" destId="{D21D73C7-7A43-47DD-B562-52AFC13DCB98}" srcOrd="0" destOrd="0" presId="urn:microsoft.com/office/officeart/2005/8/layout/vList2"/>
    <dgm:cxn modelId="{19A18E9E-A8DF-417F-B5C6-E6AC35162D99}" type="presParOf" srcId="{B40C3C59-7957-46DE-8E0F-1E18F727D1C2}" destId="{325AF79C-34D6-4230-8321-13F565401802}" srcOrd="1" destOrd="0" presId="urn:microsoft.com/office/officeart/2005/8/layout/vList2"/>
    <dgm:cxn modelId="{44F1C241-E365-4143-8736-FA352F9E2C61}" type="presParOf" srcId="{B40C3C59-7957-46DE-8E0F-1E18F727D1C2}" destId="{8A824DEE-F7CC-4D60-B252-45111621A6C6}" srcOrd="2" destOrd="0" presId="urn:microsoft.com/office/officeart/2005/8/layout/vList2"/>
    <dgm:cxn modelId="{F9C9227F-8BE9-440C-A093-D5293AAC1E62}" type="presOf" srcId="{F2CD5BDD-58C6-42D7-B683-1AA7EAA9A4B6}" destId="{8A824DEE-F7CC-4D60-B252-45111621A6C6}" srcOrd="0" destOrd="0" presId="urn:microsoft.com/office/officeart/2005/8/layout/vList2"/>
    <dgm:cxn modelId="{A9A2C5F1-5E06-4E98-BDC5-C84E8EC663AC}" type="presParOf" srcId="{B40C3C59-7957-46DE-8E0F-1E18F727D1C2}" destId="{0E3C287F-8A55-422B-8F82-99FC2728AAE4}" srcOrd="3" destOrd="0" presId="urn:microsoft.com/office/officeart/2005/8/layout/vList2"/>
    <dgm:cxn modelId="{822A7786-3C00-4073-B9D0-9A174077CBCA}" type="presParOf" srcId="{B40C3C59-7957-46DE-8E0F-1E18F727D1C2}" destId="{B2F1F449-AD8F-44BD-985C-A2DA217B9CA6}" srcOrd="4" destOrd="0" presId="urn:microsoft.com/office/officeart/2005/8/layout/vList2"/>
    <dgm:cxn modelId="{0D447B24-BA7F-4923-A313-152686DC18F6}" type="presOf" srcId="{3969BF2A-B7B6-497F-91AD-FDD2BBADC207}" destId="{B2F1F449-AD8F-44BD-985C-A2DA217B9CA6}" srcOrd="0" destOrd="0" presId="urn:microsoft.com/office/officeart/2005/8/layout/vList2"/>
    <dgm:cxn modelId="{6FE183C1-B224-4179-BBF7-2E820E498D8F}" type="presParOf" srcId="{B40C3C59-7957-46DE-8E0F-1E18F727D1C2}" destId="{13B9FB60-8C36-40E8-B6FF-341D6025E47B}" srcOrd="5" destOrd="0" presId="urn:microsoft.com/office/officeart/2005/8/layout/vList2"/>
    <dgm:cxn modelId="{FAB79F56-B9EC-4F28-8ED9-8DF895678A75}" type="presParOf" srcId="{B40C3C59-7957-46DE-8E0F-1E18F727D1C2}" destId="{3F7CD6D6-8715-4D7C-AC5C-501BA85A39EB}" srcOrd="6" destOrd="0" presId="urn:microsoft.com/office/officeart/2005/8/layout/vList2"/>
    <dgm:cxn modelId="{9D24DEE5-FF53-4361-A58D-E934353FCCDC}" type="presOf" srcId="{2E7CDBD6-0667-4C88-8399-28F5C6D2A576}" destId="{3F7CD6D6-8715-4D7C-AC5C-501BA85A39EB}" srcOrd="0" destOrd="0" presId="urn:microsoft.com/office/officeart/2005/8/layout/vList2"/>
    <dgm:cxn modelId="{039A648C-6361-4A5D-BC0D-E766C990CDFE}" type="presParOf" srcId="{B40C3C59-7957-46DE-8E0F-1E18F727D1C2}" destId="{B16185C2-A687-40C8-8D7F-5CCF5F320085}" srcOrd="7" destOrd="0" presId="urn:microsoft.com/office/officeart/2005/8/layout/vList2"/>
    <dgm:cxn modelId="{C3398FE5-92C7-40F1-B2CD-29629FBDE553}" type="presParOf" srcId="{B40C3C59-7957-46DE-8E0F-1E18F727D1C2}" destId="{2AB8A533-BD36-48F3-81DC-67B87374AA0D}" srcOrd="8" destOrd="0" presId="urn:microsoft.com/office/officeart/2005/8/layout/vList2"/>
    <dgm:cxn modelId="{6B77026E-6C09-4F95-B1AF-D4BC47A7A07A}" type="presOf" srcId="{C210CE42-3613-43F5-8F88-8D628ACFB37C}" destId="{2AB8A533-BD36-48F3-81DC-67B87374AA0D}"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D73C7-7A43-47DD-B562-52AFC13DCB98}">
      <dsp:nvSpPr>
        <dsp:cNvPr id="0" name=""/>
        <dsp:cNvSpPr/>
      </dsp:nvSpPr>
      <dsp:spPr>
        <a:xfrm>
          <a:off x="0" y="0"/>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9.1  </a:t>
          </a:r>
          <a:r>
            <a:rPr lang="zh-CN" altLang="en-US" sz="2400" b="1" kern="1200" dirty="0" smtClean="0">
              <a:latin typeface="华文楷体" panose="02010600040101010101" pitchFamily="2" charset="-122"/>
              <a:ea typeface="华文楷体" panose="02010600040101010101" pitchFamily="2" charset="-122"/>
            </a:rPr>
            <a:t>查询处理</a:t>
          </a:r>
          <a:endParaRPr lang="zh-CN" sz="2400" b="1" kern="1200" dirty="0">
            <a:latin typeface="华文楷体" panose="02010600040101010101" pitchFamily="2" charset="-122"/>
            <a:ea typeface="华文楷体" panose="02010600040101010101" pitchFamily="2" charset="-122"/>
          </a:endParaRPr>
        </a:p>
      </dsp:txBody>
      <dsp:txXfrm>
        <a:off x="30766" y="30766"/>
        <a:ext cx="4914000" cy="568714"/>
      </dsp:txXfrm>
    </dsp:sp>
    <dsp:sp modelId="{8A824DEE-F7CC-4D60-B252-45111621A6C6}">
      <dsp:nvSpPr>
        <dsp:cNvPr id="0" name=""/>
        <dsp:cNvSpPr/>
      </dsp:nvSpPr>
      <dsp:spPr>
        <a:xfrm>
          <a:off x="0" y="644493"/>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9.2  </a:t>
          </a:r>
          <a:r>
            <a:rPr lang="zh-CN" altLang="en-US" sz="2400" b="1" kern="1200" dirty="0" smtClean="0">
              <a:latin typeface="华文楷体" panose="02010600040101010101" pitchFamily="2" charset="-122"/>
              <a:ea typeface="华文楷体" panose="02010600040101010101" pitchFamily="2" charset="-122"/>
            </a:rPr>
            <a:t>查询优化</a:t>
          </a:r>
          <a:endParaRPr lang="zh-CN" sz="2400" b="1" kern="1200" dirty="0">
            <a:latin typeface="华文楷体" panose="02010600040101010101" pitchFamily="2" charset="-122"/>
            <a:ea typeface="华文楷体" panose="02010600040101010101" pitchFamily="2" charset="-122"/>
          </a:endParaRPr>
        </a:p>
      </dsp:txBody>
      <dsp:txXfrm>
        <a:off x="30766" y="675259"/>
        <a:ext cx="4914000" cy="568714"/>
      </dsp:txXfrm>
    </dsp:sp>
    <dsp:sp modelId="{B2F1F449-AD8F-44BD-985C-A2DA217B9CA6}">
      <dsp:nvSpPr>
        <dsp:cNvPr id="0" name=""/>
        <dsp:cNvSpPr/>
      </dsp:nvSpPr>
      <dsp:spPr>
        <a:xfrm>
          <a:off x="0" y="1288590"/>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9.3  </a:t>
          </a:r>
          <a:r>
            <a:rPr lang="zh-CN" altLang="en-US" sz="2400" b="1" kern="1200" dirty="0" smtClean="0">
              <a:latin typeface="华文楷体" panose="02010600040101010101" pitchFamily="2" charset="-122"/>
              <a:ea typeface="华文楷体" panose="02010600040101010101" pitchFamily="2" charset="-122"/>
            </a:rPr>
            <a:t>代数优化</a:t>
          </a:r>
          <a:endParaRPr lang="zh-CN" sz="2400" b="1" kern="1200" dirty="0">
            <a:latin typeface="华文楷体" panose="02010600040101010101" pitchFamily="2" charset="-122"/>
            <a:ea typeface="华文楷体" panose="02010600040101010101" pitchFamily="2" charset="-122"/>
          </a:endParaRPr>
        </a:p>
      </dsp:txBody>
      <dsp:txXfrm>
        <a:off x="30766" y="1319356"/>
        <a:ext cx="4914000" cy="568714"/>
      </dsp:txXfrm>
    </dsp:sp>
    <dsp:sp modelId="{3F7CD6D6-8715-4D7C-AC5C-501BA85A39EB}">
      <dsp:nvSpPr>
        <dsp:cNvPr id="0" name=""/>
        <dsp:cNvSpPr/>
      </dsp:nvSpPr>
      <dsp:spPr>
        <a:xfrm>
          <a:off x="0" y="1932688"/>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9.4  </a:t>
          </a:r>
          <a:r>
            <a:rPr lang="zh-CN" altLang="en-US" sz="2400" b="1" kern="1200" dirty="0" smtClean="0">
              <a:latin typeface="华文楷体" panose="02010600040101010101" pitchFamily="2" charset="-122"/>
              <a:ea typeface="华文楷体" panose="02010600040101010101" pitchFamily="2" charset="-122"/>
            </a:rPr>
            <a:t>物理优化</a:t>
          </a:r>
          <a:endParaRPr lang="zh-CN" sz="2400" b="1" kern="1200" dirty="0">
            <a:latin typeface="华文楷体" panose="02010600040101010101" pitchFamily="2" charset="-122"/>
            <a:ea typeface="华文楷体" panose="02010600040101010101" pitchFamily="2" charset="-122"/>
          </a:endParaRPr>
        </a:p>
      </dsp:txBody>
      <dsp:txXfrm>
        <a:off x="30766" y="1963454"/>
        <a:ext cx="4914000" cy="568714"/>
      </dsp:txXfrm>
    </dsp:sp>
    <dsp:sp modelId="{2AB8A533-BD36-48F3-81DC-67B87374AA0D}">
      <dsp:nvSpPr>
        <dsp:cNvPr id="0" name=""/>
        <dsp:cNvSpPr/>
      </dsp:nvSpPr>
      <dsp:spPr>
        <a:xfrm>
          <a:off x="0" y="2576786"/>
          <a:ext cx="4975532" cy="630246"/>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b="1" kern="1200" dirty="0" smtClean="0">
              <a:latin typeface="华文楷体" panose="02010600040101010101" pitchFamily="2" charset="-122"/>
              <a:ea typeface="华文楷体" panose="02010600040101010101" pitchFamily="2" charset="-122"/>
            </a:rPr>
            <a:t>9.5  </a:t>
          </a:r>
          <a:r>
            <a:rPr lang="zh-CN" altLang="en-US" sz="2400" b="1" kern="1200" dirty="0" smtClean="0">
              <a:latin typeface="华文楷体" panose="02010600040101010101" pitchFamily="2" charset="-122"/>
              <a:ea typeface="华文楷体" panose="02010600040101010101" pitchFamily="2" charset="-122"/>
            </a:rPr>
            <a:t>查询计划执行</a:t>
          </a:r>
          <a:endParaRPr lang="zh-CN" sz="2400" b="1" kern="1200" dirty="0">
            <a:latin typeface="华文楷体" panose="02010600040101010101" pitchFamily="2" charset="-122"/>
            <a:ea typeface="华文楷体" panose="02010600040101010101" pitchFamily="2" charset="-122"/>
          </a:endParaRPr>
        </a:p>
      </dsp:txBody>
      <dsp:txXfrm>
        <a:off x="30766" y="2607552"/>
        <a:ext cx="4914000" cy="5687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33D14B7-39C0-418B-B4E3-95B6BCB6413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8ADCCF-DA80-4BD6-8050-66F4CCC7B85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664EBE-C86C-4F7E-A93B-E743BDC5E03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CA7FE0-5CA9-4F5A-8318-C69FB2864EA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629842" y="1878806"/>
            <a:ext cx="3868340"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4629150" y="1878806"/>
            <a:ext cx="3887391" cy="2763441"/>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D1F6A4ED-B612-40EC-8E90-83F3009E2301}"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8FB5A18-D654-4759-B2EC-A7793F083C4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1F6A4ED-B612-40EC-8E90-83F3009E2301}" type="datetimeFigureOut">
              <a:rPr lang="zh-CN" altLang="en-US" smtClean="0"/>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8FB5A18-D654-4759-B2EC-A7793F083C4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4.pn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571751"/>
            <a:ext cx="9144000" cy="2130878"/>
          </a:xfrm>
          <a:prstGeom prst="rect">
            <a:avLst/>
          </a:prstGeom>
          <a:solidFill>
            <a:srgbClr val="1A3F6C"/>
          </a:solidFill>
          <a:ln>
            <a:noFill/>
          </a:ln>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p>
        </p:txBody>
      </p:sp>
      <p:pic>
        <p:nvPicPr>
          <p:cNvPr id="5" name="Picture 2" descr="C:\Users\Administrator\Desktop\微立体创业计划\001.png"/>
          <p:cNvPicPr>
            <a:picLocks noChangeAspect="1" noChangeArrowheads="1"/>
          </p:cNvPicPr>
          <p:nvPr/>
        </p:nvPicPr>
        <p:blipFill>
          <a:blip r:embed="rId1" cstate="print">
            <a:extLst>
              <a:ext uri="{BEBA8EAE-BF5A-486C-A8C5-ECC9F3942E4B}">
                <a14:imgProps xmlns:a14="http://schemas.microsoft.com/office/drawing/2010/main">
                  <a14:imgLayer r:embed="rId2">
                    <a14:imgEffect>
                      <a14:brightnessContrast bright="-3000"/>
                    </a14:imgEffect>
                  </a14:imgLayer>
                </a14:imgProps>
              </a:ext>
              <a:ext uri="{28A0092B-C50C-407E-A947-70E740481C1C}">
                <a14:useLocalDpi xmlns:a14="http://schemas.microsoft.com/office/drawing/2010/main" val="0"/>
              </a:ext>
            </a:extLst>
          </a:blip>
          <a:srcRect/>
          <a:stretch>
            <a:fillRect/>
          </a:stretch>
        </p:blipFill>
        <p:spPr bwMode="auto">
          <a:xfrm>
            <a:off x="599860" y="285261"/>
            <a:ext cx="1967244" cy="1966978"/>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6" name="Picture 3" descr="C:\Users\Administrator\Desktop\微立体创业计划\0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85651" y="210279"/>
            <a:ext cx="2230535" cy="2230233"/>
          </a:xfrm>
          <a:prstGeom prst="rect">
            <a:avLst/>
          </a:prstGeom>
          <a:noFill/>
          <a:effectLst>
            <a:outerShdw blurRad="292100" dist="177800" dir="2460000" sx="99000" sy="99000" algn="l" rotWithShape="0">
              <a:prstClr val="black">
                <a:alpha val="39000"/>
              </a:prstClr>
            </a:outerShdw>
          </a:effectLst>
          <a:extLst>
            <a:ext uri="{909E8E84-426E-40DD-AFC4-6F175D3DCCD1}">
              <a14:hiddenFill xmlns:a14="http://schemas.microsoft.com/office/drawing/2010/main">
                <a:solidFill>
                  <a:srgbClr val="FFFFFF"/>
                </a:solidFill>
              </a14:hiddenFill>
            </a:ext>
          </a:extLst>
        </p:spPr>
      </p:pic>
      <p:sp>
        <p:nvSpPr>
          <p:cNvPr id="7" name="圆角矩形 6"/>
          <p:cNvSpPr/>
          <p:nvPr/>
        </p:nvSpPr>
        <p:spPr>
          <a:xfrm>
            <a:off x="2429185" y="3357083"/>
            <a:ext cx="4826638" cy="561772"/>
          </a:xfrm>
          <a:prstGeom prst="roundRect">
            <a:avLst/>
          </a:prstGeom>
          <a:solidFill>
            <a:schemeClr val="tx1">
              <a:lumMod val="50000"/>
              <a:lumOff val="50000"/>
            </a:schemeClr>
          </a:solidFill>
          <a:ln>
            <a:noFill/>
          </a:ln>
          <a:effectLst>
            <a:innerShdw blurRad="63500" dist="50800" dir="27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91413" tIns="45706" rIns="91413" bIns="45706" rtlCol="0" anchor="ctr"/>
          <a:lstStyle/>
          <a:p>
            <a:pPr algn="ctr"/>
            <a:endParaRPr lang="zh-CN" altLang="en-US">
              <a:solidFill>
                <a:srgbClr val="FF0000"/>
              </a:solidFill>
            </a:endParaRPr>
          </a:p>
        </p:txBody>
      </p:sp>
      <p:sp>
        <p:nvSpPr>
          <p:cNvPr id="8" name="TextBox 1"/>
          <p:cNvSpPr txBox="1"/>
          <p:nvPr/>
        </p:nvSpPr>
        <p:spPr>
          <a:xfrm>
            <a:off x="0" y="2611207"/>
            <a:ext cx="9143999" cy="643890"/>
          </a:xfrm>
          <a:prstGeom prst="rect">
            <a:avLst/>
          </a:prstGeom>
          <a:noFill/>
        </p:spPr>
        <p:txBody>
          <a:bodyPr wrap="square" lIns="91413" tIns="45706" rIns="91413" bIns="45706" rtlCol="0">
            <a:spAutoFit/>
          </a:bodyPr>
          <a:lstStyle/>
          <a:p>
            <a:pPr algn="ctr"/>
            <a:r>
              <a:rPr lang="zh-CN" altLang="en-US" sz="3600" b="1" dirty="0" smtClean="0">
                <a:solidFill>
                  <a:schemeClr val="bg1"/>
                </a:solidFill>
                <a:latin typeface="微软雅黑" panose="020B0503020204020204" pitchFamily="34" charset="-122"/>
                <a:ea typeface="微软雅黑" panose="020B0503020204020204" pitchFamily="34" charset="-122"/>
              </a:rPr>
              <a:t>西北师范大学本科项目申报管理系统</a:t>
            </a:r>
            <a:r>
              <a:rPr lang="en-US" altLang="zh-CN" sz="3600" b="1" dirty="0" smtClean="0">
                <a:solidFill>
                  <a:schemeClr val="bg1"/>
                </a:solidFill>
                <a:latin typeface="微软雅黑" panose="020B0503020204020204" pitchFamily="34" charset="-122"/>
                <a:ea typeface="微软雅黑" panose="020B0503020204020204" pitchFamily="34" charset="-122"/>
              </a:rPr>
              <a:t> </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sp>
        <p:nvSpPr>
          <p:cNvPr id="9" name="TextBox 4"/>
          <p:cNvSpPr txBox="1"/>
          <p:nvPr/>
        </p:nvSpPr>
        <p:spPr>
          <a:xfrm>
            <a:off x="600075" y="4229735"/>
            <a:ext cx="7639685" cy="645160"/>
          </a:xfrm>
          <a:prstGeom prst="rect">
            <a:avLst/>
          </a:prstGeom>
          <a:noFill/>
        </p:spPr>
        <p:txBody>
          <a:bodyPr wrap="square" rtlCol="0">
            <a:spAutoFit/>
          </a:bodyPr>
          <a:lstStyle/>
          <a:p>
            <a:pPr algn="ctr"/>
            <a:r>
              <a:rPr lang="zh-CN" altLang="en-US" sz="1800" dirty="0" smtClean="0">
                <a:solidFill>
                  <a:schemeClr val="bg1"/>
                </a:solidFill>
                <a:latin typeface="黑体" panose="02010609060101010101" pitchFamily="49" charset="-122"/>
                <a:ea typeface="黑体" panose="02010609060101010101" pitchFamily="49" charset="-122"/>
              </a:rPr>
              <a:t>   计算机科学与工程学院   </a:t>
            </a:r>
            <a:r>
              <a:rPr lang="en-US" altLang="zh-CN" sz="1800" dirty="0" smtClean="0">
                <a:solidFill>
                  <a:schemeClr val="bg1"/>
                </a:solidFill>
                <a:latin typeface="黑体" panose="02010609060101010101" pitchFamily="49" charset="-122"/>
                <a:ea typeface="黑体" panose="02010609060101010101" pitchFamily="49" charset="-122"/>
              </a:rPr>
              <a:t>2017</a:t>
            </a:r>
            <a:r>
              <a:rPr lang="zh-CN" altLang="en-US" sz="1800" dirty="0" smtClean="0">
                <a:solidFill>
                  <a:schemeClr val="bg1"/>
                </a:solidFill>
                <a:latin typeface="黑体" panose="02010609060101010101" pitchFamily="49" charset="-122"/>
                <a:ea typeface="黑体" panose="02010609060101010101" pitchFamily="49" charset="-122"/>
              </a:rPr>
              <a:t>卓越工程师班    </a:t>
            </a:r>
            <a:r>
              <a:rPr lang="zh-CN" altLang="en-US" sz="18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sym typeface="+mn-ea"/>
              </a:rPr>
              <a:t>指导老师：代祖华</a:t>
            </a:r>
            <a:endParaRPr lang="zh-CN" altLang="en-US" sz="18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endParaRPr>
          </a:p>
          <a:p>
            <a:pPr algn="ctr"/>
            <a:endParaRPr lang="zh-CN" altLang="en-US" sz="1800" dirty="0" smtClean="0">
              <a:solidFill>
                <a:schemeClr val="bg1"/>
              </a:solidFill>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6663" y="704468"/>
            <a:ext cx="1248509" cy="1248509"/>
          </a:xfrm>
          <a:prstGeom prst="rect">
            <a:avLst/>
          </a:prstGeom>
        </p:spPr>
      </p:pic>
      <p:sp>
        <p:nvSpPr>
          <p:cNvPr id="11" name="TextBox 1"/>
          <p:cNvSpPr txBox="1"/>
          <p:nvPr/>
        </p:nvSpPr>
        <p:spPr>
          <a:xfrm>
            <a:off x="3039028" y="945684"/>
            <a:ext cx="5331243" cy="828675"/>
          </a:xfrm>
          <a:prstGeom prst="rect">
            <a:avLst/>
          </a:prstGeom>
          <a:noFill/>
        </p:spPr>
        <p:txBody>
          <a:bodyPr wrap="square" lIns="91413" tIns="45706" rIns="91413" bIns="45706" rtlCol="0">
            <a:spAutoFit/>
          </a:bodyPr>
          <a:lstStyle/>
          <a:p>
            <a:pPr algn="ctr"/>
            <a:r>
              <a:rPr lang="zh-CN" altLang="en-US" sz="4800" b="1" dirty="0" smtClean="0">
                <a:solidFill>
                  <a:srgbClr val="1A3F6C"/>
                </a:solidFill>
                <a:latin typeface="微软雅黑" panose="020B0503020204020204" pitchFamily="34" charset="-122"/>
                <a:ea typeface="微软雅黑" panose="020B0503020204020204" pitchFamily="34" charset="-122"/>
              </a:rPr>
              <a:t>软件工程课程设计</a:t>
            </a:r>
            <a:endParaRPr lang="zh-CN" altLang="en-US" sz="4800" b="1" dirty="0" smtClean="0">
              <a:solidFill>
                <a:srgbClr val="1A3F6C"/>
              </a:solidFill>
              <a:latin typeface="微软雅黑" panose="020B0503020204020204" pitchFamily="34" charset="-122"/>
              <a:ea typeface="微软雅黑" panose="020B0503020204020204" pitchFamily="34" charset="-122"/>
            </a:endParaRPr>
          </a:p>
        </p:txBody>
      </p:sp>
      <p:sp>
        <p:nvSpPr>
          <p:cNvPr id="12" name="TextBox 23"/>
          <p:cNvSpPr txBox="1"/>
          <p:nvPr/>
        </p:nvSpPr>
        <p:spPr>
          <a:xfrm>
            <a:off x="2625172" y="3386940"/>
            <a:ext cx="4630651" cy="397510"/>
          </a:xfrm>
          <a:prstGeom prst="rect">
            <a:avLst/>
          </a:prstGeom>
          <a:noFill/>
        </p:spPr>
        <p:txBody>
          <a:bodyPr wrap="square" lIns="91413" tIns="45706" rIns="91413" bIns="45706" rtlCol="0">
            <a:spAutoFit/>
          </a:bodyPr>
          <a:lstStyle/>
          <a:p>
            <a:pPr algn="ctr"/>
            <a:r>
              <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sym typeface="+mn-ea"/>
              </a:rPr>
              <a:t>团队名称：</a:t>
            </a:r>
            <a:r>
              <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rPr>
              <a:t>秃头小宝贝 </a:t>
            </a:r>
            <a:endParaRPr lang="zh-CN" altLang="en-US" sz="2000" dirty="0">
              <a:solidFill>
                <a:schemeClr val="bg1"/>
              </a:solidFill>
              <a:effectLst>
                <a:outerShdw blurRad="50800" dist="38100" dir="10800000" algn="r" rotWithShape="0">
                  <a:prstClr val="black">
                    <a:alpha val="40000"/>
                  </a:prstClr>
                </a:outerShdw>
              </a:effectLst>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1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2400"/>
                                        <p:tgtEl>
                                          <p:spTgt spid="4"/>
                                        </p:tgtEl>
                                        <p:attrNameLst>
                                          <p:attrName>ppt_x</p:attrName>
                                        </p:attrNameLst>
                                      </p:cBhvr>
                                      <p:tavLst>
                                        <p:tav tm="0">
                                          <p:val>
                                            <p:strVal val="#ppt_x-#ppt_w*1.125000"/>
                                          </p:val>
                                        </p:tav>
                                        <p:tav tm="100000">
                                          <p:val>
                                            <p:strVal val="#ppt_x"/>
                                          </p:val>
                                        </p:tav>
                                      </p:tavLst>
                                    </p:anim>
                                    <p:animEffect transition="in" filter="wipe(right)">
                                      <p:cBhvr>
                                        <p:cTn id="19" dur="2400"/>
                                        <p:tgtEl>
                                          <p:spTgt spid="4"/>
                                        </p:tgtEl>
                                      </p:cBhvr>
                                    </p:animEffect>
                                  </p:childTnLst>
                                </p:cTn>
                              </p:par>
                              <p:par>
                                <p:cTn id="20" presetID="2" presetClass="entr" presetSubtype="2" fill="hold" grpId="0" nodeType="withEffect">
                                  <p:stCondLst>
                                    <p:cond delay="0"/>
                                  </p:stCondLst>
                                  <p:iterate type="lt">
                                    <p:tmPct val="23333"/>
                                  </p:iterate>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par>
                                <p:cTn id="24" presetID="2" presetClass="entr" presetSubtype="2" fill="hold" grpId="0" nodeType="withEffect">
                                  <p:stCondLst>
                                    <p:cond delay="1700"/>
                                  </p:stCondLst>
                                  <p:iterate type="lt">
                                    <p:tmPct val="23333"/>
                                  </p:iterate>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1+#ppt_w/2"/>
                                          </p:val>
                                        </p:tav>
                                        <p:tav tm="100000">
                                          <p:val>
                                            <p:strVal val="#ppt_x"/>
                                          </p:val>
                                        </p:tav>
                                      </p:tavLst>
                                    </p:anim>
                                    <p:anim calcmode="lin" valueType="num">
                                      <p:cBhvr additive="base">
                                        <p:cTn id="27" dur="500" fill="hold"/>
                                        <p:tgtEl>
                                          <p:spTgt spid="8"/>
                                        </p:tgtEl>
                                        <p:attrNameLst>
                                          <p:attrName>ppt_y</p:attrName>
                                        </p:attrNameLst>
                                      </p:cBhvr>
                                      <p:tavLst>
                                        <p:tav tm="0">
                                          <p:val>
                                            <p:strVal val="#ppt_y"/>
                                          </p:val>
                                        </p:tav>
                                        <p:tav tm="100000">
                                          <p:val>
                                            <p:strVal val="#ppt_y"/>
                                          </p:val>
                                        </p:tav>
                                      </p:tavLst>
                                    </p:anim>
                                  </p:childTnLst>
                                </p:cTn>
                              </p:par>
                            </p:childTnLst>
                          </p:cTn>
                        </p:par>
                        <p:par>
                          <p:cTn id="28" fill="hold">
                            <p:stCondLst>
                              <p:cond delay="4566"/>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5066"/>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16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725426" cy="400110"/>
          </a:xfrm>
          <a:prstGeom prst="rect">
            <a:avLst/>
          </a:prstGeom>
          <a:noFill/>
        </p:spPr>
        <p:txBody>
          <a:bodyPr wrap="none" rtlCol="0">
            <a:spAutoFit/>
          </a:bodyPr>
          <a:lstStyle/>
          <a:p>
            <a:r>
              <a:rPr lang="zh-CN" altLang="en-US" sz="2000" b="1" spc="300" dirty="0" smtClean="0">
                <a:latin typeface="方正兰亭细黑_GBK" pitchFamily="2" charset="-122"/>
                <a:ea typeface="方正兰亭细黑_GBK" pitchFamily="2" charset="-122"/>
              </a:rPr>
              <a:t>查询优化</a:t>
            </a:r>
            <a:r>
              <a:rPr lang="en-US" altLang="zh-CN" sz="2000" b="1" spc="300" dirty="0" smtClean="0">
                <a:latin typeface="方正兰亭细黑_GBK" pitchFamily="2" charset="-122"/>
                <a:ea typeface="方正兰亭细黑_GBK" pitchFamily="2" charset="-122"/>
              </a:rPr>
              <a:t>-</a:t>
            </a:r>
            <a:r>
              <a:rPr lang="zh-CN" altLang="en-US" sz="2000" b="1" spc="300" dirty="0" smtClean="0">
                <a:latin typeface="方正兰亭细黑_GBK" pitchFamily="2" charset="-122"/>
                <a:ea typeface="方正兰亭细黑_GBK" pitchFamily="2" charset="-122"/>
              </a:rPr>
              <a:t>一个例子</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13" name="内容占位符 2"/>
          <p:cNvSpPr txBox="1"/>
          <p:nvPr/>
        </p:nvSpPr>
        <p:spPr>
          <a:xfrm>
            <a:off x="171450" y="558801"/>
            <a:ext cx="8229600" cy="128905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Wingdings" panose="05000000000000000000" pitchFamily="2" charset="2"/>
              <a:buNone/>
              <a:defRPr/>
            </a:pPr>
            <a:r>
              <a:rPr lang="en-US" altLang="zh-CN" dirty="0" smtClean="0"/>
              <a:t>1.</a:t>
            </a:r>
            <a:r>
              <a:rPr lang="zh-CN" altLang="en-US" dirty="0" smtClean="0"/>
              <a:t>第一种情况    </a:t>
            </a:r>
            <a:r>
              <a:rPr lang="en-US" altLang="zh-CN" i="1" dirty="0" smtClean="0"/>
              <a:t>Q</a:t>
            </a:r>
            <a:r>
              <a:rPr lang="en-US" altLang="zh-CN" baseline="-25000" dirty="0" smtClean="0"/>
              <a:t>1</a:t>
            </a:r>
            <a:r>
              <a:rPr lang="en-US" altLang="zh-CN" dirty="0" smtClean="0"/>
              <a:t>=π</a:t>
            </a:r>
            <a:r>
              <a:rPr lang="en-US" altLang="zh-CN" baseline="-25000" dirty="0" err="1" smtClean="0"/>
              <a:t>Sname</a:t>
            </a:r>
            <a:r>
              <a:rPr lang="en-US" altLang="zh-CN" dirty="0" smtClean="0"/>
              <a:t>(</a:t>
            </a:r>
            <a:r>
              <a:rPr lang="en-US" altLang="zh-CN" dirty="0" err="1" smtClean="0"/>
              <a:t>σ</a:t>
            </a:r>
            <a:r>
              <a:rPr lang="en-US" altLang="zh-CN" baseline="-25000" dirty="0" err="1" smtClean="0"/>
              <a:t>Student.Sno</a:t>
            </a:r>
            <a:r>
              <a:rPr lang="en-US" altLang="zh-CN" baseline="-25000" dirty="0" smtClean="0"/>
              <a:t>=</a:t>
            </a:r>
            <a:r>
              <a:rPr lang="en-US" altLang="zh-CN" baseline="-25000" dirty="0" err="1" smtClean="0"/>
              <a:t>SC.Sno∧SC.Cno</a:t>
            </a:r>
            <a:r>
              <a:rPr lang="en-US" altLang="zh-CN" baseline="-25000" dirty="0" smtClean="0"/>
              <a:t>='2'</a:t>
            </a:r>
            <a:r>
              <a:rPr lang="en-US" altLang="zh-CN" dirty="0" smtClean="0"/>
              <a:t> (</a:t>
            </a:r>
            <a:r>
              <a:rPr lang="en-US" altLang="zh-CN" dirty="0" err="1" smtClean="0"/>
              <a:t>Student×SC</a:t>
            </a:r>
            <a:r>
              <a:rPr lang="en-US" altLang="zh-CN" dirty="0" smtClean="0"/>
              <a:t>))</a:t>
            </a:r>
            <a:endParaRPr lang="zh-CN" altLang="en-US" dirty="0" smtClean="0"/>
          </a:p>
          <a:p>
            <a:pPr>
              <a:defRPr/>
            </a:pPr>
            <a:endParaRPr lang="zh-CN" altLang="en-US" dirty="0" smtClean="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1450" y="1203327"/>
            <a:ext cx="4271961" cy="2511424"/>
          </a:xfrm>
          <a:prstGeom prst="rect">
            <a:avLst/>
          </a:prstGeom>
        </p:spPr>
        <p:style>
          <a:lnRef idx="2">
            <a:schemeClr val="accent1"/>
          </a:lnRef>
          <a:fillRef idx="1">
            <a:schemeClr val="lt1"/>
          </a:fillRef>
          <a:effectRef idx="0">
            <a:schemeClr val="accent1"/>
          </a:effectRef>
          <a:fontRef idx="minor">
            <a:schemeClr val="dk1"/>
          </a:fontRef>
        </p:style>
      </p:pic>
      <p:pic>
        <p:nvPicPr>
          <p:cNvPr id="61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00586" y="1203326"/>
            <a:ext cx="4172744" cy="2511425"/>
          </a:xfrm>
          <a:prstGeom prst="rect">
            <a:avLst/>
          </a:prstGeom>
        </p:spPr>
        <p:style>
          <a:lnRef idx="2">
            <a:schemeClr val="accent1"/>
          </a:lnRef>
          <a:fillRef idx="1">
            <a:schemeClr val="lt1"/>
          </a:fillRef>
          <a:effectRef idx="0">
            <a:schemeClr val="accent1"/>
          </a:effectRef>
          <a:fontRef idx="minor">
            <a:schemeClr val="dk1"/>
          </a:fontRef>
        </p:style>
      </p:pic>
      <p:pic>
        <p:nvPicPr>
          <p:cNvPr id="14" name="Picture 2"/>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35213"/>
          <a:stretch>
            <a:fillRect/>
          </a:stretch>
        </p:blipFill>
        <p:spPr bwMode="auto">
          <a:xfrm>
            <a:off x="1933575" y="3771901"/>
            <a:ext cx="5448300" cy="1352549"/>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725426" cy="400110"/>
          </a:xfrm>
          <a:prstGeom prst="rect">
            <a:avLst/>
          </a:prstGeom>
          <a:noFill/>
        </p:spPr>
        <p:txBody>
          <a:bodyPr wrap="none" rtlCol="0">
            <a:spAutoFit/>
          </a:bodyPr>
          <a:lstStyle/>
          <a:p>
            <a:r>
              <a:rPr lang="zh-CN" altLang="en-US" sz="2000" b="1" spc="300" dirty="0" smtClean="0">
                <a:latin typeface="方正兰亭细黑_GBK" pitchFamily="2" charset="-122"/>
                <a:ea typeface="方正兰亭细黑_GBK" pitchFamily="2" charset="-122"/>
              </a:rPr>
              <a:t>查询优化</a:t>
            </a:r>
            <a:r>
              <a:rPr lang="en-US" altLang="zh-CN" sz="2000" b="1" spc="300" dirty="0" smtClean="0">
                <a:latin typeface="方正兰亭细黑_GBK" pitchFamily="2" charset="-122"/>
                <a:ea typeface="方正兰亭细黑_GBK" pitchFamily="2" charset="-122"/>
              </a:rPr>
              <a:t>-</a:t>
            </a:r>
            <a:r>
              <a:rPr lang="zh-CN" altLang="en-US" sz="2000" b="1" spc="300" dirty="0" smtClean="0">
                <a:latin typeface="方正兰亭细黑_GBK" pitchFamily="2" charset="-122"/>
                <a:ea typeface="方正兰亭细黑_GBK" pitchFamily="2" charset="-122"/>
              </a:rPr>
              <a:t>一个例子</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13" name="内容占位符 2"/>
          <p:cNvSpPr txBox="1"/>
          <p:nvPr/>
        </p:nvSpPr>
        <p:spPr>
          <a:xfrm>
            <a:off x="171450" y="558801"/>
            <a:ext cx="8229600" cy="128905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Wingdings" panose="05000000000000000000" pitchFamily="2" charset="2"/>
              <a:buNone/>
              <a:defRPr/>
            </a:pPr>
            <a:r>
              <a:rPr lang="en-US" altLang="zh-CN" dirty="0" smtClean="0"/>
              <a:t>2.</a:t>
            </a:r>
            <a:r>
              <a:rPr lang="zh-CN" altLang="en-US" dirty="0" smtClean="0"/>
              <a:t>第二种情况  </a:t>
            </a:r>
            <a:endParaRPr lang="zh-CN" altLang="en-US" dirty="0" smtClean="0"/>
          </a:p>
          <a:p>
            <a:pPr>
              <a:defRPr/>
            </a:pPr>
            <a:endParaRPr lang="zh-CN" altLang="en-US" dirty="0" smtClean="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2934" b="29154"/>
          <a:stretch>
            <a:fillRect/>
          </a:stretch>
        </p:blipFill>
        <p:spPr bwMode="auto">
          <a:xfrm>
            <a:off x="323030" y="1074965"/>
            <a:ext cx="5895068" cy="20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13384"/>
          <a:stretch>
            <a:fillRect/>
          </a:stretch>
        </p:blipFill>
        <p:spPr bwMode="auto">
          <a:xfrm>
            <a:off x="246920" y="3248819"/>
            <a:ext cx="6096729" cy="323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725426" cy="400110"/>
          </a:xfrm>
          <a:prstGeom prst="rect">
            <a:avLst/>
          </a:prstGeom>
          <a:noFill/>
        </p:spPr>
        <p:txBody>
          <a:bodyPr wrap="none" rtlCol="0">
            <a:spAutoFit/>
          </a:bodyPr>
          <a:lstStyle/>
          <a:p>
            <a:r>
              <a:rPr lang="zh-CN" altLang="en-US" sz="2000" b="1" spc="300" dirty="0" smtClean="0">
                <a:latin typeface="方正兰亭细黑_GBK" pitchFamily="2" charset="-122"/>
                <a:ea typeface="方正兰亭细黑_GBK" pitchFamily="2" charset="-122"/>
              </a:rPr>
              <a:t>查询优化</a:t>
            </a:r>
            <a:r>
              <a:rPr lang="en-US" altLang="zh-CN" sz="2000" b="1" spc="300" dirty="0" smtClean="0">
                <a:latin typeface="方正兰亭细黑_GBK" pitchFamily="2" charset="-122"/>
                <a:ea typeface="方正兰亭细黑_GBK" pitchFamily="2" charset="-122"/>
              </a:rPr>
              <a:t>-</a:t>
            </a:r>
            <a:r>
              <a:rPr lang="zh-CN" altLang="en-US" sz="2000" b="1" spc="300" dirty="0" smtClean="0">
                <a:latin typeface="方正兰亭细黑_GBK" pitchFamily="2" charset="-122"/>
                <a:ea typeface="方正兰亭细黑_GBK" pitchFamily="2" charset="-122"/>
              </a:rPr>
              <a:t>一个例子</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13" name="内容占位符 2"/>
          <p:cNvSpPr txBox="1"/>
          <p:nvPr/>
        </p:nvSpPr>
        <p:spPr>
          <a:xfrm>
            <a:off x="171450" y="558801"/>
            <a:ext cx="8229600" cy="128905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Wingdings" panose="05000000000000000000" pitchFamily="2" charset="2"/>
              <a:buNone/>
              <a:defRPr/>
            </a:pPr>
            <a:r>
              <a:rPr lang="en-US" altLang="zh-CN" dirty="0" smtClean="0"/>
              <a:t>3.</a:t>
            </a:r>
            <a:r>
              <a:rPr lang="zh-CN" altLang="en-US" dirty="0" smtClean="0"/>
              <a:t>第三种情况</a:t>
            </a:r>
            <a:endParaRPr lang="zh-CN" altLang="en-US" dirty="0" smtClean="0"/>
          </a:p>
        </p:txBody>
      </p:sp>
      <p:sp>
        <p:nvSpPr>
          <p:cNvPr id="2" name="矩形 1"/>
          <p:cNvSpPr/>
          <p:nvPr/>
        </p:nvSpPr>
        <p:spPr>
          <a:xfrm>
            <a:off x="646880" y="1622813"/>
            <a:ext cx="7996828"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457200" lvl="1" indent="0">
              <a:lnSpc>
                <a:spcPct val="120000"/>
              </a:lnSpc>
              <a:buFont typeface="Wingdings" panose="05000000000000000000" pitchFamily="2" charset="2"/>
              <a:buNone/>
              <a:defRPr/>
            </a:pPr>
            <a:r>
              <a:rPr lang="zh-CN" altLang="en-US" sz="1800" dirty="0"/>
              <a:t>（</a:t>
            </a:r>
            <a:r>
              <a:rPr lang="en-US" altLang="zh-CN" sz="1800" dirty="0"/>
              <a:t>1</a:t>
            </a:r>
            <a:r>
              <a:rPr lang="zh-CN" altLang="en-US" sz="1800" dirty="0"/>
              <a:t>）先对</a:t>
            </a:r>
            <a:r>
              <a:rPr lang="en-US" altLang="zh-CN" sz="1800" dirty="0"/>
              <a:t>SC</a:t>
            </a:r>
            <a:r>
              <a:rPr lang="zh-CN" altLang="en-US" sz="1800" dirty="0"/>
              <a:t>表作选择运算，只需读一遍</a:t>
            </a:r>
            <a:r>
              <a:rPr lang="en-US" altLang="zh-CN" sz="1800" dirty="0"/>
              <a:t>SC</a:t>
            </a:r>
            <a:r>
              <a:rPr lang="zh-CN" altLang="en-US" sz="1800" dirty="0"/>
              <a:t>表，存取</a:t>
            </a:r>
            <a:endParaRPr lang="en-US" altLang="zh-CN" sz="1800" dirty="0"/>
          </a:p>
          <a:p>
            <a:pPr marL="457200" lvl="1" indent="0">
              <a:lnSpc>
                <a:spcPct val="120000"/>
              </a:lnSpc>
              <a:buFont typeface="Wingdings" panose="05000000000000000000" pitchFamily="2" charset="2"/>
              <a:buNone/>
              <a:defRPr/>
            </a:pPr>
            <a:r>
              <a:rPr lang="en-US" altLang="zh-CN" sz="1800" dirty="0"/>
              <a:t>         100</a:t>
            </a:r>
            <a:r>
              <a:rPr lang="zh-CN" altLang="en-US" sz="1800" dirty="0"/>
              <a:t>块，因为满足条件的元组仅</a:t>
            </a:r>
            <a:r>
              <a:rPr lang="en-US" altLang="zh-CN" sz="1800" dirty="0"/>
              <a:t>50</a:t>
            </a:r>
            <a:r>
              <a:rPr lang="zh-CN" altLang="en-US" sz="1800" dirty="0"/>
              <a:t>个，不必使用中</a:t>
            </a:r>
            <a:endParaRPr lang="en-US" altLang="zh-CN" sz="1800" dirty="0"/>
          </a:p>
          <a:p>
            <a:pPr marL="457200" lvl="1" indent="0">
              <a:lnSpc>
                <a:spcPct val="120000"/>
              </a:lnSpc>
              <a:buFont typeface="Wingdings" panose="05000000000000000000" pitchFamily="2" charset="2"/>
              <a:buNone/>
              <a:defRPr/>
            </a:pPr>
            <a:r>
              <a:rPr lang="en-US" altLang="zh-CN" sz="1800" dirty="0"/>
              <a:t>         </a:t>
            </a:r>
            <a:r>
              <a:rPr lang="zh-CN" altLang="en-US" sz="1800" dirty="0"/>
              <a:t>间文件。</a:t>
            </a:r>
            <a:endParaRPr lang="zh-CN" altLang="en-US" sz="1800" dirty="0"/>
          </a:p>
          <a:p>
            <a:pPr marL="457200" lvl="1" indent="0">
              <a:lnSpc>
                <a:spcPct val="120000"/>
              </a:lnSpc>
              <a:buFont typeface="Wingdings" panose="05000000000000000000" pitchFamily="2" charset="2"/>
              <a:buNone/>
              <a:defRPr/>
            </a:pPr>
            <a:r>
              <a:rPr lang="zh-CN" altLang="en-US" sz="1800" dirty="0"/>
              <a:t>（</a:t>
            </a:r>
            <a:r>
              <a:rPr lang="en-US" altLang="zh-CN" sz="1800" dirty="0"/>
              <a:t>2</a:t>
            </a:r>
            <a:r>
              <a:rPr lang="zh-CN" altLang="en-US" sz="1800" dirty="0"/>
              <a:t>）读取</a:t>
            </a:r>
            <a:r>
              <a:rPr lang="en-US" altLang="zh-CN" sz="1800" dirty="0"/>
              <a:t>Student</a:t>
            </a:r>
            <a:r>
              <a:rPr lang="zh-CN" altLang="en-US" sz="1800" dirty="0"/>
              <a:t>表，把读入的</a:t>
            </a:r>
            <a:r>
              <a:rPr lang="en-US" altLang="zh-CN" sz="1800" dirty="0"/>
              <a:t>Student</a:t>
            </a:r>
            <a:r>
              <a:rPr lang="zh-CN" altLang="en-US" sz="1800" dirty="0"/>
              <a:t>元组和内存中</a:t>
            </a:r>
            <a:endParaRPr lang="en-US" altLang="zh-CN" sz="1800" dirty="0"/>
          </a:p>
          <a:p>
            <a:pPr marL="457200" lvl="1" indent="0">
              <a:lnSpc>
                <a:spcPct val="120000"/>
              </a:lnSpc>
              <a:buFont typeface="Wingdings" panose="05000000000000000000" pitchFamily="2" charset="2"/>
              <a:buNone/>
              <a:defRPr/>
            </a:pPr>
            <a:r>
              <a:rPr lang="en-US" altLang="zh-CN" sz="1800" dirty="0"/>
              <a:t>          </a:t>
            </a:r>
            <a:r>
              <a:rPr lang="zh-CN" altLang="en-US" sz="1800" dirty="0"/>
              <a:t>的</a:t>
            </a:r>
            <a:r>
              <a:rPr lang="en-US" altLang="zh-CN" sz="1800" dirty="0"/>
              <a:t>SC</a:t>
            </a:r>
            <a:r>
              <a:rPr lang="zh-CN" altLang="en-US" sz="1800" dirty="0"/>
              <a:t>元组作连接。也只需读一遍</a:t>
            </a:r>
            <a:r>
              <a:rPr lang="en-US" altLang="zh-CN" sz="1800" dirty="0"/>
              <a:t>Student</a:t>
            </a:r>
            <a:r>
              <a:rPr lang="zh-CN" altLang="en-US" sz="1800" dirty="0"/>
              <a:t>表共</a:t>
            </a:r>
            <a:r>
              <a:rPr lang="en-US" altLang="zh-CN" sz="1800" dirty="0"/>
              <a:t>100   </a:t>
            </a:r>
            <a:endParaRPr lang="en-US" altLang="zh-CN" sz="1800" dirty="0"/>
          </a:p>
          <a:p>
            <a:pPr marL="457200" lvl="1" indent="0">
              <a:lnSpc>
                <a:spcPct val="120000"/>
              </a:lnSpc>
              <a:buFont typeface="Wingdings" panose="05000000000000000000" pitchFamily="2" charset="2"/>
              <a:buNone/>
              <a:defRPr/>
            </a:pPr>
            <a:r>
              <a:rPr lang="en-US" altLang="zh-CN" sz="1800" dirty="0"/>
              <a:t>         </a:t>
            </a:r>
            <a:r>
              <a:rPr lang="zh-CN" altLang="en-US" sz="1800" dirty="0"/>
              <a:t>块。</a:t>
            </a:r>
            <a:endParaRPr lang="zh-CN" altLang="en-US" sz="1800" dirty="0"/>
          </a:p>
          <a:p>
            <a:pPr marL="457200" lvl="1" indent="0">
              <a:lnSpc>
                <a:spcPct val="120000"/>
              </a:lnSpc>
              <a:buFont typeface="Wingdings" panose="05000000000000000000" pitchFamily="2" charset="2"/>
              <a:buNone/>
              <a:defRPr/>
            </a:pPr>
            <a:r>
              <a:rPr lang="zh-CN" altLang="en-US" sz="1800" dirty="0"/>
              <a:t>（</a:t>
            </a:r>
            <a:r>
              <a:rPr lang="en-US" altLang="zh-CN" sz="1800" dirty="0"/>
              <a:t>3</a:t>
            </a:r>
            <a:r>
              <a:rPr lang="zh-CN" altLang="en-US" sz="1800" dirty="0"/>
              <a:t>）把连接结果投影输出  </a:t>
            </a:r>
            <a:endParaRPr lang="en-US" altLang="zh-CN" sz="1800" dirty="0" smtClean="0"/>
          </a:p>
          <a:p>
            <a:pPr lvl="1">
              <a:lnSpc>
                <a:spcPct val="120000"/>
              </a:lnSpc>
              <a:defRPr/>
            </a:pPr>
            <a:r>
              <a:rPr lang="zh-CN" altLang="en-US" sz="1800" dirty="0"/>
              <a:t>第三种情况总的读写数据块</a:t>
            </a:r>
            <a:r>
              <a:rPr lang="en-US" altLang="zh-CN" sz="1800" dirty="0"/>
              <a:t>=100+100</a:t>
            </a:r>
            <a:endParaRPr lang="en-US" altLang="zh-CN" sz="1800" dirty="0"/>
          </a:p>
          <a:p>
            <a:pPr lvl="1">
              <a:lnSpc>
                <a:spcPct val="120000"/>
              </a:lnSpc>
              <a:defRPr/>
            </a:pPr>
            <a:r>
              <a:rPr lang="zh-CN" altLang="en-US" sz="1800" dirty="0"/>
              <a:t>其执行代价大约是第一种情况的万分之一，是第二种情况的</a:t>
            </a:r>
            <a:r>
              <a:rPr lang="en-US" altLang="zh-CN" sz="1800" dirty="0"/>
              <a:t>20</a:t>
            </a:r>
            <a:r>
              <a:rPr lang="zh-CN" altLang="en-US" sz="1800" dirty="0"/>
              <a:t>分之一</a:t>
            </a:r>
            <a:endParaRPr lang="zh-CN" altLang="en-US" sz="1800" dirty="0"/>
          </a:p>
          <a:p>
            <a:pPr marL="457200" lvl="1" indent="0">
              <a:lnSpc>
                <a:spcPct val="120000"/>
              </a:lnSpc>
              <a:buFont typeface="Wingdings" panose="05000000000000000000" pitchFamily="2" charset="2"/>
              <a:buNone/>
              <a:defRPr/>
            </a:pPr>
            <a:endParaRPr lang="zh-CN" altLang="en-US" sz="1800" dirty="0"/>
          </a:p>
        </p:txBody>
      </p:sp>
      <p:sp>
        <p:nvSpPr>
          <p:cNvPr id="3" name="矩形 2"/>
          <p:cNvSpPr/>
          <p:nvPr/>
        </p:nvSpPr>
        <p:spPr>
          <a:xfrm>
            <a:off x="2398891" y="852803"/>
            <a:ext cx="4422301" cy="461665"/>
          </a:xfrm>
          <a:prstGeom prst="rect">
            <a:avLst/>
          </a:prstGeom>
        </p:spPr>
        <p:txBody>
          <a:bodyPr wrap="none">
            <a:spAutoFit/>
          </a:bodyPr>
          <a:lstStyle/>
          <a:p>
            <a:pPr lvl="1">
              <a:lnSpc>
                <a:spcPct val="120000"/>
              </a:lnSpc>
              <a:buFont typeface="Wingdings" panose="05000000000000000000" pitchFamily="2" charset="2"/>
              <a:buNone/>
              <a:defRPr/>
            </a:pPr>
            <a:r>
              <a:rPr lang="en-US" altLang="zh-CN" sz="2000" dirty="0"/>
              <a:t>Q</a:t>
            </a:r>
            <a:r>
              <a:rPr lang="en-US" altLang="zh-CN" sz="2000" baseline="-25000" dirty="0"/>
              <a:t>3</a:t>
            </a:r>
            <a:r>
              <a:rPr lang="en-US" altLang="zh-CN" sz="2000" dirty="0"/>
              <a:t>=π</a:t>
            </a:r>
            <a:r>
              <a:rPr lang="en-US" altLang="zh-CN" sz="2000" baseline="-25000" dirty="0" err="1"/>
              <a:t>Sname</a:t>
            </a:r>
            <a:r>
              <a:rPr lang="en-US" altLang="zh-CN" sz="2000" dirty="0"/>
              <a:t>(Student      </a:t>
            </a:r>
            <a:r>
              <a:rPr lang="en-US" altLang="zh-CN" sz="2000" dirty="0" smtClean="0"/>
              <a:t>     </a:t>
            </a:r>
            <a:r>
              <a:rPr lang="en-US" altLang="zh-CN" sz="2000" dirty="0" err="1" smtClean="0"/>
              <a:t>σ</a:t>
            </a:r>
            <a:r>
              <a:rPr lang="en-US" altLang="zh-CN" sz="2000" baseline="-25000" dirty="0" err="1" smtClean="0"/>
              <a:t>SC.Cno</a:t>
            </a:r>
            <a:r>
              <a:rPr lang="en-US" altLang="zh-CN" sz="2000" baseline="-25000" dirty="0"/>
              <a:t>='2'</a:t>
            </a:r>
            <a:r>
              <a:rPr lang="en-US" altLang="zh-CN" sz="2000" dirty="0"/>
              <a:t>(SC))</a:t>
            </a:r>
            <a:endParaRPr lang="zh-CN" altLang="en-US" sz="2000" dirty="0"/>
          </a:p>
        </p:txBody>
      </p:sp>
      <p:sp>
        <p:nvSpPr>
          <p:cNvPr id="14" name="AutoShape 5"/>
          <p:cNvSpPr>
            <a:spLocks noChangeArrowheads="1"/>
          </p:cNvSpPr>
          <p:nvPr/>
        </p:nvSpPr>
        <p:spPr bwMode="auto">
          <a:xfrm rot="5400000" flipV="1">
            <a:off x="4938478" y="941308"/>
            <a:ext cx="175447" cy="322310"/>
          </a:xfrm>
          <a:prstGeom prst="flowChartCollate">
            <a:avLst/>
          </a:prstGeom>
          <a:solidFill>
            <a:srgbClr val="FFFFFF"/>
          </a:solidFill>
          <a:ln w="6350">
            <a:solidFill>
              <a:srgbClr val="000000"/>
            </a:solidFill>
            <a:miter lim="800000"/>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b="1"/>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725426" cy="400110"/>
          </a:xfrm>
          <a:prstGeom prst="rect">
            <a:avLst/>
          </a:prstGeom>
          <a:noFill/>
        </p:spPr>
        <p:txBody>
          <a:bodyPr wrap="none" rtlCol="0">
            <a:spAutoFit/>
          </a:bodyPr>
          <a:lstStyle/>
          <a:p>
            <a:r>
              <a:rPr lang="zh-CN" altLang="en-US" sz="2000" b="1" spc="300" dirty="0" smtClean="0">
                <a:latin typeface="方正兰亭细黑_GBK" pitchFamily="2" charset="-122"/>
                <a:ea typeface="方正兰亭细黑_GBK" pitchFamily="2" charset="-122"/>
              </a:rPr>
              <a:t>查询优化</a:t>
            </a:r>
            <a:r>
              <a:rPr lang="en-US" altLang="zh-CN" sz="2000" b="1" spc="300" dirty="0" smtClean="0">
                <a:latin typeface="方正兰亭细黑_GBK" pitchFamily="2" charset="-122"/>
                <a:ea typeface="方正兰亭细黑_GBK" pitchFamily="2" charset="-122"/>
              </a:rPr>
              <a:t>-</a:t>
            </a:r>
            <a:r>
              <a:rPr lang="zh-CN" altLang="en-US" sz="2000" b="1" spc="300" dirty="0" smtClean="0">
                <a:latin typeface="方正兰亭细黑_GBK" pitchFamily="2" charset="-122"/>
                <a:ea typeface="方正兰亭细黑_GBK" pitchFamily="2" charset="-122"/>
              </a:rPr>
              <a:t>一个例子</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130" y="762000"/>
            <a:ext cx="4472402" cy="2600326"/>
          </a:xfrm>
          <a:prstGeom prst="rect">
            <a:avLst/>
          </a:prstGeom>
        </p:spPr>
        <p:style>
          <a:lnRef idx="2">
            <a:schemeClr val="accent1"/>
          </a:lnRef>
          <a:fillRef idx="1">
            <a:schemeClr val="lt1"/>
          </a:fillRef>
          <a:effectRef idx="0">
            <a:schemeClr val="accent1"/>
          </a:effectRef>
          <a:fontRef idx="minor">
            <a:schemeClr val="dk1"/>
          </a:fontRef>
        </p:style>
      </p:pic>
      <p:pic>
        <p:nvPicPr>
          <p:cNvPr id="921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10099" y="3400426"/>
            <a:ext cx="4467225" cy="1697997"/>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044149" cy="400110"/>
          </a:xfrm>
          <a:prstGeom prst="rect">
            <a:avLst/>
          </a:prstGeom>
          <a:noFill/>
        </p:spPr>
        <p:txBody>
          <a:bodyPr wrap="none" rtlCol="0">
            <a:spAutoFit/>
          </a:bodyPr>
          <a:lstStyle/>
          <a:p>
            <a:r>
              <a:rPr lang="en-US" altLang="zh-CN" sz="2000" b="1" spc="300" dirty="0" smtClean="0">
                <a:latin typeface="方正兰亭细黑_GBK" pitchFamily="2" charset="-122"/>
                <a:ea typeface="方正兰亭细黑_GBK" pitchFamily="2" charset="-122"/>
              </a:rPr>
              <a:t>9.3 </a:t>
            </a:r>
            <a:r>
              <a:rPr lang="zh-CN" altLang="en-US" sz="2000" b="1" spc="300" dirty="0" smtClean="0">
                <a:latin typeface="方正兰亭细黑_GBK" pitchFamily="2" charset="-122"/>
                <a:ea typeface="方正兰亭细黑_GBK" pitchFamily="2" charset="-122"/>
              </a:rPr>
              <a:t>代数优化</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8" name="内容占位符 2"/>
          <p:cNvSpPr>
            <a:spLocks noGrp="1"/>
          </p:cNvSpPr>
          <p:nvPr>
            <p:ph idx="1"/>
          </p:nvPr>
        </p:nvSpPr>
        <p:spPr>
          <a:xfrm>
            <a:off x="399143" y="768351"/>
            <a:ext cx="8229600" cy="2032000"/>
          </a:xfrm>
        </p:spPr>
        <p:style>
          <a:lnRef idx="2">
            <a:schemeClr val="accent1"/>
          </a:lnRef>
          <a:fillRef idx="1">
            <a:schemeClr val="lt1"/>
          </a:fillRef>
          <a:effectRef idx="0">
            <a:schemeClr val="accent1"/>
          </a:effectRef>
          <a:fontRef idx="minor">
            <a:schemeClr val="dk1"/>
          </a:fontRef>
        </p:style>
        <p:txBody>
          <a:bodyPr/>
          <a:lstStyle/>
          <a:p>
            <a:pPr>
              <a:lnSpc>
                <a:spcPct val="120000"/>
              </a:lnSpc>
            </a:pPr>
            <a:r>
              <a:rPr lang="zh-CN" altLang="en-US" dirty="0" smtClean="0"/>
              <a:t>代数优化策略：通过对关系代数表达式的等价变换来提高查询效率 </a:t>
            </a:r>
            <a:endParaRPr lang="zh-CN" altLang="en-US" dirty="0" smtClean="0"/>
          </a:p>
          <a:p>
            <a:pPr>
              <a:lnSpc>
                <a:spcPct val="120000"/>
              </a:lnSpc>
            </a:pPr>
            <a:r>
              <a:rPr lang="zh-CN" altLang="en-US" dirty="0" smtClean="0"/>
              <a:t>关系代数</a:t>
            </a:r>
            <a:r>
              <a:rPr lang="zh-CN" altLang="en-US" dirty="0" smtClean="0"/>
              <a:t>表达式的等价：指用相同的关系代替两个表达式中相应的关系所得到的结果是相同</a:t>
            </a:r>
            <a:r>
              <a:rPr lang="zh-CN" altLang="en-US" dirty="0" smtClean="0"/>
              <a:t>的</a:t>
            </a:r>
            <a:endParaRPr lang="zh-CN" altLang="en-US" dirty="0" smtClean="0"/>
          </a:p>
          <a:p>
            <a:pPr>
              <a:lnSpc>
                <a:spcPct val="120000"/>
              </a:lnSpc>
            </a:pPr>
            <a:r>
              <a:rPr lang="zh-CN" altLang="en-US" dirty="0" smtClean="0"/>
              <a:t>两个关系表达式</a:t>
            </a:r>
            <a:r>
              <a:rPr lang="en-US" altLang="zh-CN" dirty="0" smtClean="0"/>
              <a:t>E</a:t>
            </a:r>
            <a:r>
              <a:rPr lang="en-US" altLang="zh-CN" baseline="-25000" dirty="0" smtClean="0"/>
              <a:t>1</a:t>
            </a:r>
            <a:r>
              <a:rPr lang="zh-CN" altLang="en-US" dirty="0" smtClean="0"/>
              <a:t>和</a:t>
            </a:r>
            <a:r>
              <a:rPr lang="en-US" altLang="zh-CN" dirty="0" smtClean="0"/>
              <a:t>E</a:t>
            </a:r>
            <a:r>
              <a:rPr lang="en-US" altLang="zh-CN" baseline="-25000" dirty="0" smtClean="0"/>
              <a:t>2</a:t>
            </a:r>
            <a:r>
              <a:rPr lang="zh-CN" altLang="en-US" dirty="0" smtClean="0"/>
              <a:t>是等价的，可记为</a:t>
            </a:r>
            <a:r>
              <a:rPr lang="en-US" altLang="zh-CN" dirty="0" smtClean="0"/>
              <a:t>E</a:t>
            </a:r>
            <a:r>
              <a:rPr lang="en-US" altLang="zh-CN" baseline="-25000" dirty="0" smtClean="0"/>
              <a:t>1</a:t>
            </a:r>
            <a:r>
              <a:rPr lang="en-US" altLang="zh-CN" dirty="0" smtClean="0"/>
              <a:t>≡E</a:t>
            </a:r>
            <a:r>
              <a:rPr lang="en-US" altLang="zh-CN" baseline="-25000" dirty="0" smtClean="0"/>
              <a:t>2</a:t>
            </a:r>
            <a:r>
              <a:rPr lang="en-US" altLang="zh-CN" dirty="0" smtClean="0"/>
              <a:t>  </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4544834" cy="400110"/>
          </a:xfrm>
          <a:prstGeom prst="rect">
            <a:avLst/>
          </a:prstGeom>
          <a:noFill/>
        </p:spPr>
        <p:txBody>
          <a:bodyPr wrap="none" rtlCol="0">
            <a:spAutoFit/>
          </a:bodyPr>
          <a:lstStyle/>
          <a:p>
            <a:r>
              <a:rPr lang="en-US" altLang="zh-CN" sz="2000" b="1" spc="300" dirty="0" smtClean="0">
                <a:latin typeface="方正兰亭细黑_GBK" pitchFamily="2" charset="-122"/>
                <a:ea typeface="方正兰亭细黑_GBK" pitchFamily="2" charset="-122"/>
              </a:rPr>
              <a:t>9.3</a:t>
            </a:r>
            <a:r>
              <a:rPr lang="zh-CN" altLang="en-US" sz="2000" b="1" spc="300" dirty="0">
                <a:latin typeface="方正兰亭细黑_GBK" pitchFamily="2" charset="-122"/>
                <a:ea typeface="方正兰亭细黑_GBK" pitchFamily="2" charset="-122"/>
              </a:rPr>
              <a:t>关系代数表达式等价变换规则</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1024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707" y="695325"/>
            <a:ext cx="3751943" cy="2444936"/>
          </a:xfrm>
          <a:prstGeom prst="rect">
            <a:avLst/>
          </a:prstGeom>
        </p:spPr>
        <p:style>
          <a:lnRef idx="2">
            <a:schemeClr val="accent1"/>
          </a:lnRef>
          <a:fillRef idx="1">
            <a:schemeClr val="lt1"/>
          </a:fillRef>
          <a:effectRef idx="0">
            <a:schemeClr val="accent1"/>
          </a:effectRef>
          <a:fontRef idx="minor">
            <a:schemeClr val="dk1"/>
          </a:fontRef>
        </p:style>
      </p:pic>
      <p:pic>
        <p:nvPicPr>
          <p:cNvPr id="1024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8182"/>
          <a:stretch>
            <a:fillRect/>
          </a:stretch>
        </p:blipFill>
        <p:spPr bwMode="auto">
          <a:xfrm>
            <a:off x="4285215" y="700087"/>
            <a:ext cx="4553985" cy="2524125"/>
          </a:xfrm>
          <a:prstGeom prst="rect">
            <a:avLst/>
          </a:prstGeom>
        </p:spPr>
        <p:style>
          <a:lnRef idx="2">
            <a:schemeClr val="accent1"/>
          </a:lnRef>
          <a:fillRef idx="1">
            <a:schemeClr val="lt1"/>
          </a:fillRef>
          <a:effectRef idx="0">
            <a:schemeClr val="accent1"/>
          </a:effectRef>
          <a:fontRef idx="minor">
            <a:schemeClr val="dk1"/>
          </a:fontRef>
        </p:style>
      </p:pic>
      <p:pic>
        <p:nvPicPr>
          <p:cNvPr id="10245" name="Picture 5"/>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4" b="37371"/>
          <a:stretch>
            <a:fillRect/>
          </a:stretch>
        </p:blipFill>
        <p:spPr bwMode="auto">
          <a:xfrm>
            <a:off x="104775" y="3262312"/>
            <a:ext cx="4189966" cy="1766888"/>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4544834" cy="400110"/>
          </a:xfrm>
          <a:prstGeom prst="rect">
            <a:avLst/>
          </a:prstGeom>
          <a:noFill/>
        </p:spPr>
        <p:txBody>
          <a:bodyPr wrap="none" rtlCol="0">
            <a:spAutoFit/>
          </a:bodyPr>
          <a:lstStyle/>
          <a:p>
            <a:r>
              <a:rPr lang="en-US" altLang="zh-CN" sz="2000" b="1" spc="300" dirty="0" smtClean="0">
                <a:latin typeface="方正兰亭细黑_GBK" pitchFamily="2" charset="-122"/>
                <a:ea typeface="方正兰亭细黑_GBK" pitchFamily="2" charset="-122"/>
              </a:rPr>
              <a:t>9.3</a:t>
            </a:r>
            <a:r>
              <a:rPr lang="zh-CN" altLang="en-US" sz="2000" b="1" spc="300" dirty="0">
                <a:latin typeface="方正兰亭细黑_GBK" pitchFamily="2" charset="-122"/>
                <a:ea typeface="方正兰亭细黑_GBK" pitchFamily="2" charset="-122"/>
              </a:rPr>
              <a:t>关系代数表达式等价变换规则</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1126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9718"/>
          <a:stretch>
            <a:fillRect/>
          </a:stretch>
        </p:blipFill>
        <p:spPr bwMode="auto">
          <a:xfrm>
            <a:off x="171450" y="752475"/>
            <a:ext cx="5094807" cy="2533650"/>
          </a:xfrm>
          <a:prstGeom prst="rect">
            <a:avLst/>
          </a:prstGeom>
        </p:spPr>
        <p:style>
          <a:lnRef idx="2">
            <a:schemeClr val="accent1"/>
          </a:lnRef>
          <a:fillRef idx="1">
            <a:schemeClr val="lt1"/>
          </a:fillRef>
          <a:effectRef idx="0">
            <a:schemeClr val="accent1"/>
          </a:effectRef>
          <a:fontRef idx="minor">
            <a:schemeClr val="dk1"/>
          </a:fontRef>
        </p:style>
      </p:pic>
      <p:pic>
        <p:nvPicPr>
          <p:cNvPr id="11267"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9910"/>
          <a:stretch>
            <a:fillRect/>
          </a:stretch>
        </p:blipFill>
        <p:spPr bwMode="auto">
          <a:xfrm>
            <a:off x="5647557" y="752475"/>
            <a:ext cx="3103562" cy="2290900"/>
          </a:xfrm>
          <a:prstGeom prst="rect">
            <a:avLst/>
          </a:prstGeom>
        </p:spPr>
        <p:style>
          <a:lnRef idx="2">
            <a:schemeClr val="accent1"/>
          </a:lnRef>
          <a:fillRef idx="1">
            <a:schemeClr val="lt1"/>
          </a:fillRef>
          <a:effectRef idx="0">
            <a:schemeClr val="accent1"/>
          </a:effectRef>
          <a:fontRef idx="minor">
            <a:schemeClr val="dk1"/>
          </a:fontRef>
        </p:style>
      </p:pic>
      <p:pic>
        <p:nvPicPr>
          <p:cNvPr id="11268"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36444" y="3286125"/>
            <a:ext cx="3114675" cy="1655212"/>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3526928" cy="400110"/>
          </a:xfrm>
          <a:prstGeom prst="rect">
            <a:avLst/>
          </a:prstGeom>
          <a:noFill/>
        </p:spPr>
        <p:txBody>
          <a:bodyPr wrap="none" rtlCol="0">
            <a:spAutoFit/>
          </a:bodyPr>
          <a:lstStyle/>
          <a:p>
            <a:r>
              <a:rPr lang="en-US" altLang="zh-CN" sz="2000" b="1" spc="300" dirty="0" smtClean="0">
                <a:latin typeface="方正兰亭细黑_GBK" pitchFamily="2" charset="-122"/>
                <a:ea typeface="方正兰亭细黑_GBK" pitchFamily="2" charset="-122"/>
              </a:rPr>
              <a:t>9.3</a:t>
            </a:r>
            <a:r>
              <a:rPr lang="zh-CN" altLang="en-US" sz="2000" b="1" spc="300" dirty="0">
                <a:latin typeface="方正兰亭细黑_GBK" pitchFamily="2" charset="-122"/>
                <a:ea typeface="方正兰亭细黑_GBK" pitchFamily="2" charset="-122"/>
              </a:rPr>
              <a:t>查询树的启发式优化 </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9" name="内容占位符 2"/>
          <p:cNvSpPr txBox="1"/>
          <p:nvPr/>
        </p:nvSpPr>
        <p:spPr bwMode="auto">
          <a:xfrm>
            <a:off x="399143" y="735240"/>
            <a:ext cx="8229600" cy="3941536"/>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marL="342900" marR="0" lvl="0" indent="-342900" algn="l" defTabSz="914400" rtl="0" eaLnBrk="0" fontAlgn="base" latinLnBrk="0" hangingPunct="0">
              <a:spcBef>
                <a:spcPts val="0"/>
              </a:spcBef>
              <a:spcAft>
                <a:spcPct val="0"/>
              </a:spcAft>
              <a:buClrTx/>
              <a:buSzPct val="100000"/>
              <a:buFont typeface="Wingdings" panose="05000000000000000000" pitchFamily="2" charset="2"/>
              <a:buChar char="v"/>
              <a:defRPr/>
            </a:pP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典型的启发式规则</a:t>
            </a:r>
            <a:endPar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914400" marR="0" lvl="1" indent="-457200" algn="l" defTabSz="914400" rtl="0" eaLnBrk="0" fontAlgn="base" latinLnBrk="0" hangingPunct="0">
              <a:spcBef>
                <a:spcPts val="0"/>
              </a:spcBef>
              <a:spcAft>
                <a:spcPct val="0"/>
              </a:spcAft>
              <a:buClrTx/>
              <a:buSzPct val="100000"/>
              <a:buFont typeface="Wingdings" panose="05000000000000000000" pitchFamily="2" charset="2"/>
              <a:buNone/>
              <a:defRPr/>
            </a:pP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a:t>
            </a:r>
            <a:r>
              <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1</a:t>
            </a: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）选择运算应尽可能先做</a:t>
            </a:r>
            <a:endPar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914400" marR="0" lvl="1" indent="-457200" algn="l" defTabSz="914400" rtl="0" eaLnBrk="0" fontAlgn="base" latinLnBrk="0" hangingPunct="0">
              <a:spcBef>
                <a:spcPts val="0"/>
              </a:spcBef>
              <a:spcAft>
                <a:spcPct val="0"/>
              </a:spcAft>
              <a:buClrTx/>
              <a:buSzPct val="100000"/>
              <a:buFont typeface="Wingdings" panose="05000000000000000000" pitchFamily="2" charset="2"/>
              <a:buNone/>
              <a:defRPr/>
            </a:pPr>
            <a:r>
              <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     </a:t>
            </a: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在优化策略中这是最重要、最基本的一条。</a:t>
            </a:r>
            <a:endPar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457200" marR="0" lvl="1" indent="0" algn="l" defTabSz="914400" rtl="0" eaLnBrk="0" fontAlgn="base" latinLnBrk="0" hangingPunct="0">
              <a:spcBef>
                <a:spcPts val="0"/>
              </a:spcBef>
              <a:spcAft>
                <a:spcPct val="0"/>
              </a:spcAft>
              <a:buClrTx/>
              <a:buSzPct val="100000"/>
              <a:buFont typeface="Wingdings" panose="05000000000000000000" pitchFamily="2" charset="2"/>
              <a:buNone/>
              <a:defRPr/>
            </a:pP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a:t>
            </a:r>
            <a:r>
              <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2</a:t>
            </a: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）把投影运算和选择运算同时进行</a:t>
            </a:r>
            <a:endPar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914400" marR="0" lvl="2" indent="0" algn="l" defTabSz="914400" rtl="0" eaLnBrk="0" fontAlgn="base" latinLnBrk="0" hangingPunct="0">
              <a:spcBef>
                <a:spcPts val="0"/>
              </a:spcBef>
              <a:spcAft>
                <a:spcPct val="0"/>
              </a:spcAft>
              <a:buClrTx/>
              <a:buSzTx/>
              <a:buFont typeface="Arial" panose="020B0604020202020204" pitchFamily="34" charset="0"/>
              <a:buNone/>
              <a:defRPr/>
            </a:pP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如有若干投影和选择运算，并且它们都对同一个关系操作，则可以在扫描此关系的同时完成所有的这些运算以避免重复扫描关系。</a:t>
            </a:r>
            <a:endPar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lvl="1">
              <a:spcBef>
                <a:spcPts val="0"/>
              </a:spcBef>
              <a:buNone/>
            </a:pPr>
            <a:r>
              <a:rPr lang="zh-CN" altLang="en-US" sz="1600" dirty="0"/>
              <a:t>（</a:t>
            </a:r>
            <a:r>
              <a:rPr lang="en-US" altLang="zh-CN" sz="1600" dirty="0"/>
              <a:t>3</a:t>
            </a:r>
            <a:r>
              <a:rPr lang="zh-CN" altLang="en-US" sz="1600" dirty="0"/>
              <a:t>）</a:t>
            </a:r>
            <a:r>
              <a:rPr lang="en-US" altLang="zh-CN" sz="1600" dirty="0"/>
              <a:t> </a:t>
            </a:r>
            <a:r>
              <a:rPr lang="zh-CN" altLang="en-US" sz="1600" dirty="0"/>
              <a:t>把投影同其前或其后的双目运算结合起来，没有必要为了去掉某些字段而扫描一遍关系</a:t>
            </a:r>
            <a:r>
              <a:rPr lang="zh-CN" altLang="en-US" sz="1600" dirty="0" smtClean="0"/>
              <a:t>。</a:t>
            </a:r>
            <a:endParaRPr lang="zh-CN" altLang="en-US" sz="1600" dirty="0"/>
          </a:p>
          <a:p>
            <a:pPr lvl="1">
              <a:spcBef>
                <a:spcPts val="0"/>
              </a:spcBef>
              <a:buNone/>
            </a:pPr>
            <a:r>
              <a:rPr lang="zh-CN" altLang="en-US" sz="1600" dirty="0"/>
              <a:t>（</a:t>
            </a:r>
            <a:r>
              <a:rPr lang="en-US" altLang="zh-CN" sz="1600" dirty="0"/>
              <a:t>4</a:t>
            </a:r>
            <a:r>
              <a:rPr lang="zh-CN" altLang="en-US" sz="1600" dirty="0"/>
              <a:t>）</a:t>
            </a:r>
            <a:r>
              <a:rPr lang="en-US" altLang="zh-CN" sz="1600" dirty="0"/>
              <a:t> </a:t>
            </a:r>
            <a:r>
              <a:rPr lang="zh-CN" altLang="en-US" sz="1600" dirty="0"/>
              <a:t>把某些选择同在它前面要执行的笛卡尔积结合起来成为一个连接运算，连接特别是等值连接运算要比同样关系上的笛卡尔积省很多时间。 </a:t>
            </a:r>
            <a:endParaRPr lang="en-US" altLang="zh-CN" sz="1600" dirty="0" smtClean="0"/>
          </a:p>
          <a:p>
            <a:pPr lvl="1">
              <a:spcBef>
                <a:spcPts val="0"/>
              </a:spcBef>
              <a:buNone/>
            </a:pPr>
            <a:r>
              <a:rPr lang="zh-CN" altLang="en-US" sz="1600" dirty="0"/>
              <a:t>（</a:t>
            </a:r>
            <a:r>
              <a:rPr lang="en-US" altLang="zh-CN" sz="1600" dirty="0"/>
              <a:t>5</a:t>
            </a:r>
            <a:r>
              <a:rPr lang="zh-CN" altLang="en-US" sz="1600" dirty="0"/>
              <a:t>）</a:t>
            </a:r>
            <a:r>
              <a:rPr lang="en-US" altLang="zh-CN" sz="1600" dirty="0"/>
              <a:t> </a:t>
            </a:r>
            <a:r>
              <a:rPr lang="zh-CN" altLang="en-US" sz="1600" dirty="0"/>
              <a:t>找出公共子表达式</a:t>
            </a:r>
            <a:endParaRPr lang="zh-CN" altLang="en-US" sz="1600" dirty="0"/>
          </a:p>
          <a:p>
            <a:pPr lvl="2">
              <a:spcBef>
                <a:spcPts val="0"/>
              </a:spcBef>
              <a:buSzPct val="76000"/>
              <a:buFont typeface="Wingdings" panose="05000000000000000000" pitchFamily="2" charset="2"/>
              <a:buChar char="l"/>
            </a:pPr>
            <a:r>
              <a:rPr lang="zh-CN" altLang="en-US" sz="1600" dirty="0"/>
              <a:t>如果这种重复出现的子表达式的结果不是很大的关系</a:t>
            </a:r>
            <a:endParaRPr lang="zh-CN" altLang="en-US" sz="1600" dirty="0"/>
          </a:p>
          <a:p>
            <a:pPr lvl="2">
              <a:spcBef>
                <a:spcPts val="0"/>
              </a:spcBef>
              <a:buSzPct val="76000"/>
              <a:buFont typeface="Wingdings" panose="05000000000000000000" pitchFamily="2" charset="2"/>
              <a:buChar char="l"/>
            </a:pPr>
            <a:r>
              <a:rPr lang="zh-CN" altLang="en-US" sz="1600" dirty="0"/>
              <a:t>并且从外存中读入这个关系比计算该子表达式的时间少得多</a:t>
            </a:r>
            <a:endParaRPr lang="zh-CN" altLang="en-US" sz="1600" dirty="0"/>
          </a:p>
          <a:p>
            <a:pPr lvl="2">
              <a:spcBef>
                <a:spcPts val="0"/>
              </a:spcBef>
              <a:buSzPct val="76000"/>
              <a:buFont typeface="Wingdings" panose="05000000000000000000" pitchFamily="2" charset="2"/>
              <a:buChar char="l"/>
            </a:pPr>
            <a:r>
              <a:rPr lang="zh-CN" altLang="en-US" sz="1600" dirty="0"/>
              <a:t>则先计算一次公共子表达式并把结果写入中间文件是合算的。</a:t>
            </a:r>
            <a:endParaRPr lang="zh-CN" altLang="en-US" sz="1600" dirty="0"/>
          </a:p>
          <a:p>
            <a:pPr lvl="2">
              <a:spcBef>
                <a:spcPts val="0"/>
              </a:spcBef>
              <a:buSzPct val="76000"/>
              <a:buFont typeface="Wingdings" panose="05000000000000000000" pitchFamily="2" charset="2"/>
              <a:buChar char="l"/>
            </a:pPr>
            <a:r>
              <a:rPr lang="zh-CN" altLang="en-US" sz="1600" dirty="0"/>
              <a:t>当查询的是视图时，定义视图的表达式就是公共子表达式的</a:t>
            </a:r>
            <a:r>
              <a:rPr lang="zh-CN" altLang="en-US" sz="1600" dirty="0" smtClean="0"/>
              <a:t>情况</a:t>
            </a:r>
            <a:endParaRPr kumimoji="0" lang="zh-CN" altLang="en-US" sz="28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4288353" cy="400110"/>
          </a:xfrm>
          <a:prstGeom prst="rect">
            <a:avLst/>
          </a:prstGeom>
          <a:noFill/>
        </p:spPr>
        <p:txBody>
          <a:bodyPr wrap="none" rtlCol="0">
            <a:spAutoFit/>
          </a:bodyPr>
          <a:lstStyle/>
          <a:p>
            <a:r>
              <a:rPr lang="en-US" altLang="zh-CN" sz="2000" b="1" spc="300" dirty="0" smtClean="0">
                <a:latin typeface="方正兰亭细黑_GBK" pitchFamily="2" charset="-122"/>
                <a:ea typeface="方正兰亭细黑_GBK" pitchFamily="2" charset="-122"/>
              </a:rPr>
              <a:t>9.3</a:t>
            </a:r>
            <a:r>
              <a:rPr lang="zh-CN" altLang="en-US" sz="2000" b="1" spc="300" dirty="0">
                <a:latin typeface="方正兰亭细黑_GBK" pitchFamily="2" charset="-122"/>
                <a:ea typeface="方正兰亭细黑_GBK" pitchFamily="2" charset="-122"/>
              </a:rPr>
              <a:t>查询树的启发式</a:t>
            </a:r>
            <a:r>
              <a:rPr lang="zh-CN" altLang="en-US" sz="2000" b="1" spc="300" dirty="0" smtClean="0">
                <a:latin typeface="方正兰亭细黑_GBK" pitchFamily="2" charset="-122"/>
                <a:ea typeface="方正兰亭细黑_GBK" pitchFamily="2" charset="-122"/>
              </a:rPr>
              <a:t>优化</a:t>
            </a:r>
            <a:r>
              <a:rPr lang="en-US" altLang="zh-CN" sz="2000" b="1" spc="300" dirty="0" smtClean="0">
                <a:latin typeface="方正兰亭细黑_GBK" pitchFamily="2" charset="-122"/>
                <a:ea typeface="方正兰亭细黑_GBK" pitchFamily="2" charset="-122"/>
              </a:rPr>
              <a:t>-</a:t>
            </a:r>
            <a:r>
              <a:rPr lang="zh-CN" altLang="en-US" sz="2000" b="1" spc="300" dirty="0">
                <a:latin typeface="方正兰亭细黑_GBK" pitchFamily="2" charset="-122"/>
                <a:ea typeface="方正兰亭细黑_GBK" pitchFamily="2" charset="-122"/>
              </a:rPr>
              <a:t>例子</a:t>
            </a:r>
            <a:r>
              <a:rPr lang="zh-CN" altLang="en-US" sz="2000" b="1" spc="300" dirty="0" smtClean="0">
                <a:latin typeface="方正兰亭细黑_GBK" pitchFamily="2" charset="-122"/>
                <a:ea typeface="方正兰亭细黑_GBK" pitchFamily="2" charset="-122"/>
              </a:rPr>
              <a:t> </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3" name="矩形 2"/>
          <p:cNvSpPr/>
          <p:nvPr/>
        </p:nvSpPr>
        <p:spPr>
          <a:xfrm>
            <a:off x="228600" y="734422"/>
            <a:ext cx="4572000" cy="115416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dirty="0"/>
              <a:t>[</a:t>
            </a:r>
            <a:r>
              <a:rPr lang="zh-CN" altLang="en-US" dirty="0"/>
              <a:t>例</a:t>
            </a:r>
            <a:r>
              <a:rPr lang="en-US" altLang="zh-CN" dirty="0"/>
              <a:t>9.3] </a:t>
            </a:r>
            <a:r>
              <a:rPr lang="zh-CN" altLang="en-US" dirty="0"/>
              <a:t>求选修了</a:t>
            </a:r>
            <a:r>
              <a:rPr lang="en-US" altLang="zh-CN" dirty="0"/>
              <a:t>2</a:t>
            </a:r>
            <a:r>
              <a:rPr lang="zh-CN" altLang="en-US" dirty="0"/>
              <a:t>号课程的学生姓名。</a:t>
            </a:r>
            <a:endParaRPr lang="en-US" altLang="zh-CN" dirty="0"/>
          </a:p>
          <a:p>
            <a:pPr>
              <a:buFont typeface="Wingdings" panose="05000000000000000000" pitchFamily="2" charset="2"/>
              <a:buNone/>
              <a:defRPr/>
            </a:pPr>
            <a:r>
              <a:rPr lang="en-US" altLang="zh-CN" dirty="0"/>
              <a:t>    </a:t>
            </a:r>
            <a:r>
              <a:rPr lang="zh-CN" altLang="en-US" dirty="0"/>
              <a:t>用</a:t>
            </a:r>
            <a:r>
              <a:rPr lang="en-US" altLang="zh-CN" dirty="0"/>
              <a:t>SQL</a:t>
            </a:r>
            <a:r>
              <a:rPr lang="zh-CN" altLang="en-US" dirty="0"/>
              <a:t>表达：</a:t>
            </a:r>
            <a:endParaRPr lang="zh-CN" altLang="en-US" dirty="0"/>
          </a:p>
          <a:p>
            <a:pPr>
              <a:defRPr/>
            </a:pPr>
            <a:r>
              <a:rPr lang="zh-CN" altLang="en-US" sz="1400" dirty="0"/>
              <a:t>      </a:t>
            </a:r>
            <a:r>
              <a:rPr lang="en-US" altLang="zh-CN" sz="1400" dirty="0"/>
              <a:t>	SELECT  </a:t>
            </a:r>
            <a:r>
              <a:rPr lang="en-US" altLang="zh-CN" sz="1400" dirty="0" err="1"/>
              <a:t>Student.Sname</a:t>
            </a:r>
            <a:endParaRPr lang="en-US" altLang="zh-CN" sz="1400" dirty="0"/>
          </a:p>
          <a:p>
            <a:pPr>
              <a:defRPr/>
            </a:pPr>
            <a:r>
              <a:rPr lang="en-US" altLang="zh-CN" sz="1400" dirty="0"/>
              <a:t>	FROM      Student, SC</a:t>
            </a:r>
            <a:endParaRPr lang="zh-CN" altLang="en-US" sz="1400" dirty="0"/>
          </a:p>
          <a:p>
            <a:pPr>
              <a:defRPr/>
            </a:pPr>
            <a:r>
              <a:rPr lang="en-US" altLang="zh-CN" sz="1400" dirty="0"/>
              <a:t>	WHERE   </a:t>
            </a:r>
            <a:r>
              <a:rPr lang="en-US" altLang="zh-CN" sz="1400" dirty="0" err="1"/>
              <a:t>Student.Sno</a:t>
            </a:r>
            <a:r>
              <a:rPr lang="en-US" altLang="zh-CN" sz="1400" dirty="0"/>
              <a:t>=</a:t>
            </a:r>
            <a:r>
              <a:rPr lang="en-US" altLang="zh-CN" sz="1400" dirty="0" err="1"/>
              <a:t>SC.Sno</a:t>
            </a:r>
            <a:r>
              <a:rPr lang="en-US" altLang="zh-CN" sz="1400" dirty="0"/>
              <a:t> AND </a:t>
            </a:r>
            <a:r>
              <a:rPr lang="en-US" altLang="zh-CN" sz="1400" dirty="0" smtClean="0"/>
              <a:t>   </a:t>
            </a:r>
            <a:r>
              <a:rPr lang="en-US" altLang="zh-CN" sz="1400" dirty="0" err="1"/>
              <a:t>SC.Cno</a:t>
            </a:r>
            <a:r>
              <a:rPr lang="en-US" altLang="zh-CN" sz="1400" dirty="0"/>
              <a:t>=’2’</a:t>
            </a:r>
            <a:r>
              <a:rPr lang="zh-CN" altLang="en-US" sz="1400" dirty="0"/>
              <a:t> </a:t>
            </a:r>
            <a:endParaRPr lang="zh-CN" altLang="en-US" sz="1400" dirty="0"/>
          </a:p>
        </p:txBody>
      </p:sp>
      <p:pic>
        <p:nvPicPr>
          <p:cNvPr id="12292"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8600" y="2172697"/>
            <a:ext cx="4677612" cy="2599328"/>
          </a:xfrm>
          <a:prstGeom prst="rect">
            <a:avLst/>
          </a:prstGeom>
        </p:spPr>
        <p:style>
          <a:lnRef idx="2">
            <a:schemeClr val="accent1"/>
          </a:lnRef>
          <a:fillRef idx="1">
            <a:schemeClr val="lt1"/>
          </a:fillRef>
          <a:effectRef idx="0">
            <a:schemeClr val="accent1"/>
          </a:effectRef>
          <a:fontRef idx="minor">
            <a:schemeClr val="dk1"/>
          </a:fontRef>
        </p:style>
      </p:pic>
      <p:pic>
        <p:nvPicPr>
          <p:cNvPr id="1229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29225" y="624114"/>
            <a:ext cx="3320851" cy="2071688"/>
          </a:xfrm>
          <a:prstGeom prst="rect">
            <a:avLst/>
          </a:prstGeom>
        </p:spPr>
        <p:style>
          <a:lnRef idx="2">
            <a:schemeClr val="accent1"/>
          </a:lnRef>
          <a:fillRef idx="1">
            <a:schemeClr val="lt1"/>
          </a:fillRef>
          <a:effectRef idx="0">
            <a:schemeClr val="accent1"/>
          </a:effectRef>
          <a:fontRef idx="minor">
            <a:schemeClr val="dk1"/>
          </a:fontRef>
        </p:style>
      </p:pic>
      <p:pic>
        <p:nvPicPr>
          <p:cNvPr id="12294"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29225" y="2777263"/>
            <a:ext cx="3587771" cy="2217738"/>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747814" y="846409"/>
            <a:ext cx="1870428" cy="1870428"/>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椭圆 6"/>
          <p:cNvSpPr/>
          <p:nvPr/>
        </p:nvSpPr>
        <p:spPr>
          <a:xfrm>
            <a:off x="1021197" y="3291201"/>
            <a:ext cx="677676" cy="677676"/>
          </a:xfrm>
          <a:prstGeom prst="ellipse">
            <a:avLst/>
          </a:prstGeom>
          <a:solidFill>
            <a:srgbClr val="1A3F6C"/>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1898898" y="507680"/>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4870435" y="2666867"/>
            <a:ext cx="301060" cy="301060"/>
            <a:chOff x="304800" y="673100"/>
            <a:chExt cx="4000500" cy="4000500"/>
          </a:xfrm>
          <a:effectLst>
            <a:outerShdw blurRad="381000" dist="152400" dir="8100000" algn="tr" rotWithShape="0">
              <a:prstClr val="black">
                <a:alpha val="7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 name="椭圆 10"/>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5339712" y="1315977"/>
            <a:ext cx="623903" cy="623903"/>
            <a:chOff x="304800" y="673100"/>
            <a:chExt cx="4000500" cy="4000500"/>
          </a:xfrm>
          <a:effectLst>
            <a:outerShdw blurRad="317500" dist="190500" dir="8100000" algn="tr" rotWithShape="0">
              <a:prstClr val="black">
                <a:alpha val="50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2680939" y="3364863"/>
            <a:ext cx="219777" cy="219777"/>
            <a:chOff x="304800" y="673100"/>
            <a:chExt cx="4000500" cy="4000500"/>
          </a:xfrm>
          <a:effectLst>
            <a:outerShdw blurRad="381000" dist="152400" dir="8100000" algn="tr" rotWithShape="0">
              <a:prstClr val="black">
                <a:alpha val="70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7" name="椭圆 16"/>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432219" y="4349008"/>
            <a:ext cx="287919" cy="287919"/>
            <a:chOff x="304800" y="673100"/>
            <a:chExt cx="4000500" cy="4000500"/>
          </a:xfrm>
          <a:effectLst>
            <a:outerShdw blurRad="381000" dist="152400" dir="8100000" algn="tr" rotWithShape="0">
              <a:prstClr val="black">
                <a:alpha val="70000"/>
              </a:prstClr>
            </a:outerShdw>
          </a:effectLst>
        </p:grpSpPr>
        <p:sp>
          <p:nvSpPr>
            <p:cNvPr id="19" name="同心圆 18"/>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椭圆 19"/>
            <p:cNvSpPr/>
            <p:nvPr/>
          </p:nvSpPr>
          <p:spPr>
            <a:xfrm>
              <a:off x="479425" y="847725"/>
              <a:ext cx="3651250" cy="3651250"/>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椭圆 20"/>
          <p:cNvSpPr/>
          <p:nvPr/>
        </p:nvSpPr>
        <p:spPr>
          <a:xfrm>
            <a:off x="4534785" y="1054817"/>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3568901" y="3123469"/>
            <a:ext cx="824609" cy="824609"/>
            <a:chOff x="304800" y="673100"/>
            <a:chExt cx="4000500" cy="4000500"/>
          </a:xfrm>
          <a:effectLst>
            <a:outerShdw blurRad="317500" dist="1905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椭圆 2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TextBox 80"/>
          <p:cNvSpPr txBox="1"/>
          <p:nvPr/>
        </p:nvSpPr>
        <p:spPr>
          <a:xfrm>
            <a:off x="1885522" y="1556658"/>
            <a:ext cx="1630575" cy="492443"/>
          </a:xfrm>
          <a:prstGeom prst="rect">
            <a:avLst/>
          </a:prstGeom>
          <a:noFill/>
          <a:effectLst/>
        </p:spPr>
        <p:txBody>
          <a:bodyPr wrap="none" rtlCol="0">
            <a:spAutoFit/>
          </a:bodyPr>
          <a:lstStyle/>
          <a:p>
            <a:r>
              <a:rPr lang="en-US" altLang="zh-CN" sz="2600" b="1" dirty="0" smtClean="0">
                <a:solidFill>
                  <a:schemeClr val="tx1">
                    <a:lumMod val="75000"/>
                    <a:lumOff val="25000"/>
                  </a:schemeClr>
                </a:solidFill>
                <a:latin typeface="微软雅黑" panose="020B0503020204020204" pitchFamily="34" charset="-122"/>
                <a:ea typeface="造字工房俊雅锐宋体验版常规体" pitchFamily="50" charset="-122"/>
              </a:rPr>
              <a:t>THANKS</a:t>
            </a:r>
            <a:endParaRPr lang="zh-CN" altLang="en-US" sz="2600" b="1" dirty="0">
              <a:solidFill>
                <a:schemeClr val="tx1">
                  <a:lumMod val="75000"/>
                  <a:lumOff val="25000"/>
                </a:schemeClr>
              </a:solidFill>
              <a:latin typeface="微软雅黑" panose="020B0503020204020204" pitchFamily="34" charset="-122"/>
              <a:ea typeface="造字工房俊雅锐宋体验版常规体" pitchFamily="50" charset="-122"/>
            </a:endParaRPr>
          </a:p>
        </p:txBody>
      </p:sp>
      <p:sp>
        <p:nvSpPr>
          <p:cNvPr id="26" name="TextBox 4"/>
          <p:cNvSpPr txBox="1"/>
          <p:nvPr/>
        </p:nvSpPr>
        <p:spPr>
          <a:xfrm>
            <a:off x="1620317" y="4361982"/>
            <a:ext cx="7523173" cy="553085"/>
          </a:xfrm>
          <a:prstGeom prst="rect">
            <a:avLst/>
          </a:prstGeom>
          <a:noFill/>
        </p:spPr>
        <p:txBody>
          <a:bodyPr wrap="square" rtlCol="0">
            <a:spAutoFit/>
          </a:bodyPr>
          <a:lstStyle/>
          <a:p>
            <a:pPr algn="ctr"/>
            <a:r>
              <a:rPr lang="en-US" sz="3000" b="1" dirty="0" smtClean="0">
                <a:latin typeface="微软雅黑" panose="020B0503020204020204" pitchFamily="34" charset="-122"/>
                <a:ea typeface="微软雅黑" panose="020B0503020204020204" pitchFamily="34" charset="-122"/>
              </a:rPr>
              <a:t>2017</a:t>
            </a:r>
            <a:r>
              <a:rPr lang="zh-CN" altLang="en-US" sz="3000" b="1" dirty="0" smtClean="0">
                <a:latin typeface="微软雅黑" panose="020B0503020204020204" pitchFamily="34" charset="-122"/>
                <a:ea typeface="微软雅黑" panose="020B0503020204020204" pitchFamily="34" charset="-122"/>
              </a:rPr>
              <a:t>级</a:t>
            </a:r>
            <a:r>
              <a:rPr lang="zh-CN" altLang="en-US" sz="3000" b="1" dirty="0" smtClean="0">
                <a:latin typeface="微软雅黑" panose="020B0503020204020204" pitchFamily="34" charset="-122"/>
                <a:ea typeface="微软雅黑" panose="020B0503020204020204" pitchFamily="34" charset="-122"/>
              </a:rPr>
              <a:t>卓越班     秃头小宝贝</a:t>
            </a:r>
            <a:endParaRPr lang="zh-CN" altLang="en-US" sz="3000" b="1" dirty="0" smtClean="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400"/>
                                  </p:stCondLst>
                                  <p:childTnLst>
                                    <p:set>
                                      <p:cBhvr>
                                        <p:cTn id="6" dur="1" fill="hold">
                                          <p:stCondLst>
                                            <p:cond delay="0"/>
                                          </p:stCondLst>
                                        </p:cTn>
                                        <p:tgtEl>
                                          <p:spTgt spid="4"/>
                                        </p:tgtEl>
                                        <p:attrNameLst>
                                          <p:attrName>style.visibility</p:attrName>
                                        </p:attrNameLst>
                                      </p:cBhvr>
                                      <p:to>
                                        <p:strVal val="visible"/>
                                      </p:to>
                                    </p:set>
                                  </p:childTnLst>
                                </p:cTn>
                              </p:par>
                              <p:par>
                                <p:cTn id="7" presetID="53" presetClass="entr" presetSubtype="16" fill="hold" nodeType="withEffect">
                                  <p:stCondLst>
                                    <p:cond delay="400"/>
                                  </p:stCondLst>
                                  <p:childTnLst>
                                    <p:set>
                                      <p:cBhvr>
                                        <p:cTn id="8" dur="1" fill="hold">
                                          <p:stCondLst>
                                            <p:cond delay="0"/>
                                          </p:stCondLst>
                                        </p:cTn>
                                        <p:tgtEl>
                                          <p:spTgt spid="4"/>
                                        </p:tgtEl>
                                        <p:attrNameLst>
                                          <p:attrName>style.visibility</p:attrName>
                                        </p:attrNameLst>
                                      </p:cBhvr>
                                      <p:to>
                                        <p:strVal val="visible"/>
                                      </p:to>
                                    </p:set>
                                    <p:anim calcmode="lin" valueType="num">
                                      <p:cBhvr>
                                        <p:cTn id="9" dur="1000" fill="hold"/>
                                        <p:tgtEl>
                                          <p:spTgt spid="4"/>
                                        </p:tgtEl>
                                        <p:attrNameLst>
                                          <p:attrName>ppt_w</p:attrName>
                                        </p:attrNameLst>
                                      </p:cBhvr>
                                      <p:tavLst>
                                        <p:tav tm="0">
                                          <p:val>
                                            <p:fltVal val="0"/>
                                          </p:val>
                                        </p:tav>
                                        <p:tav tm="100000">
                                          <p:val>
                                            <p:strVal val="#ppt_w"/>
                                          </p:val>
                                        </p:tav>
                                      </p:tavLst>
                                    </p:anim>
                                    <p:anim calcmode="lin" valueType="num">
                                      <p:cBhvr>
                                        <p:cTn id="10" dur="1000" fill="hold"/>
                                        <p:tgtEl>
                                          <p:spTgt spid="4"/>
                                        </p:tgtEl>
                                        <p:attrNameLst>
                                          <p:attrName>ppt_h</p:attrName>
                                        </p:attrNameLst>
                                      </p:cBhvr>
                                      <p:tavLst>
                                        <p:tav tm="0">
                                          <p:val>
                                            <p:fltVal val="0"/>
                                          </p:val>
                                        </p:tav>
                                        <p:tav tm="100000">
                                          <p:val>
                                            <p:strVal val="#ppt_h"/>
                                          </p:val>
                                        </p:tav>
                                      </p:tavLst>
                                    </p:anim>
                                    <p:animEffect transition="in" filter="fade">
                                      <p:cBhvr>
                                        <p:cTn id="11" dur="1000"/>
                                        <p:tgtEl>
                                          <p:spTgt spid="4"/>
                                        </p:tgtEl>
                                      </p:cBhvr>
                                    </p:animEffect>
                                  </p:childTnLst>
                                </p:cTn>
                              </p:par>
                              <p:par>
                                <p:cTn id="12" presetID="64" presetClass="path" presetSubtype="0" fill="hold" nodeType="withEffect">
                                  <p:stCondLst>
                                    <p:cond delay="400"/>
                                  </p:stCondLst>
                                  <p:childTnLst>
                                    <p:animMotion origin="layout" path="M -4.72222E-6 -4.68026E-6 L 0.38872 0.84338 " pathEditMode="relative" rAng="0" ptsTypes="AA">
                                      <p:cBhvr>
                                        <p:cTn id="13" dur="1000" spd="-100000" fill="hold"/>
                                        <p:tgtEl>
                                          <p:spTgt spid="4"/>
                                        </p:tgtEl>
                                        <p:attrNameLst>
                                          <p:attrName>ppt_x</p:attrName>
                                          <p:attrName>ppt_y</p:attrName>
                                        </p:attrNameLst>
                                      </p:cBhvr>
                                      <p:rCtr x="19427" y="42169"/>
                                    </p:animMotion>
                                  </p:childTnLst>
                                </p:cTn>
                              </p:par>
                              <p:par>
                                <p:cTn id="14" presetID="1" presetClass="entr" presetSubtype="0" fill="hold" grpId="0" nodeType="withEffect">
                                  <p:stCondLst>
                                    <p:cond delay="300"/>
                                  </p:stCondLst>
                                  <p:childTnLst>
                                    <p:set>
                                      <p:cBhvr>
                                        <p:cTn id="15" dur="1" fill="hold">
                                          <p:stCondLst>
                                            <p:cond delay="0"/>
                                          </p:stCondLst>
                                        </p:cTn>
                                        <p:tgtEl>
                                          <p:spTgt spid="8"/>
                                        </p:tgtEl>
                                        <p:attrNameLst>
                                          <p:attrName>style.visibility</p:attrName>
                                        </p:attrNameLst>
                                      </p:cBhvr>
                                      <p:to>
                                        <p:strVal val="visible"/>
                                      </p:to>
                                    </p:set>
                                  </p:childTnLst>
                                </p:cTn>
                              </p:par>
                              <p:par>
                                <p:cTn id="16" presetID="53" presetClass="entr" presetSubtype="16" fill="hold" grpId="1" nodeType="withEffect">
                                  <p:stCondLst>
                                    <p:cond delay="300"/>
                                  </p:stCondLst>
                                  <p:childTnLst>
                                    <p:set>
                                      <p:cBhvr>
                                        <p:cTn id="17" dur="1" fill="hold">
                                          <p:stCondLst>
                                            <p:cond delay="0"/>
                                          </p:stCondLst>
                                        </p:cTn>
                                        <p:tgtEl>
                                          <p:spTgt spid="8"/>
                                        </p:tgtEl>
                                        <p:attrNameLst>
                                          <p:attrName>style.visibility</p:attrName>
                                        </p:attrNameLst>
                                      </p:cBhvr>
                                      <p:to>
                                        <p:strVal val="visible"/>
                                      </p:to>
                                    </p:set>
                                    <p:anim calcmode="lin" valueType="num">
                                      <p:cBhvr>
                                        <p:cTn id="18" dur="1000" fill="hold"/>
                                        <p:tgtEl>
                                          <p:spTgt spid="8"/>
                                        </p:tgtEl>
                                        <p:attrNameLst>
                                          <p:attrName>ppt_w</p:attrName>
                                        </p:attrNameLst>
                                      </p:cBhvr>
                                      <p:tavLst>
                                        <p:tav tm="0">
                                          <p:val>
                                            <p:fltVal val="0"/>
                                          </p:val>
                                        </p:tav>
                                        <p:tav tm="100000">
                                          <p:val>
                                            <p:strVal val="#ppt_w"/>
                                          </p:val>
                                        </p:tav>
                                      </p:tavLst>
                                    </p:anim>
                                    <p:anim calcmode="lin" valueType="num">
                                      <p:cBhvr>
                                        <p:cTn id="19" dur="1000" fill="hold"/>
                                        <p:tgtEl>
                                          <p:spTgt spid="8"/>
                                        </p:tgtEl>
                                        <p:attrNameLst>
                                          <p:attrName>ppt_h</p:attrName>
                                        </p:attrNameLst>
                                      </p:cBhvr>
                                      <p:tavLst>
                                        <p:tav tm="0">
                                          <p:val>
                                            <p:fltVal val="0"/>
                                          </p:val>
                                        </p:tav>
                                        <p:tav tm="100000">
                                          <p:val>
                                            <p:strVal val="#ppt_h"/>
                                          </p:val>
                                        </p:tav>
                                      </p:tavLst>
                                    </p:anim>
                                    <p:animEffect transition="in" filter="fade">
                                      <p:cBhvr>
                                        <p:cTn id="20" dur="1000"/>
                                        <p:tgtEl>
                                          <p:spTgt spid="8"/>
                                        </p:tgtEl>
                                      </p:cBhvr>
                                    </p:animEffect>
                                  </p:childTnLst>
                                </p:cTn>
                              </p:par>
                              <p:par>
                                <p:cTn id="21" presetID="64" presetClass="path" presetSubtype="0" fill="hold" grpId="2" nodeType="withEffect">
                                  <p:stCondLst>
                                    <p:cond delay="300"/>
                                  </p:stCondLst>
                                  <p:childTnLst>
                                    <p:animMotion origin="layout" path="M 2.77778E-6 2.422E-6 L 0.39375 -0.33797 " pathEditMode="relative" rAng="0" ptsTypes="AA">
                                      <p:cBhvr>
                                        <p:cTn id="22" dur="1000" spd="-100000" fill="hold"/>
                                        <p:tgtEl>
                                          <p:spTgt spid="8"/>
                                        </p:tgtEl>
                                        <p:attrNameLst>
                                          <p:attrName>ppt_x</p:attrName>
                                          <p:attrName>ppt_y</p:attrName>
                                        </p:attrNameLst>
                                      </p:cBhvr>
                                      <p:rCtr x="19688" y="-16898"/>
                                    </p:animMotion>
                                  </p:childTnLst>
                                </p:cTn>
                              </p:par>
                              <p:par>
                                <p:cTn id="23" presetID="1" presetClass="entr" presetSubtype="0" fill="hold" nodeType="withEffect">
                                  <p:stCondLst>
                                    <p:cond delay="300"/>
                                  </p:stCondLst>
                                  <p:childTnLst>
                                    <p:set>
                                      <p:cBhvr>
                                        <p:cTn id="24" dur="1" fill="hold">
                                          <p:stCondLst>
                                            <p:cond delay="0"/>
                                          </p:stCondLst>
                                        </p:cTn>
                                        <p:tgtEl>
                                          <p:spTgt spid="9"/>
                                        </p:tgtEl>
                                        <p:attrNameLst>
                                          <p:attrName>style.visibility</p:attrName>
                                        </p:attrNameLst>
                                      </p:cBhvr>
                                      <p:to>
                                        <p:strVal val="visible"/>
                                      </p:to>
                                    </p:set>
                                  </p:childTnLst>
                                </p:cTn>
                              </p:par>
                              <p:par>
                                <p:cTn id="25" presetID="53" presetClass="entr" presetSubtype="16" fill="hold" nodeType="withEffect">
                                  <p:stCondLst>
                                    <p:cond delay="300"/>
                                  </p:stCondLst>
                                  <p:childTnLst>
                                    <p:set>
                                      <p:cBhvr>
                                        <p:cTn id="26" dur="1" fill="hold">
                                          <p:stCondLst>
                                            <p:cond delay="0"/>
                                          </p:stCondLst>
                                        </p:cTn>
                                        <p:tgtEl>
                                          <p:spTgt spid="9"/>
                                        </p:tgtEl>
                                        <p:attrNameLst>
                                          <p:attrName>style.visibility</p:attrName>
                                        </p:attrNameLst>
                                      </p:cBhvr>
                                      <p:to>
                                        <p:strVal val="visible"/>
                                      </p:to>
                                    </p:set>
                                    <p:anim calcmode="lin" valueType="num">
                                      <p:cBhvr>
                                        <p:cTn id="27" dur="1000" fill="hold"/>
                                        <p:tgtEl>
                                          <p:spTgt spid="9"/>
                                        </p:tgtEl>
                                        <p:attrNameLst>
                                          <p:attrName>ppt_w</p:attrName>
                                        </p:attrNameLst>
                                      </p:cBhvr>
                                      <p:tavLst>
                                        <p:tav tm="0">
                                          <p:val>
                                            <p:fltVal val="0"/>
                                          </p:val>
                                        </p:tav>
                                        <p:tav tm="100000">
                                          <p:val>
                                            <p:strVal val="#ppt_w"/>
                                          </p:val>
                                        </p:tav>
                                      </p:tavLst>
                                    </p:anim>
                                    <p:anim calcmode="lin" valueType="num">
                                      <p:cBhvr>
                                        <p:cTn id="28" dur="1000" fill="hold"/>
                                        <p:tgtEl>
                                          <p:spTgt spid="9"/>
                                        </p:tgtEl>
                                        <p:attrNameLst>
                                          <p:attrName>ppt_h</p:attrName>
                                        </p:attrNameLst>
                                      </p:cBhvr>
                                      <p:tavLst>
                                        <p:tav tm="0">
                                          <p:val>
                                            <p:fltVal val="0"/>
                                          </p:val>
                                        </p:tav>
                                        <p:tav tm="100000">
                                          <p:val>
                                            <p:strVal val="#ppt_h"/>
                                          </p:val>
                                        </p:tav>
                                      </p:tavLst>
                                    </p:anim>
                                    <p:animEffect transition="in" filter="fade">
                                      <p:cBhvr>
                                        <p:cTn id="29" dur="1000"/>
                                        <p:tgtEl>
                                          <p:spTgt spid="9"/>
                                        </p:tgtEl>
                                      </p:cBhvr>
                                    </p:animEffect>
                                  </p:childTnLst>
                                </p:cTn>
                              </p:par>
                              <p:par>
                                <p:cTn id="30" presetID="64" presetClass="path" presetSubtype="0" fill="hold" nodeType="withEffect">
                                  <p:stCondLst>
                                    <p:cond delay="300"/>
                                  </p:stCondLst>
                                  <p:childTnLst>
                                    <p:animMotion origin="layout" path="M -5.55556E-7 -1.46123E-6 L 0.20451 0.58418 " pathEditMode="relative" rAng="0" ptsTypes="AA">
                                      <p:cBhvr>
                                        <p:cTn id="31" dur="1000" spd="-100000" fill="hold"/>
                                        <p:tgtEl>
                                          <p:spTgt spid="9"/>
                                        </p:tgtEl>
                                        <p:attrNameLst>
                                          <p:attrName>ppt_x</p:attrName>
                                          <p:attrName>ppt_y</p:attrName>
                                        </p:attrNameLst>
                                      </p:cBhvr>
                                      <p:rCtr x="10226" y="29194"/>
                                    </p:animMotion>
                                  </p:childTnLst>
                                </p:cTn>
                              </p:par>
                              <p:par>
                                <p:cTn id="32" presetID="1"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53" presetClass="entr" presetSubtype="16"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 calcmode="lin" valueType="num">
                                      <p:cBhvr>
                                        <p:cTn id="36" dur="1000" fill="hold"/>
                                        <p:tgtEl>
                                          <p:spTgt spid="12"/>
                                        </p:tgtEl>
                                        <p:attrNameLst>
                                          <p:attrName>ppt_w</p:attrName>
                                        </p:attrNameLst>
                                      </p:cBhvr>
                                      <p:tavLst>
                                        <p:tav tm="0">
                                          <p:val>
                                            <p:fltVal val="0"/>
                                          </p:val>
                                        </p:tav>
                                        <p:tav tm="100000">
                                          <p:val>
                                            <p:strVal val="#ppt_w"/>
                                          </p:val>
                                        </p:tav>
                                      </p:tavLst>
                                    </p:anim>
                                    <p:anim calcmode="lin" valueType="num">
                                      <p:cBhvr>
                                        <p:cTn id="37" dur="1000" fill="hold"/>
                                        <p:tgtEl>
                                          <p:spTgt spid="12"/>
                                        </p:tgtEl>
                                        <p:attrNameLst>
                                          <p:attrName>ppt_h</p:attrName>
                                        </p:attrNameLst>
                                      </p:cBhvr>
                                      <p:tavLst>
                                        <p:tav tm="0">
                                          <p:val>
                                            <p:fltVal val="0"/>
                                          </p:val>
                                        </p:tav>
                                        <p:tav tm="100000">
                                          <p:val>
                                            <p:strVal val="#ppt_h"/>
                                          </p:val>
                                        </p:tav>
                                      </p:tavLst>
                                    </p:anim>
                                    <p:animEffect transition="in" filter="fade">
                                      <p:cBhvr>
                                        <p:cTn id="38" dur="1000"/>
                                        <p:tgtEl>
                                          <p:spTgt spid="12"/>
                                        </p:tgtEl>
                                      </p:cBhvr>
                                    </p:animEffect>
                                  </p:childTnLst>
                                </p:cTn>
                              </p:par>
                              <p:par>
                                <p:cTn id="39" presetID="64" presetClass="path" presetSubtype="0" fill="hold" nodeType="withEffect">
                                  <p:stCondLst>
                                    <p:cond delay="0"/>
                                  </p:stCondLst>
                                  <p:childTnLst>
                                    <p:animMotion origin="layout" path="M -5.55556E-7 -3.28699E-6 L -0.52465 -0.50942 " pathEditMode="relative" rAng="0" ptsTypes="AA">
                                      <p:cBhvr>
                                        <p:cTn id="40" dur="1000" spd="-100000" fill="hold"/>
                                        <p:tgtEl>
                                          <p:spTgt spid="12"/>
                                        </p:tgtEl>
                                        <p:attrNameLst>
                                          <p:attrName>ppt_x</p:attrName>
                                          <p:attrName>ppt_y</p:attrName>
                                        </p:attrNameLst>
                                      </p:cBhvr>
                                      <p:rCtr x="-26233" y="-25487"/>
                                    </p:animMotion>
                                  </p:childTnLst>
                                </p:cTn>
                              </p:par>
                              <p:par>
                                <p:cTn id="41" presetID="1" presetClass="entr" presetSubtype="0" fill="hold" grpId="0" nodeType="withEffect">
                                  <p:stCondLst>
                                    <p:cond delay="200"/>
                                  </p:stCondLst>
                                  <p:childTnLst>
                                    <p:set>
                                      <p:cBhvr>
                                        <p:cTn id="42" dur="1" fill="hold">
                                          <p:stCondLst>
                                            <p:cond delay="0"/>
                                          </p:stCondLst>
                                        </p:cTn>
                                        <p:tgtEl>
                                          <p:spTgt spid="21"/>
                                        </p:tgtEl>
                                        <p:attrNameLst>
                                          <p:attrName>style.visibility</p:attrName>
                                        </p:attrNameLst>
                                      </p:cBhvr>
                                      <p:to>
                                        <p:strVal val="visible"/>
                                      </p:to>
                                    </p:set>
                                  </p:childTnLst>
                                </p:cTn>
                              </p:par>
                              <p:par>
                                <p:cTn id="43" presetID="53" presetClass="entr" presetSubtype="16" fill="hold" grpId="1" nodeType="withEffect">
                                  <p:stCondLst>
                                    <p:cond delay="20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Effect transition="in" filter="fade">
                                      <p:cBhvr>
                                        <p:cTn id="47" dur="1000"/>
                                        <p:tgtEl>
                                          <p:spTgt spid="21"/>
                                        </p:tgtEl>
                                      </p:cBhvr>
                                    </p:animEffect>
                                  </p:childTnLst>
                                </p:cTn>
                              </p:par>
                              <p:par>
                                <p:cTn id="48" presetID="64" presetClass="path" presetSubtype="0" fill="hold" grpId="2" nodeType="withEffect">
                                  <p:stCondLst>
                                    <p:cond delay="200"/>
                                  </p:stCondLst>
                                  <p:childTnLst>
                                    <p:animMotion origin="layout" path="M -2.22222E-6 1.18319E-6 L 0.21702 -0.37071 " pathEditMode="relative" rAng="0" ptsTypes="AA">
                                      <p:cBhvr>
                                        <p:cTn id="49" dur="1000" spd="-100000" fill="hold"/>
                                        <p:tgtEl>
                                          <p:spTgt spid="21"/>
                                        </p:tgtEl>
                                        <p:attrNameLst>
                                          <p:attrName>ppt_x</p:attrName>
                                          <p:attrName>ppt_y</p:attrName>
                                        </p:attrNameLst>
                                      </p:cBhvr>
                                      <p:rCtr x="10851" y="-18536"/>
                                    </p:animMotion>
                                  </p:childTnLst>
                                </p:cTn>
                              </p:par>
                              <p:par>
                                <p:cTn id="50" presetID="1" presetClass="entr" presetSubtype="0" fill="hold" grpId="0" nodeType="withEffect">
                                  <p:stCondLst>
                                    <p:cond delay="200"/>
                                  </p:stCondLst>
                                  <p:childTnLst>
                                    <p:set>
                                      <p:cBhvr>
                                        <p:cTn id="51" dur="1" fill="hold">
                                          <p:stCondLst>
                                            <p:cond delay="0"/>
                                          </p:stCondLst>
                                        </p:cTn>
                                        <p:tgtEl>
                                          <p:spTgt spid="7"/>
                                        </p:tgtEl>
                                        <p:attrNameLst>
                                          <p:attrName>style.visibility</p:attrName>
                                        </p:attrNameLst>
                                      </p:cBhvr>
                                      <p:to>
                                        <p:strVal val="visible"/>
                                      </p:to>
                                    </p:set>
                                  </p:childTnLst>
                                </p:cTn>
                              </p:par>
                              <p:par>
                                <p:cTn id="52" presetID="53" presetClass="entr" presetSubtype="16" fill="hold" grpId="1" nodeType="withEffect">
                                  <p:stCondLst>
                                    <p:cond delay="200"/>
                                  </p:stCondLst>
                                  <p:childTnLst>
                                    <p:set>
                                      <p:cBhvr>
                                        <p:cTn id="53" dur="1" fill="hold">
                                          <p:stCondLst>
                                            <p:cond delay="0"/>
                                          </p:stCondLst>
                                        </p:cTn>
                                        <p:tgtEl>
                                          <p:spTgt spid="7"/>
                                        </p:tgtEl>
                                        <p:attrNameLst>
                                          <p:attrName>style.visibility</p:attrName>
                                        </p:attrNameLst>
                                      </p:cBhvr>
                                      <p:to>
                                        <p:strVal val="visible"/>
                                      </p:to>
                                    </p:set>
                                    <p:anim calcmode="lin" valueType="num">
                                      <p:cBhvr>
                                        <p:cTn id="54" dur="1000" fill="hold"/>
                                        <p:tgtEl>
                                          <p:spTgt spid="7"/>
                                        </p:tgtEl>
                                        <p:attrNameLst>
                                          <p:attrName>ppt_w</p:attrName>
                                        </p:attrNameLst>
                                      </p:cBhvr>
                                      <p:tavLst>
                                        <p:tav tm="0">
                                          <p:val>
                                            <p:fltVal val="0"/>
                                          </p:val>
                                        </p:tav>
                                        <p:tav tm="100000">
                                          <p:val>
                                            <p:strVal val="#ppt_w"/>
                                          </p:val>
                                        </p:tav>
                                      </p:tavLst>
                                    </p:anim>
                                    <p:anim calcmode="lin" valueType="num">
                                      <p:cBhvr>
                                        <p:cTn id="55" dur="1000" fill="hold"/>
                                        <p:tgtEl>
                                          <p:spTgt spid="7"/>
                                        </p:tgtEl>
                                        <p:attrNameLst>
                                          <p:attrName>ppt_h</p:attrName>
                                        </p:attrNameLst>
                                      </p:cBhvr>
                                      <p:tavLst>
                                        <p:tav tm="0">
                                          <p:val>
                                            <p:fltVal val="0"/>
                                          </p:val>
                                        </p:tav>
                                        <p:tav tm="100000">
                                          <p:val>
                                            <p:strVal val="#ppt_h"/>
                                          </p:val>
                                        </p:tav>
                                      </p:tavLst>
                                    </p:anim>
                                    <p:animEffect transition="in" filter="fade">
                                      <p:cBhvr>
                                        <p:cTn id="56" dur="1000"/>
                                        <p:tgtEl>
                                          <p:spTgt spid="7"/>
                                        </p:tgtEl>
                                      </p:cBhvr>
                                    </p:animEffect>
                                  </p:childTnLst>
                                </p:cTn>
                              </p:par>
                              <p:par>
                                <p:cTn id="57" presetID="64" presetClass="path" presetSubtype="0" fill="hold" grpId="2" nodeType="withEffect">
                                  <p:stCondLst>
                                    <p:cond delay="200"/>
                                  </p:stCondLst>
                                  <p:childTnLst>
                                    <p:animMotion origin="layout" path="M -1.11111E-6 4.44444E-6 L 0.12309 0.575 " pathEditMode="relative" rAng="0" ptsTypes="AA">
                                      <p:cBhvr>
                                        <p:cTn id="58" dur="1000" spd="-100000" fill="hold"/>
                                        <p:tgtEl>
                                          <p:spTgt spid="7"/>
                                        </p:tgtEl>
                                        <p:attrNameLst>
                                          <p:attrName>ppt_x</p:attrName>
                                          <p:attrName>ppt_y</p:attrName>
                                        </p:attrNameLst>
                                      </p:cBhvr>
                                      <p:rCtr x="6146" y="28735"/>
                                    </p:animMotion>
                                  </p:childTnLst>
                                </p:cTn>
                              </p:par>
                              <p:par>
                                <p:cTn id="59" presetID="1" presetClass="entr" presetSubtype="0" fill="hold" nodeType="withEffect">
                                  <p:stCondLst>
                                    <p:cond delay="400"/>
                                  </p:stCondLst>
                                  <p:childTnLst>
                                    <p:set>
                                      <p:cBhvr>
                                        <p:cTn id="60" dur="1" fill="hold">
                                          <p:stCondLst>
                                            <p:cond delay="0"/>
                                          </p:stCondLst>
                                        </p:cTn>
                                        <p:tgtEl>
                                          <p:spTgt spid="15"/>
                                        </p:tgtEl>
                                        <p:attrNameLst>
                                          <p:attrName>style.visibility</p:attrName>
                                        </p:attrNameLst>
                                      </p:cBhvr>
                                      <p:to>
                                        <p:strVal val="visible"/>
                                      </p:to>
                                    </p:set>
                                  </p:childTnLst>
                                </p:cTn>
                              </p:par>
                              <p:par>
                                <p:cTn id="61" presetID="53" presetClass="entr" presetSubtype="16" fill="hold" nodeType="withEffect">
                                  <p:stCondLst>
                                    <p:cond delay="400"/>
                                  </p:stCondLst>
                                  <p:childTnLst>
                                    <p:set>
                                      <p:cBhvr>
                                        <p:cTn id="62" dur="1" fill="hold">
                                          <p:stCondLst>
                                            <p:cond delay="0"/>
                                          </p:stCondLst>
                                        </p:cTn>
                                        <p:tgtEl>
                                          <p:spTgt spid="15"/>
                                        </p:tgtEl>
                                        <p:attrNameLst>
                                          <p:attrName>style.visibility</p:attrName>
                                        </p:attrNameLst>
                                      </p:cBhvr>
                                      <p:to>
                                        <p:strVal val="visible"/>
                                      </p:to>
                                    </p:set>
                                    <p:anim calcmode="lin" valueType="num">
                                      <p:cBhvr>
                                        <p:cTn id="63" dur="1000" fill="hold"/>
                                        <p:tgtEl>
                                          <p:spTgt spid="15"/>
                                        </p:tgtEl>
                                        <p:attrNameLst>
                                          <p:attrName>ppt_w</p:attrName>
                                        </p:attrNameLst>
                                      </p:cBhvr>
                                      <p:tavLst>
                                        <p:tav tm="0">
                                          <p:val>
                                            <p:fltVal val="0"/>
                                          </p:val>
                                        </p:tav>
                                        <p:tav tm="100000">
                                          <p:val>
                                            <p:strVal val="#ppt_w"/>
                                          </p:val>
                                        </p:tav>
                                      </p:tavLst>
                                    </p:anim>
                                    <p:anim calcmode="lin" valueType="num">
                                      <p:cBhvr>
                                        <p:cTn id="64" dur="1000" fill="hold"/>
                                        <p:tgtEl>
                                          <p:spTgt spid="15"/>
                                        </p:tgtEl>
                                        <p:attrNameLst>
                                          <p:attrName>ppt_h</p:attrName>
                                        </p:attrNameLst>
                                      </p:cBhvr>
                                      <p:tavLst>
                                        <p:tav tm="0">
                                          <p:val>
                                            <p:fltVal val="0"/>
                                          </p:val>
                                        </p:tav>
                                        <p:tav tm="100000">
                                          <p:val>
                                            <p:strVal val="#ppt_h"/>
                                          </p:val>
                                        </p:tav>
                                      </p:tavLst>
                                    </p:anim>
                                    <p:animEffect transition="in" filter="fade">
                                      <p:cBhvr>
                                        <p:cTn id="65" dur="1000"/>
                                        <p:tgtEl>
                                          <p:spTgt spid="15"/>
                                        </p:tgtEl>
                                      </p:cBhvr>
                                    </p:animEffect>
                                  </p:childTnLst>
                                </p:cTn>
                              </p:par>
                              <p:par>
                                <p:cTn id="66" presetID="64" presetClass="path" presetSubtype="0" fill="hold" nodeType="withEffect">
                                  <p:stCondLst>
                                    <p:cond delay="400"/>
                                  </p:stCondLst>
                                  <p:childTnLst>
                                    <p:animMotion origin="layout" path="M 1.38889E-6 3.41057E-6 L -0.71736 -0.40563 " pathEditMode="relative" rAng="0" ptsTypes="AA">
                                      <p:cBhvr>
                                        <p:cTn id="67" dur="1000" spd="-100000" fill="hold"/>
                                        <p:tgtEl>
                                          <p:spTgt spid="15"/>
                                        </p:tgtEl>
                                        <p:attrNameLst>
                                          <p:attrName>ppt_x</p:attrName>
                                          <p:attrName>ppt_y</p:attrName>
                                        </p:attrNameLst>
                                      </p:cBhvr>
                                      <p:rCtr x="-35868" y="-20297"/>
                                    </p:animMotion>
                                  </p:childTnLst>
                                </p:cTn>
                              </p:par>
                              <p:par>
                                <p:cTn id="68" presetID="1" presetClass="entr" presetSubtype="0" fill="hold" nodeType="withEffect">
                                  <p:stCondLst>
                                    <p:cond delay="300"/>
                                  </p:stCondLst>
                                  <p:childTnLst>
                                    <p:set>
                                      <p:cBhvr>
                                        <p:cTn id="69" dur="1" fill="hold">
                                          <p:stCondLst>
                                            <p:cond delay="0"/>
                                          </p:stCondLst>
                                        </p:cTn>
                                        <p:tgtEl>
                                          <p:spTgt spid="18"/>
                                        </p:tgtEl>
                                        <p:attrNameLst>
                                          <p:attrName>style.visibility</p:attrName>
                                        </p:attrNameLst>
                                      </p:cBhvr>
                                      <p:to>
                                        <p:strVal val="visible"/>
                                      </p:to>
                                    </p:set>
                                  </p:childTnLst>
                                </p:cTn>
                              </p:par>
                              <p:par>
                                <p:cTn id="70" presetID="53" presetClass="entr" presetSubtype="16" fill="hold" nodeType="withEffect">
                                  <p:stCondLst>
                                    <p:cond delay="300"/>
                                  </p:stCondLst>
                                  <p:childTnLst>
                                    <p:set>
                                      <p:cBhvr>
                                        <p:cTn id="71" dur="1" fill="hold">
                                          <p:stCondLst>
                                            <p:cond delay="0"/>
                                          </p:stCondLst>
                                        </p:cTn>
                                        <p:tgtEl>
                                          <p:spTgt spid="18"/>
                                        </p:tgtEl>
                                        <p:attrNameLst>
                                          <p:attrName>style.visibility</p:attrName>
                                        </p:attrNameLst>
                                      </p:cBhvr>
                                      <p:to>
                                        <p:strVal val="visible"/>
                                      </p:to>
                                    </p:set>
                                    <p:anim calcmode="lin" valueType="num">
                                      <p:cBhvr>
                                        <p:cTn id="72" dur="1000" fill="hold"/>
                                        <p:tgtEl>
                                          <p:spTgt spid="18"/>
                                        </p:tgtEl>
                                        <p:attrNameLst>
                                          <p:attrName>ppt_w</p:attrName>
                                        </p:attrNameLst>
                                      </p:cBhvr>
                                      <p:tavLst>
                                        <p:tav tm="0">
                                          <p:val>
                                            <p:fltVal val="0"/>
                                          </p:val>
                                        </p:tav>
                                        <p:tav tm="100000">
                                          <p:val>
                                            <p:strVal val="#ppt_w"/>
                                          </p:val>
                                        </p:tav>
                                      </p:tavLst>
                                    </p:anim>
                                    <p:anim calcmode="lin" valueType="num">
                                      <p:cBhvr>
                                        <p:cTn id="73" dur="1000" fill="hold"/>
                                        <p:tgtEl>
                                          <p:spTgt spid="18"/>
                                        </p:tgtEl>
                                        <p:attrNameLst>
                                          <p:attrName>ppt_h</p:attrName>
                                        </p:attrNameLst>
                                      </p:cBhvr>
                                      <p:tavLst>
                                        <p:tav tm="0">
                                          <p:val>
                                            <p:fltVal val="0"/>
                                          </p:val>
                                        </p:tav>
                                        <p:tav tm="100000">
                                          <p:val>
                                            <p:strVal val="#ppt_h"/>
                                          </p:val>
                                        </p:tav>
                                      </p:tavLst>
                                    </p:anim>
                                    <p:animEffect transition="in" filter="fade">
                                      <p:cBhvr>
                                        <p:cTn id="74" dur="1000"/>
                                        <p:tgtEl>
                                          <p:spTgt spid="18"/>
                                        </p:tgtEl>
                                      </p:cBhvr>
                                    </p:animEffect>
                                  </p:childTnLst>
                                </p:cTn>
                              </p:par>
                              <p:par>
                                <p:cTn id="75" presetID="64" presetClass="path" presetSubtype="0" fill="hold" nodeType="withEffect">
                                  <p:stCondLst>
                                    <p:cond delay="300"/>
                                  </p:stCondLst>
                                  <p:childTnLst>
                                    <p:animMotion origin="layout" path="M -8.33333E-7 3.20988E-6 L 1.0349 -0.87346 " pathEditMode="relative" rAng="0" ptsTypes="AA">
                                      <p:cBhvr>
                                        <p:cTn id="76" dur="1000" spd="-100000" fill="hold"/>
                                        <p:tgtEl>
                                          <p:spTgt spid="18"/>
                                        </p:tgtEl>
                                        <p:attrNameLst>
                                          <p:attrName>ppt_x</p:attrName>
                                          <p:attrName>ppt_y</p:attrName>
                                        </p:attrNameLst>
                                      </p:cBhvr>
                                      <p:rCtr x="51736" y="-43673"/>
                                    </p:animMotion>
                                  </p:childTnLst>
                                </p:cTn>
                              </p:par>
                              <p:par>
                                <p:cTn id="77" presetID="1" presetClass="entr" presetSubtype="0" fill="hold" nodeType="withEffect">
                                  <p:stCondLst>
                                    <p:cond delay="200"/>
                                  </p:stCondLst>
                                  <p:childTnLst>
                                    <p:set>
                                      <p:cBhvr>
                                        <p:cTn id="78" dur="1" fill="hold">
                                          <p:stCondLst>
                                            <p:cond delay="0"/>
                                          </p:stCondLst>
                                        </p:cTn>
                                        <p:tgtEl>
                                          <p:spTgt spid="22"/>
                                        </p:tgtEl>
                                        <p:attrNameLst>
                                          <p:attrName>style.visibility</p:attrName>
                                        </p:attrNameLst>
                                      </p:cBhvr>
                                      <p:to>
                                        <p:strVal val="visible"/>
                                      </p:to>
                                    </p:set>
                                  </p:childTnLst>
                                </p:cTn>
                              </p:par>
                              <p:par>
                                <p:cTn id="79" presetID="53" presetClass="entr" presetSubtype="16" fill="hold" nodeType="withEffect">
                                  <p:stCondLst>
                                    <p:cond delay="200"/>
                                  </p:stCondLst>
                                  <p:childTnLst>
                                    <p:set>
                                      <p:cBhvr>
                                        <p:cTn id="80" dur="1" fill="hold">
                                          <p:stCondLst>
                                            <p:cond delay="0"/>
                                          </p:stCondLst>
                                        </p:cTn>
                                        <p:tgtEl>
                                          <p:spTgt spid="22"/>
                                        </p:tgtEl>
                                        <p:attrNameLst>
                                          <p:attrName>style.visibility</p:attrName>
                                        </p:attrNameLst>
                                      </p:cBhvr>
                                      <p:to>
                                        <p:strVal val="visible"/>
                                      </p:to>
                                    </p:set>
                                    <p:anim calcmode="lin" valueType="num">
                                      <p:cBhvr>
                                        <p:cTn id="81" dur="1000" fill="hold"/>
                                        <p:tgtEl>
                                          <p:spTgt spid="22"/>
                                        </p:tgtEl>
                                        <p:attrNameLst>
                                          <p:attrName>ppt_w</p:attrName>
                                        </p:attrNameLst>
                                      </p:cBhvr>
                                      <p:tavLst>
                                        <p:tav tm="0">
                                          <p:val>
                                            <p:fltVal val="0"/>
                                          </p:val>
                                        </p:tav>
                                        <p:tav tm="100000">
                                          <p:val>
                                            <p:strVal val="#ppt_w"/>
                                          </p:val>
                                        </p:tav>
                                      </p:tavLst>
                                    </p:anim>
                                    <p:anim calcmode="lin" valueType="num">
                                      <p:cBhvr>
                                        <p:cTn id="82" dur="1000" fill="hold"/>
                                        <p:tgtEl>
                                          <p:spTgt spid="22"/>
                                        </p:tgtEl>
                                        <p:attrNameLst>
                                          <p:attrName>ppt_h</p:attrName>
                                        </p:attrNameLst>
                                      </p:cBhvr>
                                      <p:tavLst>
                                        <p:tav tm="0">
                                          <p:val>
                                            <p:fltVal val="0"/>
                                          </p:val>
                                        </p:tav>
                                        <p:tav tm="100000">
                                          <p:val>
                                            <p:strVal val="#ppt_h"/>
                                          </p:val>
                                        </p:tav>
                                      </p:tavLst>
                                    </p:anim>
                                    <p:animEffect transition="in" filter="fade">
                                      <p:cBhvr>
                                        <p:cTn id="83" dur="1000"/>
                                        <p:tgtEl>
                                          <p:spTgt spid="22"/>
                                        </p:tgtEl>
                                      </p:cBhvr>
                                    </p:animEffect>
                                  </p:childTnLst>
                                </p:cTn>
                              </p:par>
                              <p:par>
                                <p:cTn id="84" presetID="64" presetClass="path" presetSubtype="0" fill="hold" nodeType="withEffect">
                                  <p:stCondLst>
                                    <p:cond delay="200"/>
                                  </p:stCondLst>
                                  <p:childTnLst>
                                    <p:animMotion origin="layout" path="M 3.05556E-6 3.44146E-6 L -0.64115 -0.94965 " pathEditMode="relative" rAng="0" ptsTypes="AA">
                                      <p:cBhvr>
                                        <p:cTn id="85" dur="1000" spd="-100000" fill="hold"/>
                                        <p:tgtEl>
                                          <p:spTgt spid="22"/>
                                        </p:tgtEl>
                                        <p:attrNameLst>
                                          <p:attrName>ppt_x</p:attrName>
                                          <p:attrName>ppt_y</p:attrName>
                                        </p:attrNameLst>
                                      </p:cBhvr>
                                      <p:rCtr x="-32066" y="-47482"/>
                                    </p:animMotion>
                                  </p:childTnLst>
                                </p:cTn>
                              </p:par>
                            </p:childTnLst>
                          </p:cTn>
                        </p:par>
                        <p:par>
                          <p:cTn id="86" fill="hold">
                            <p:stCondLst>
                              <p:cond delay="400"/>
                            </p:stCondLst>
                            <p:childTnLst>
                              <p:par>
                                <p:cTn id="87" presetID="10" presetClass="entr" presetSubtype="0" fill="hold" grpId="0" nodeType="afterEffect">
                                  <p:stCondLst>
                                    <p:cond delay="0"/>
                                  </p:stCondLst>
                                  <p:iterate type="lt">
                                    <p:tmPct val="0"/>
                                  </p:iterate>
                                  <p:childTnLst>
                                    <p:set>
                                      <p:cBhvr>
                                        <p:cTn id="88" dur="1" fill="hold">
                                          <p:stCondLst>
                                            <p:cond delay="0"/>
                                          </p:stCondLst>
                                        </p:cTn>
                                        <p:tgtEl>
                                          <p:spTgt spid="25"/>
                                        </p:tgtEl>
                                        <p:attrNameLst>
                                          <p:attrName>style.visibility</p:attrName>
                                        </p:attrNameLst>
                                      </p:cBhvr>
                                      <p:to>
                                        <p:strVal val="visible"/>
                                      </p:to>
                                    </p:set>
                                    <p:animEffect transition="in" filter="fade">
                                      <p:cBhvr>
                                        <p:cTn id="89" dur="500"/>
                                        <p:tgtEl>
                                          <p:spTgt spid="25"/>
                                        </p:tgtEl>
                                      </p:cBhvr>
                                    </p:animEffect>
                                  </p:childTnLst>
                                </p:cTn>
                              </p:par>
                            </p:childTnLst>
                          </p:cTn>
                        </p:par>
                        <p:par>
                          <p:cTn id="90" fill="hold">
                            <p:stCondLst>
                              <p:cond delay="1899"/>
                            </p:stCondLst>
                            <p:childTnLst>
                              <p:par>
                                <p:cTn id="91" presetID="34" presetClass="emph" presetSubtype="0" fill="hold" grpId="1" nodeType="afterEffect">
                                  <p:stCondLst>
                                    <p:cond delay="0"/>
                                  </p:stCondLst>
                                  <p:iterate type="lt">
                                    <p:tmPct val="10000"/>
                                  </p:iterate>
                                  <p:childTnLst>
                                    <p:animMotion origin="layout" path="M 0.0 0.0 L 0.0 -0.07213" pathEditMode="relative" ptsTypes="">
                                      <p:cBhvr>
                                        <p:cTn id="92" dur="250" accel="50000" decel="50000" autoRev="1" fill="hold">
                                          <p:stCondLst>
                                            <p:cond delay="0"/>
                                          </p:stCondLst>
                                        </p:cTn>
                                        <p:tgtEl>
                                          <p:spTgt spid="25"/>
                                        </p:tgtEl>
                                        <p:attrNameLst>
                                          <p:attrName>ppt_x</p:attrName>
                                          <p:attrName>ppt_y</p:attrName>
                                        </p:attrNameLst>
                                      </p:cBhvr>
                                    </p:animMotion>
                                    <p:animRot by="1500000">
                                      <p:cBhvr>
                                        <p:cTn id="93" dur="125" fill="hold">
                                          <p:stCondLst>
                                            <p:cond delay="0"/>
                                          </p:stCondLst>
                                        </p:cTn>
                                        <p:tgtEl>
                                          <p:spTgt spid="25"/>
                                        </p:tgtEl>
                                        <p:attrNameLst>
                                          <p:attrName>r</p:attrName>
                                        </p:attrNameLst>
                                      </p:cBhvr>
                                    </p:animRot>
                                    <p:animRot by="-1500000">
                                      <p:cBhvr>
                                        <p:cTn id="94" dur="125" fill="hold">
                                          <p:stCondLst>
                                            <p:cond delay="125"/>
                                          </p:stCondLst>
                                        </p:cTn>
                                        <p:tgtEl>
                                          <p:spTgt spid="25"/>
                                        </p:tgtEl>
                                        <p:attrNameLst>
                                          <p:attrName>r</p:attrName>
                                        </p:attrNameLst>
                                      </p:cBhvr>
                                    </p:animRot>
                                    <p:animRot by="-1500000">
                                      <p:cBhvr>
                                        <p:cTn id="95" dur="125" fill="hold">
                                          <p:stCondLst>
                                            <p:cond delay="250"/>
                                          </p:stCondLst>
                                        </p:cTn>
                                        <p:tgtEl>
                                          <p:spTgt spid="25"/>
                                        </p:tgtEl>
                                        <p:attrNameLst>
                                          <p:attrName>r</p:attrName>
                                        </p:attrNameLst>
                                      </p:cBhvr>
                                    </p:animRot>
                                    <p:animRot by="1500000">
                                      <p:cBhvr>
                                        <p:cTn id="96" dur="125" fill="hold">
                                          <p:stCondLst>
                                            <p:cond delay="375"/>
                                          </p:stCondLst>
                                        </p:cTn>
                                        <p:tgtEl>
                                          <p:spTgt spid="25"/>
                                        </p:tgtEl>
                                        <p:attrNameLst>
                                          <p:attrName>r</p:attrName>
                                        </p:attrNameLst>
                                      </p:cBhvr>
                                    </p:animRot>
                                  </p:childTnLst>
                                </p:cTn>
                              </p:par>
                            </p:childTnLst>
                          </p:cTn>
                        </p:par>
                        <p:par>
                          <p:cTn id="97" fill="hold">
                            <p:stCondLst>
                              <p:cond delay="2650"/>
                            </p:stCondLst>
                            <p:childTnLst>
                              <p:par>
                                <p:cTn id="98" presetID="22" presetClass="entr" presetSubtype="8"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wipe(left)">
                                      <p:cBhvr>
                                        <p:cTn id="10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8" grpId="0" animBg="1"/>
      <p:bldP spid="8" grpId="1" animBg="1"/>
      <p:bldP spid="8" grpId="2" animBg="1"/>
      <p:bldP spid="21" grpId="0" animBg="1"/>
      <p:bldP spid="21" grpId="1" animBg="1"/>
      <p:bldP spid="21" grpId="2" animBg="1"/>
      <p:bldP spid="25" grpId="0"/>
      <p:bldP spid="25" grpId="1"/>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3"/>
          <p:cNvSpPr/>
          <p:nvPr/>
        </p:nvSpPr>
        <p:spPr>
          <a:xfrm>
            <a:off x="-89125" y="0"/>
            <a:ext cx="2128342" cy="5143500"/>
          </a:xfrm>
          <a:custGeom>
            <a:avLst/>
            <a:gdLst>
              <a:gd name="connsiteX0" fmla="*/ 0 w 2837789"/>
              <a:gd name="connsiteY0" fmla="*/ 0 h 6858000"/>
              <a:gd name="connsiteX1" fmla="*/ 537934 w 2837789"/>
              <a:gd name="connsiteY1" fmla="*/ 0 h 6858000"/>
              <a:gd name="connsiteX2" fmla="*/ 704850 w 2837789"/>
              <a:gd name="connsiteY2" fmla="*/ 0 h 6858000"/>
              <a:gd name="connsiteX3" fmla="*/ 2837789 w 2837789"/>
              <a:gd name="connsiteY3" fmla="*/ 0 h 6858000"/>
              <a:gd name="connsiteX4" fmla="*/ 2837789 w 2837789"/>
              <a:gd name="connsiteY4" fmla="*/ 395378 h 6858000"/>
              <a:gd name="connsiteX5" fmla="*/ 2618085 w 2837789"/>
              <a:gd name="connsiteY5" fmla="*/ 417526 h 6858000"/>
              <a:gd name="connsiteX6" fmla="*/ 1747634 w 2837789"/>
              <a:gd name="connsiteY6" fmla="*/ 1485534 h 6858000"/>
              <a:gd name="connsiteX7" fmla="*/ 2618085 w 2837789"/>
              <a:gd name="connsiteY7" fmla="*/ 2553542 h 6858000"/>
              <a:gd name="connsiteX8" fmla="*/ 2837789 w 2837789"/>
              <a:gd name="connsiteY8" fmla="*/ 2575690 h 6858000"/>
              <a:gd name="connsiteX9" fmla="*/ 2837789 w 2837789"/>
              <a:gd name="connsiteY9" fmla="*/ 6858000 h 6858000"/>
              <a:gd name="connsiteX10" fmla="*/ 704850 w 2837789"/>
              <a:gd name="connsiteY10" fmla="*/ 6858000 h 6858000"/>
              <a:gd name="connsiteX11" fmla="*/ 537934 w 2837789"/>
              <a:gd name="connsiteY11" fmla="*/ 6858000 h 6858000"/>
              <a:gd name="connsiteX12" fmla="*/ 0 w 2837789"/>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37789" h="6858000">
                <a:moveTo>
                  <a:pt x="0" y="0"/>
                </a:moveTo>
                <a:lnTo>
                  <a:pt x="537934" y="0"/>
                </a:lnTo>
                <a:lnTo>
                  <a:pt x="704850" y="0"/>
                </a:lnTo>
                <a:lnTo>
                  <a:pt x="2837789" y="0"/>
                </a:lnTo>
                <a:lnTo>
                  <a:pt x="2837789" y="395378"/>
                </a:lnTo>
                <a:lnTo>
                  <a:pt x="2618085" y="417526"/>
                </a:lnTo>
                <a:cubicBezTo>
                  <a:pt x="2121320" y="519179"/>
                  <a:pt x="1747634" y="958717"/>
                  <a:pt x="1747634" y="1485534"/>
                </a:cubicBezTo>
                <a:cubicBezTo>
                  <a:pt x="1747634" y="2012352"/>
                  <a:pt x="2121320" y="2451889"/>
                  <a:pt x="2618085" y="2553542"/>
                </a:cubicBezTo>
                <a:lnTo>
                  <a:pt x="2837789" y="2575690"/>
                </a:lnTo>
                <a:lnTo>
                  <a:pt x="2837789" y="6858000"/>
                </a:lnTo>
                <a:lnTo>
                  <a:pt x="704850" y="6858000"/>
                </a:lnTo>
                <a:lnTo>
                  <a:pt x="537934" y="6858000"/>
                </a:lnTo>
                <a:lnTo>
                  <a:pt x="0" y="6858000"/>
                </a:lnTo>
                <a:close/>
              </a:path>
            </a:pathLst>
          </a:custGeom>
          <a:solidFill>
            <a:srgbClr val="1A3F6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p>
        </p:txBody>
      </p:sp>
      <p:grpSp>
        <p:nvGrpSpPr>
          <p:cNvPr id="5" name="组合 4"/>
          <p:cNvGrpSpPr/>
          <p:nvPr/>
        </p:nvGrpSpPr>
        <p:grpSpPr>
          <a:xfrm>
            <a:off x="1150082" y="202156"/>
            <a:ext cx="1788430" cy="1788430"/>
            <a:chOff x="4240335" y="3008435"/>
            <a:chExt cx="3711332" cy="3711332"/>
          </a:xfrm>
        </p:grpSpPr>
        <p:sp>
          <p:nvSpPr>
            <p:cNvPr id="6" name="椭圆 5"/>
            <p:cNvSpPr/>
            <p:nvPr/>
          </p:nvSpPr>
          <p:spPr>
            <a:xfrm>
              <a:off x="4240335" y="3008435"/>
              <a:ext cx="3711332" cy="3711332"/>
            </a:xfrm>
            <a:prstGeom prst="ellipse">
              <a:avLst/>
            </a:prstGeom>
            <a:gradFill>
              <a:gsLst>
                <a:gs pos="100000">
                  <a:schemeClr val="bg1">
                    <a:lumMod val="75000"/>
                  </a:schemeClr>
                </a:gs>
                <a:gs pos="0">
                  <a:schemeClr val="bg1"/>
                </a:gs>
              </a:gsLst>
              <a:lin ang="5400000" scaled="0"/>
            </a:gradFill>
            <a:ln w="9525">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grpSp>
          <p:nvGrpSpPr>
            <p:cNvPr id="7" name="组合 6"/>
            <p:cNvGrpSpPr/>
            <p:nvPr/>
          </p:nvGrpSpPr>
          <p:grpSpPr>
            <a:xfrm>
              <a:off x="4710169" y="3478269"/>
              <a:ext cx="2771663" cy="2771663"/>
              <a:chOff x="2193191" y="1899415"/>
              <a:chExt cx="2421376" cy="2421376"/>
            </a:xfrm>
            <a:effectLst/>
          </p:grpSpPr>
          <p:sp>
            <p:nvSpPr>
              <p:cNvPr id="8" name="椭圆 7"/>
              <p:cNvSpPr/>
              <p:nvPr/>
            </p:nvSpPr>
            <p:spPr>
              <a:xfrm>
                <a:off x="2193191" y="1899415"/>
                <a:ext cx="2421376" cy="2421376"/>
              </a:xfrm>
              <a:prstGeom prst="ellipse">
                <a:avLst/>
              </a:prstGeom>
              <a:solidFill>
                <a:srgbClr val="1A3F6C"/>
              </a:solidFill>
              <a:ln w="31750">
                <a:gradFill flip="none" rotWithShape="1">
                  <a:gsLst>
                    <a:gs pos="0">
                      <a:schemeClr val="bg1">
                        <a:lumMod val="75000"/>
                      </a:schemeClr>
                    </a:gs>
                    <a:gs pos="100000">
                      <a:schemeClr val="bg1"/>
                    </a:gs>
                  </a:gsLst>
                  <a:lin ang="2700000" scaled="1"/>
                  <a:tileRect/>
                </a:gradFill>
              </a:ln>
              <a:effectLst>
                <a:innerShdw blurRad="127000" dist="63500" dir="13500000">
                  <a:schemeClr val="accent3">
                    <a:lumMod val="50000"/>
                    <a:alpha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latin typeface="Calibri" panose="020F0502020204030204"/>
                  <a:ea typeface="宋体" panose="02010600030101010101" pitchFamily="2" charset="-122"/>
                </a:endParaRPr>
              </a:p>
            </p:txBody>
          </p:sp>
          <p:sp>
            <p:nvSpPr>
              <p:cNvPr id="9" name="椭圆 8"/>
              <p:cNvSpPr/>
              <p:nvPr/>
            </p:nvSpPr>
            <p:spPr>
              <a:xfrm>
                <a:off x="2345502" y="2051726"/>
                <a:ext cx="2116756" cy="2116756"/>
              </a:xfrm>
              <a:prstGeom prst="ellipse">
                <a:avLst/>
              </a:prstGeom>
              <a:solidFill>
                <a:schemeClr val="bg1">
                  <a:lumMod val="95000"/>
                </a:schemeClr>
              </a:solidFill>
              <a:ln w="50800">
                <a:noFill/>
              </a:ln>
              <a:effectLst>
                <a:outerShdw blurRad="152400" dist="76200" dir="2700000" algn="tl" rotWithShape="0">
                  <a:schemeClr val="accent3">
                    <a:lumMod val="50000"/>
                    <a:alpha val="64000"/>
                  </a:schemeClr>
                </a:outerShdw>
              </a:effectLst>
              <a:scene3d>
                <a:camera prst="orthographicFront"/>
                <a:lightRig rig="threePt" dir="t"/>
              </a:scene3d>
              <a:sp3d prstMaterial="softEdge">
                <a:bevelT w="82550" h="2540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dirty="0">
                  <a:solidFill>
                    <a:srgbClr val="FFFFFF"/>
                  </a:solidFill>
                  <a:latin typeface="Calibri" panose="020F0502020204030204"/>
                  <a:ea typeface="宋体" panose="02010600030101010101" pitchFamily="2" charset="-122"/>
                </a:endParaRPr>
              </a:p>
            </p:txBody>
          </p:sp>
        </p:grpSp>
      </p:grpSp>
      <p:sp>
        <p:nvSpPr>
          <p:cNvPr id="11" name="文本框 14"/>
          <p:cNvSpPr txBox="1"/>
          <p:nvPr/>
        </p:nvSpPr>
        <p:spPr>
          <a:xfrm>
            <a:off x="1368009" y="830698"/>
            <a:ext cx="1269334" cy="530915"/>
          </a:xfrm>
          <a:prstGeom prst="rect">
            <a:avLst/>
          </a:prstGeom>
          <a:noFill/>
        </p:spPr>
        <p:txBody>
          <a:bodyPr wrap="square" lIns="68580" tIns="34290" rIns="68580" bIns="34290" rtlCol="0">
            <a:spAutoFit/>
          </a:bodyPr>
          <a:lstStyle/>
          <a:p>
            <a:pPr algn="ctr"/>
            <a:r>
              <a:rPr lang="zh-CN" altLang="en-US" sz="3000" dirty="0">
                <a:solidFill>
                  <a:schemeClr val="tx1">
                    <a:lumMod val="65000"/>
                    <a:lumOff val="35000"/>
                  </a:schemeClr>
                </a:solidFill>
                <a:latin typeface="ITC Avant Garde Std XLt" panose="020B0302020202020204" pitchFamily="34" charset="0"/>
              </a:rPr>
              <a:t>目录</a:t>
            </a:r>
            <a:endParaRPr lang="zh-CN" altLang="en-US" sz="3000" dirty="0">
              <a:solidFill>
                <a:schemeClr val="tx1">
                  <a:lumMod val="65000"/>
                  <a:lumOff val="35000"/>
                </a:schemeClr>
              </a:solidFill>
              <a:latin typeface="ITC Avant Garde Std XLt"/>
            </a:endParaRPr>
          </a:p>
        </p:txBody>
      </p:sp>
      <p:graphicFrame>
        <p:nvGraphicFramePr>
          <p:cNvPr id="25" name="图示 24"/>
          <p:cNvGraphicFramePr/>
          <p:nvPr/>
        </p:nvGraphicFramePr>
        <p:xfrm>
          <a:off x="3222625" y="666750"/>
          <a:ext cx="4724400" cy="418528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sz="2000" b="1" spc="300" dirty="0" smtClean="0">
                <a:latin typeface="方正兰亭细黑_GBK" pitchFamily="2" charset="-122"/>
                <a:ea typeface="方正兰亭细黑_GBK" pitchFamily="2" charset="-122"/>
              </a:rPr>
              <a:t>项目背景</a:t>
            </a:r>
            <a:endParaRPr lang="zh-CN"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2" name="文本框 1"/>
          <p:cNvSpPr txBox="1"/>
          <p:nvPr/>
        </p:nvSpPr>
        <p:spPr>
          <a:xfrm>
            <a:off x="1036320" y="1123950"/>
            <a:ext cx="6692265" cy="3907790"/>
          </a:xfrm>
          <a:prstGeom prst="rect">
            <a:avLst/>
          </a:prstGeom>
          <a:noFill/>
        </p:spPr>
        <p:txBody>
          <a:bodyPr wrap="square" rtlCol="0" anchor="t">
            <a:spAutoFit/>
          </a:bodyPr>
          <a:p>
            <a:pPr marL="285750" indent="-285750" fontAlgn="auto">
              <a:lnSpc>
                <a:spcPct val="150000"/>
              </a:lnSpc>
              <a:buFont typeface="Wingdings" panose="05000000000000000000" charset="0"/>
              <a:buChar char="u"/>
            </a:pPr>
            <a:r>
              <a:rPr lang="zh-CN" altLang="en-US" sz="1600" b="1"/>
              <a:t>为贯彻落实《教育部关于加快建设高水平本科教育全面提高人才培养能力的意见》(教高〔2018〕2 号)和《教育部关于深化本科教育教学改革全面提高人才培养质量的意见》（教高〔2019〕6 号）精神，甘肃省教育厅每年3-6月间组织在甘各高校进行本科教学质量提高项目申报工作。</a:t>
            </a:r>
            <a:endParaRPr lang="zh-CN" altLang="en-US" sz="1600" b="1"/>
          </a:p>
          <a:p>
            <a:pPr marL="285750" indent="-285750" fontAlgn="auto">
              <a:lnSpc>
                <a:spcPct val="150000"/>
              </a:lnSpc>
              <a:buFont typeface="Wingdings" panose="05000000000000000000" charset="0"/>
              <a:buChar char="u"/>
            </a:pPr>
            <a:r>
              <a:rPr lang="zh-CN" altLang="en-US" sz="1600" b="1"/>
              <a:t>为有效支持我校教务处做好项目申报工作，拟开发《西北师范大学本科教学质量提高项目申报管理系统》，以支持我校各类项目申报材料提交、项目专题网站自动生成、项目申请条件智能审核、评审专家线上评审、申报动态信息发布等功能。</a:t>
            </a:r>
            <a:endParaRPr lang="zh-CN" altLang="en-US" sz="1600" b="1"/>
          </a:p>
          <a:p>
            <a:pPr marL="285750" indent="-285750">
              <a:buFont typeface="Wingdings" panose="05000000000000000000" charset="0"/>
              <a:buChar char="u"/>
            </a:pPr>
            <a:endParaRPr lang="zh-CN" altLang="en-US" sz="1600" b="1"/>
          </a:p>
          <a:p>
            <a:pPr marL="285750" indent="-285750">
              <a:buFont typeface="Wingdings" panose="05000000000000000000" charset="0"/>
              <a:buChar char="u"/>
            </a:pPr>
            <a:endParaRPr lang="zh-CN" altLang="en-US" sz="16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1356360" cy="398780"/>
          </a:xfrm>
          <a:prstGeom prst="rect">
            <a:avLst/>
          </a:prstGeom>
          <a:noFill/>
        </p:spPr>
        <p:txBody>
          <a:bodyPr wrap="none" rtlCol="0">
            <a:spAutoFit/>
          </a:bodyPr>
          <a:lstStyle/>
          <a:p>
            <a:r>
              <a:rPr lang="zh-CN" sz="2000" b="1" spc="300" dirty="0" smtClean="0">
                <a:latin typeface="方正兰亭细黑_GBK" pitchFamily="2" charset="-122"/>
                <a:ea typeface="方正兰亭细黑_GBK" pitchFamily="2" charset="-122"/>
              </a:rPr>
              <a:t>需求分析</a:t>
            </a:r>
            <a:endParaRPr lang="zh-CN"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41" name="内容占位符 2"/>
          <p:cNvSpPr>
            <a:spLocks noGrp="1"/>
          </p:cNvSpPr>
          <p:nvPr>
            <p:ph idx="1"/>
          </p:nvPr>
        </p:nvSpPr>
        <p:spPr>
          <a:xfrm>
            <a:off x="457200" y="1098550"/>
            <a:ext cx="8229600" cy="3330575"/>
          </a:xfrm>
        </p:spPr>
        <p:txBody>
          <a:bodyPr/>
          <a:lstStyle/>
          <a:p>
            <a:pPr>
              <a:lnSpc>
                <a:spcPct val="120000"/>
              </a:lnSpc>
            </a:pPr>
            <a:r>
              <a:rPr lang="zh-CN" altLang="en-US" dirty="0" smtClean="0"/>
              <a:t>选择操作典型实现方法：</a:t>
            </a:r>
            <a:endParaRPr lang="zh-CN" altLang="en-US" dirty="0" smtClean="0"/>
          </a:p>
          <a:p>
            <a:pPr marL="457200" lvl="1" indent="0">
              <a:lnSpc>
                <a:spcPct val="120000"/>
              </a:lnSpc>
              <a:buFont typeface="Wingdings" panose="05000000000000000000" pitchFamily="2" charset="2"/>
              <a:buNone/>
            </a:pPr>
            <a:r>
              <a:rPr lang="zh-CN" altLang="en-US" b="1" dirty="0" smtClean="0"/>
              <a:t>（</a:t>
            </a:r>
            <a:r>
              <a:rPr lang="en-US" altLang="zh-CN" b="1" dirty="0" smtClean="0"/>
              <a:t>1</a:t>
            </a:r>
            <a:r>
              <a:rPr lang="zh-CN" altLang="en-US" b="1" dirty="0" smtClean="0"/>
              <a:t>）</a:t>
            </a:r>
            <a:r>
              <a:rPr lang="en-US" altLang="zh-CN" b="1" dirty="0" smtClean="0"/>
              <a:t> </a:t>
            </a:r>
            <a:r>
              <a:rPr lang="zh-CN" altLang="en-US" b="1" dirty="0" smtClean="0"/>
              <a:t>全表扫描方法 </a:t>
            </a:r>
            <a:r>
              <a:rPr lang="en-US" altLang="zh-CN" b="1" dirty="0" smtClean="0"/>
              <a:t>(Table Scan)</a:t>
            </a:r>
            <a:endParaRPr lang="zh-CN" altLang="en-US" b="1" dirty="0" smtClean="0"/>
          </a:p>
          <a:p>
            <a:pPr lvl="2">
              <a:lnSpc>
                <a:spcPct val="120000"/>
              </a:lnSpc>
              <a:buSzPct val="75000"/>
              <a:buFont typeface="Wingdings" panose="05000000000000000000" pitchFamily="2" charset="2"/>
              <a:buChar char="l"/>
            </a:pPr>
            <a:r>
              <a:rPr lang="zh-CN" altLang="en-US" dirty="0" smtClean="0"/>
              <a:t>对查询的基本表顺序扫描，逐一检查每个元组是否满足选择条件，把满足条件的元组作为结果输出 </a:t>
            </a:r>
            <a:endParaRPr lang="zh-CN" altLang="en-US" dirty="0" smtClean="0"/>
          </a:p>
          <a:p>
            <a:pPr lvl="2">
              <a:lnSpc>
                <a:spcPct val="120000"/>
              </a:lnSpc>
              <a:buSzPct val="75000"/>
              <a:buFont typeface="Wingdings" panose="05000000000000000000" pitchFamily="2" charset="2"/>
              <a:buChar char="l"/>
            </a:pPr>
            <a:r>
              <a:rPr lang="zh-CN" altLang="en-US" dirty="0" smtClean="0"/>
              <a:t>适合小表，不适合大表</a:t>
            </a:r>
            <a:endParaRPr lang="zh-CN" altLang="en-US" dirty="0" smtClean="0"/>
          </a:p>
          <a:p>
            <a:pPr marL="457200" lvl="1" indent="0">
              <a:lnSpc>
                <a:spcPct val="120000"/>
              </a:lnSpc>
              <a:buFont typeface="Wingdings" panose="05000000000000000000" pitchFamily="2" charset="2"/>
              <a:buNone/>
            </a:pPr>
            <a:r>
              <a:rPr lang="zh-CN" altLang="en-US" b="1" dirty="0" smtClean="0"/>
              <a:t>（</a:t>
            </a:r>
            <a:r>
              <a:rPr lang="en-US" altLang="zh-CN" b="1" dirty="0" smtClean="0"/>
              <a:t>2</a:t>
            </a:r>
            <a:r>
              <a:rPr lang="zh-CN" altLang="en-US" b="1" dirty="0" smtClean="0"/>
              <a:t>）索引扫描方法 </a:t>
            </a:r>
            <a:r>
              <a:rPr lang="en-US" altLang="zh-CN" b="1" dirty="0" smtClean="0"/>
              <a:t>(Index Scan)</a:t>
            </a:r>
            <a:endParaRPr lang="zh-CN" altLang="en-US" b="1" dirty="0" smtClean="0"/>
          </a:p>
          <a:p>
            <a:pPr lvl="2">
              <a:lnSpc>
                <a:spcPct val="120000"/>
              </a:lnSpc>
              <a:buSzPct val="75000"/>
              <a:buFont typeface="Wingdings" panose="05000000000000000000" pitchFamily="2" charset="2"/>
              <a:buChar char="l"/>
            </a:pPr>
            <a:r>
              <a:rPr lang="zh-CN" altLang="en-US" dirty="0" smtClean="0"/>
              <a:t>适合于选择条件中的属性上有索引</a:t>
            </a:r>
            <a:r>
              <a:rPr lang="en-US" altLang="zh-CN" dirty="0" smtClean="0"/>
              <a:t>(</a:t>
            </a:r>
            <a:r>
              <a:rPr lang="zh-CN" altLang="en-US" dirty="0" smtClean="0"/>
              <a:t>例如</a:t>
            </a:r>
            <a:r>
              <a:rPr lang="en-US" altLang="zh-CN" dirty="0" smtClean="0"/>
              <a:t>B+</a:t>
            </a:r>
            <a:r>
              <a:rPr lang="zh-CN" altLang="en-US" dirty="0" smtClean="0"/>
              <a:t>树索引或</a:t>
            </a:r>
            <a:r>
              <a:rPr lang="en-US" altLang="zh-CN" dirty="0" smtClean="0"/>
              <a:t>Hash</a:t>
            </a:r>
            <a:r>
              <a:rPr lang="zh-CN" altLang="en-US" dirty="0" smtClean="0"/>
              <a:t>索引</a:t>
            </a:r>
            <a:r>
              <a:rPr lang="en-US" altLang="zh-CN" dirty="0" smtClean="0"/>
              <a:t>) </a:t>
            </a:r>
            <a:endParaRPr lang="zh-CN" altLang="en-US" dirty="0" smtClean="0"/>
          </a:p>
          <a:p>
            <a:pPr lvl="2">
              <a:lnSpc>
                <a:spcPct val="120000"/>
              </a:lnSpc>
              <a:buSzPct val="75000"/>
              <a:buFont typeface="Wingdings" panose="05000000000000000000" pitchFamily="2" charset="2"/>
              <a:buChar char="l"/>
            </a:pPr>
            <a:r>
              <a:rPr lang="zh-CN" altLang="en-US" dirty="0" smtClean="0"/>
              <a:t>通过索引先找到满足条件的元组主码或元组指针，再通过元组指针直接在查询的基本表中找到元组 </a:t>
            </a:r>
            <a:endParaRPr lang="zh-CN" altLang="en-US" dirty="0" smtClean="0"/>
          </a:p>
          <a:p>
            <a:endParaRPr lang="zh-CN" alt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34"/>
          <p:cNvSpPr txBox="1"/>
          <p:nvPr/>
        </p:nvSpPr>
        <p:spPr>
          <a:xfrm>
            <a:off x="1036178" y="206330"/>
            <a:ext cx="3318537" cy="400110"/>
          </a:xfrm>
          <a:prstGeom prst="rect">
            <a:avLst/>
          </a:prstGeom>
          <a:noFill/>
        </p:spPr>
        <p:txBody>
          <a:bodyPr wrap="none" rtlCol="0">
            <a:spAutoFit/>
          </a:bodyPr>
          <a:lstStyle/>
          <a:p>
            <a:r>
              <a:rPr lang="zh-CN" altLang="en-US" sz="2000" b="1" spc="300" dirty="0" smtClean="0">
                <a:latin typeface="方正兰亭细黑_GBK" pitchFamily="2" charset="-122"/>
                <a:ea typeface="方正兰亭细黑_GBK" pitchFamily="2" charset="-122"/>
              </a:rPr>
              <a:t>查询操作示例</a:t>
            </a:r>
            <a:r>
              <a:rPr lang="en-US" altLang="zh-CN" sz="2000" b="1" spc="300" dirty="0" smtClean="0">
                <a:latin typeface="方正兰亭细黑_GBK" pitchFamily="2" charset="-122"/>
                <a:ea typeface="方正兰亭细黑_GBK" pitchFamily="2" charset="-122"/>
              </a:rPr>
              <a:t>-</a:t>
            </a:r>
            <a:r>
              <a:rPr lang="zh-CN" altLang="en-US" sz="2000" b="1" spc="300" dirty="0" smtClean="0">
                <a:latin typeface="方正兰亭细黑_GBK" pitchFamily="2" charset="-122"/>
                <a:ea typeface="方正兰亭细黑_GBK" pitchFamily="2" charset="-122"/>
              </a:rPr>
              <a:t>选择操作</a:t>
            </a:r>
            <a:endParaRPr lang="zh-CN" altLang="en-US" sz="2000" b="1" spc="300" dirty="0">
              <a:latin typeface="方正兰亭细黑_GBK" pitchFamily="2" charset="-122"/>
              <a:ea typeface="方正兰亭细黑_GBK"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11" name="Rectangle 3"/>
          <p:cNvSpPr txBox="1">
            <a:spLocks noChangeArrowheads="1"/>
          </p:cNvSpPr>
          <p:nvPr/>
        </p:nvSpPr>
        <p:spPr>
          <a:xfrm>
            <a:off x="457200" y="708025"/>
            <a:ext cx="8229600" cy="5095875"/>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20000"/>
              </a:lnSpc>
            </a:pPr>
            <a:r>
              <a:rPr lang="en-US" altLang="zh-CN" smtClean="0"/>
              <a:t>[</a:t>
            </a:r>
            <a:r>
              <a:rPr lang="zh-CN" altLang="en-US" smtClean="0"/>
              <a:t>例</a:t>
            </a:r>
            <a:r>
              <a:rPr lang="en-US" altLang="zh-CN" smtClean="0"/>
              <a:t>9.1] SELECT * </a:t>
            </a:r>
            <a:endParaRPr lang="en-US" altLang="zh-CN" smtClean="0"/>
          </a:p>
          <a:p>
            <a:pPr>
              <a:lnSpc>
                <a:spcPct val="120000"/>
              </a:lnSpc>
              <a:buFont typeface="Wingdings" panose="05000000000000000000" pitchFamily="2" charset="2"/>
              <a:buNone/>
            </a:pPr>
            <a:r>
              <a:rPr lang="en-US" altLang="zh-CN" smtClean="0"/>
              <a:t>                FROM Student</a:t>
            </a:r>
            <a:endParaRPr lang="en-US" altLang="zh-CN" smtClean="0"/>
          </a:p>
          <a:p>
            <a:pPr>
              <a:lnSpc>
                <a:spcPct val="120000"/>
              </a:lnSpc>
              <a:buFont typeface="Wingdings" panose="05000000000000000000" pitchFamily="2" charset="2"/>
              <a:buNone/>
            </a:pPr>
            <a:r>
              <a:rPr lang="en-US" altLang="zh-CN" smtClean="0"/>
              <a:t>                WHERE &lt;</a:t>
            </a:r>
            <a:r>
              <a:rPr lang="zh-CN" altLang="zh-CN" smtClean="0"/>
              <a:t>条件表达式</a:t>
            </a:r>
            <a:r>
              <a:rPr lang="en-US" altLang="zh-CN" smtClean="0"/>
              <a:t>&gt;</a:t>
            </a:r>
            <a:endParaRPr lang="en-US" altLang="zh-CN" smtClean="0"/>
          </a:p>
          <a:p>
            <a:pPr>
              <a:lnSpc>
                <a:spcPct val="120000"/>
              </a:lnSpc>
              <a:buFont typeface="Wingdings" panose="05000000000000000000" pitchFamily="2" charset="2"/>
              <a:buNone/>
            </a:pPr>
            <a:r>
              <a:rPr lang="en-US" altLang="zh-CN" smtClean="0"/>
              <a:t>   </a:t>
            </a:r>
            <a:r>
              <a:rPr lang="zh-CN" altLang="en-US" smtClean="0"/>
              <a:t>考虑</a:t>
            </a:r>
            <a:r>
              <a:rPr lang="en-US" altLang="zh-CN" smtClean="0"/>
              <a:t>&lt;</a:t>
            </a:r>
            <a:r>
              <a:rPr lang="zh-CN" altLang="en-US" smtClean="0"/>
              <a:t>条件表达式</a:t>
            </a:r>
            <a:r>
              <a:rPr lang="en-US" altLang="zh-CN" smtClean="0"/>
              <a:t>&gt;</a:t>
            </a:r>
            <a:r>
              <a:rPr lang="zh-CN" altLang="en-US" smtClean="0"/>
              <a:t>的几种情况：</a:t>
            </a:r>
            <a:endParaRPr lang="zh-CN" altLang="en-US" smtClean="0"/>
          </a:p>
          <a:p>
            <a:pPr>
              <a:lnSpc>
                <a:spcPct val="120000"/>
              </a:lnSpc>
              <a:buFont typeface="Wingdings" panose="05000000000000000000" pitchFamily="2" charset="2"/>
              <a:buNone/>
            </a:pPr>
            <a:r>
              <a:rPr lang="zh-CN" altLang="en-US" smtClean="0"/>
              <a:t>    </a:t>
            </a:r>
            <a:r>
              <a:rPr lang="en-US" altLang="zh-CN" sz="2400" smtClean="0"/>
              <a:t>C1</a:t>
            </a:r>
            <a:r>
              <a:rPr lang="zh-CN" altLang="en-US" sz="2400" smtClean="0"/>
              <a:t>：无条件；</a:t>
            </a:r>
            <a:endParaRPr lang="zh-CN" altLang="en-US" sz="2400" smtClean="0"/>
          </a:p>
          <a:p>
            <a:pPr>
              <a:lnSpc>
                <a:spcPct val="120000"/>
              </a:lnSpc>
              <a:buFont typeface="Wingdings" panose="05000000000000000000" pitchFamily="2" charset="2"/>
              <a:buNone/>
            </a:pPr>
            <a:r>
              <a:rPr lang="zh-CN" altLang="en-US" sz="2400" smtClean="0"/>
              <a:t>	 </a:t>
            </a:r>
            <a:r>
              <a:rPr lang="en-US" altLang="zh-CN" sz="2400" smtClean="0"/>
              <a:t>C2</a:t>
            </a:r>
            <a:r>
              <a:rPr lang="zh-CN" altLang="en-US" sz="2400" smtClean="0"/>
              <a:t>：</a:t>
            </a:r>
            <a:r>
              <a:rPr lang="en-US" altLang="zh-CN" sz="2400" smtClean="0"/>
              <a:t>Sno</a:t>
            </a:r>
            <a:r>
              <a:rPr lang="zh-CN" altLang="en-US" sz="2400" smtClean="0"/>
              <a:t>＝</a:t>
            </a:r>
            <a:r>
              <a:rPr lang="en-US" altLang="zh-CN" sz="2400" smtClean="0"/>
              <a:t>'201215121'</a:t>
            </a:r>
            <a:r>
              <a:rPr lang="zh-CN" altLang="en-US" sz="2400" smtClean="0"/>
              <a:t>；</a:t>
            </a:r>
            <a:endParaRPr lang="zh-CN" altLang="en-US" sz="2400" smtClean="0"/>
          </a:p>
          <a:p>
            <a:pPr>
              <a:lnSpc>
                <a:spcPct val="120000"/>
              </a:lnSpc>
              <a:buFont typeface="Wingdings" panose="05000000000000000000" pitchFamily="2" charset="2"/>
              <a:buNone/>
            </a:pPr>
            <a:r>
              <a:rPr lang="zh-CN" altLang="en-US" sz="2400" smtClean="0"/>
              <a:t>	 </a:t>
            </a:r>
            <a:r>
              <a:rPr lang="en-US" altLang="zh-CN" sz="2400" smtClean="0"/>
              <a:t>C3</a:t>
            </a:r>
            <a:r>
              <a:rPr lang="zh-CN" altLang="en-US" sz="2400" smtClean="0"/>
              <a:t>：</a:t>
            </a:r>
            <a:r>
              <a:rPr lang="en-US" altLang="zh-CN" sz="2400" smtClean="0"/>
              <a:t>Sage&gt;20</a:t>
            </a:r>
            <a:r>
              <a:rPr lang="zh-CN" altLang="en-US" sz="2400" smtClean="0"/>
              <a:t>；</a:t>
            </a:r>
            <a:endParaRPr lang="zh-CN" altLang="en-US" sz="2400" smtClean="0"/>
          </a:p>
          <a:p>
            <a:pPr>
              <a:lnSpc>
                <a:spcPct val="120000"/>
              </a:lnSpc>
              <a:buFont typeface="Wingdings" panose="05000000000000000000" pitchFamily="2" charset="2"/>
              <a:buNone/>
            </a:pPr>
            <a:r>
              <a:rPr lang="zh-CN" altLang="en-US" sz="2400" smtClean="0"/>
              <a:t>	 </a:t>
            </a:r>
            <a:r>
              <a:rPr lang="en-US" altLang="zh-CN" sz="2400" smtClean="0"/>
              <a:t>C4</a:t>
            </a:r>
            <a:r>
              <a:rPr lang="zh-CN" altLang="en-US" sz="2400" smtClean="0"/>
              <a:t>：</a:t>
            </a:r>
            <a:r>
              <a:rPr lang="en-US" altLang="zh-CN" sz="2400" smtClean="0"/>
              <a:t>Sdept</a:t>
            </a:r>
            <a:r>
              <a:rPr lang="zh-CN" altLang="en-US" sz="2400" smtClean="0"/>
              <a:t>＝</a:t>
            </a:r>
            <a:r>
              <a:rPr lang="en-US" altLang="zh-CN" sz="2400" smtClean="0"/>
              <a:t>'CS' AND Sage&gt;20</a:t>
            </a:r>
            <a:r>
              <a:rPr lang="zh-CN" altLang="en-US" sz="2400" smtClean="0"/>
              <a:t>；</a:t>
            </a:r>
            <a:r>
              <a:rPr lang="zh-CN" altLang="en-US" smtClean="0"/>
              <a:t> </a:t>
            </a:r>
            <a:endParaRPr lang="zh-CN" altLang="en-US" dirty="0" smtClean="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32" r="4727" b="37682"/>
          <a:stretch>
            <a:fillRect/>
          </a:stretch>
        </p:blipFill>
        <p:spPr bwMode="auto">
          <a:xfrm>
            <a:off x="4354716" y="714925"/>
            <a:ext cx="4722610" cy="1799675"/>
          </a:xfrm>
          <a:prstGeom prst="rect">
            <a:avLst/>
          </a:prstGeom>
        </p:spPr>
        <p:style>
          <a:lnRef idx="2">
            <a:schemeClr val="accent1"/>
          </a:lnRef>
          <a:fillRef idx="1">
            <a:schemeClr val="lt1"/>
          </a:fillRef>
          <a:effectRef idx="0">
            <a:schemeClr val="accent1"/>
          </a:effectRef>
          <a:fontRef idx="minor">
            <a:schemeClr val="dk1"/>
          </a:fontRef>
        </p:style>
      </p:pic>
      <p:pic>
        <p:nvPicPr>
          <p:cNvPr id="2051"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527" b="12516"/>
          <a:stretch>
            <a:fillRect/>
          </a:stretch>
        </p:blipFill>
        <p:spPr bwMode="auto">
          <a:xfrm>
            <a:off x="4970031" y="2622379"/>
            <a:ext cx="3850119" cy="2130596"/>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044149" cy="400110"/>
          </a:xfrm>
          <a:prstGeom prst="rect">
            <a:avLst/>
          </a:prstGeom>
          <a:noFill/>
        </p:spPr>
        <p:txBody>
          <a:bodyPr wrap="none" rtlCol="0">
            <a:spAutoFit/>
          </a:bodyPr>
          <a:lstStyle/>
          <a:p>
            <a:r>
              <a:rPr lang="en-US" altLang="zh-CN" sz="2000" b="1" spc="300" dirty="0" smtClean="0">
                <a:latin typeface="方正兰亭细黑_GBK" pitchFamily="2" charset="-122"/>
                <a:ea typeface="方正兰亭细黑_GBK" pitchFamily="2" charset="-122"/>
              </a:rPr>
              <a:t>9.2 </a:t>
            </a:r>
            <a:r>
              <a:rPr lang="zh-CN" altLang="en-US" sz="2000" b="1" spc="300" dirty="0" smtClean="0">
                <a:latin typeface="方正兰亭细黑_GBK" pitchFamily="2" charset="-122"/>
                <a:ea typeface="方正兰亭细黑_GBK" pitchFamily="2" charset="-122"/>
              </a:rPr>
              <a:t>查询优化</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11" name="内容占位符 2"/>
          <p:cNvSpPr txBox="1"/>
          <p:nvPr/>
        </p:nvSpPr>
        <p:spPr bwMode="auto">
          <a:xfrm>
            <a:off x="414108" y="727075"/>
            <a:ext cx="8229600" cy="4206875"/>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marL="342900" marR="0" lvl="0" indent="-34290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v"/>
              <a:defRPr/>
            </a:pP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查询优化的优点</a:t>
            </a:r>
            <a:endPar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用户不必考虑如何最好地表达查询以获得较好的效率</a:t>
            </a:r>
            <a:endPar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742950" marR="0" lvl="1" indent="-285750" algn="l" defTabSz="914400" rtl="0" eaLnBrk="0" fontAlgn="base" latinLnBrk="0" hangingPunct="0">
              <a:lnSpc>
                <a:spcPct val="120000"/>
              </a:lnSpc>
              <a:spcBef>
                <a:spcPct val="20000"/>
              </a:spcBef>
              <a:spcAft>
                <a:spcPct val="0"/>
              </a:spcAft>
              <a:buClrTx/>
              <a:buSzPct val="100000"/>
              <a:buFont typeface="Wingdings" panose="05000000000000000000" pitchFamily="2" charset="2"/>
              <a:buChar char="n"/>
              <a:defRPr/>
            </a:pP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系统可以比用户程序的“优化”做得更好 </a:t>
            </a:r>
            <a:endPar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914400" marR="0" lvl="2" indent="0" algn="l" defTabSz="914400" rtl="0" eaLnBrk="0" fontAlgn="base" latinLnBrk="0" hangingPunct="0">
              <a:lnSpc>
                <a:spcPct val="120000"/>
              </a:lnSpc>
              <a:spcBef>
                <a:spcPct val="20000"/>
              </a:spcBef>
              <a:spcAft>
                <a:spcPct val="0"/>
              </a:spcAft>
              <a:buClrTx/>
              <a:buSzPct val="87000"/>
              <a:buFont typeface="Arial" panose="020B0604020202020204" pitchFamily="34" charset="0"/>
              <a:buNone/>
              <a:defRPr/>
            </a:pP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a:t>
            </a:r>
            <a:r>
              <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1</a:t>
            </a: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a:t>
            </a:r>
            <a:r>
              <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 </a:t>
            </a: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优化器可以从数据字典中获取许多统计信息，而用户程序则难以获得这些信息。</a:t>
            </a:r>
            <a:endPar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914400" marR="0" lvl="2" indent="0" algn="l" defTabSz="914400" rtl="0" eaLnBrk="0" fontAlgn="base" latinLnBrk="0" hangingPunct="0">
              <a:lnSpc>
                <a:spcPct val="120000"/>
              </a:lnSpc>
              <a:spcBef>
                <a:spcPct val="20000"/>
              </a:spcBef>
              <a:spcAft>
                <a:spcPct val="0"/>
              </a:spcAft>
              <a:buClrTx/>
              <a:buSzPct val="87000"/>
              <a:buFont typeface="Arial" panose="020B0604020202020204" pitchFamily="34" charset="0"/>
              <a:buNone/>
              <a:defRPr/>
            </a:pP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a:t>
            </a:r>
            <a:r>
              <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2</a:t>
            </a:r>
            <a:r>
              <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rPr>
              <a:t>）如果数据库的物理统计信息改变了，系统可以自动对查询重新优化以选择相适应的执行计划。在非关系系统中必须重写程序，而重写程序在实际应用中往往是不太可能的。</a:t>
            </a:r>
            <a:endParaRPr kumimoji="0" lang="en-US" altLang="zh-CN"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914400" lvl="2" indent="0">
              <a:lnSpc>
                <a:spcPct val="150000"/>
              </a:lnSpc>
              <a:buSzPct val="87000"/>
              <a:buNone/>
            </a:pPr>
            <a:r>
              <a:rPr lang="zh-CN" altLang="en-US" sz="1600" dirty="0"/>
              <a:t>（</a:t>
            </a:r>
            <a:r>
              <a:rPr lang="en-US" altLang="zh-CN" sz="1600" dirty="0"/>
              <a:t>3</a:t>
            </a:r>
            <a:r>
              <a:rPr lang="zh-CN" altLang="en-US" sz="1600" dirty="0"/>
              <a:t>）优化器可以考虑数百种不同的执行计划，程序员一般只能考虑有限的几种可能性。</a:t>
            </a:r>
            <a:endParaRPr lang="zh-CN" altLang="en-US" sz="1600" dirty="0"/>
          </a:p>
          <a:p>
            <a:pPr marL="914400" lvl="2" indent="0">
              <a:lnSpc>
                <a:spcPct val="150000"/>
              </a:lnSpc>
              <a:buSzPct val="87000"/>
              <a:buNone/>
            </a:pPr>
            <a:r>
              <a:rPr lang="zh-CN" altLang="en-US" sz="1600" dirty="0"/>
              <a:t>（</a:t>
            </a:r>
            <a:r>
              <a:rPr lang="en-US" altLang="zh-CN" sz="1600" dirty="0"/>
              <a:t>4</a:t>
            </a:r>
            <a:r>
              <a:rPr lang="zh-CN" altLang="en-US" sz="1600" dirty="0"/>
              <a:t>）优化器中包括了很多复杂的优化技术，这些优化技术往往只有最好的程序员才能掌握。系统的自动优化相当于使得所有人都拥有这些优化技术。</a:t>
            </a:r>
            <a:endParaRPr lang="zh-CN" altLang="en-US" sz="1600" dirty="0"/>
          </a:p>
          <a:p>
            <a:pPr marL="914400" marR="0" lvl="2" indent="0" algn="l" defTabSz="914400" rtl="0" eaLnBrk="0" fontAlgn="base" latinLnBrk="0" hangingPunct="0">
              <a:lnSpc>
                <a:spcPct val="120000"/>
              </a:lnSpc>
              <a:spcBef>
                <a:spcPct val="20000"/>
              </a:spcBef>
              <a:spcAft>
                <a:spcPct val="0"/>
              </a:spcAft>
              <a:buClrTx/>
              <a:buSzPct val="87000"/>
              <a:buFont typeface="Arial" panose="020B0604020202020204" pitchFamily="34" charset="0"/>
              <a:buNone/>
              <a:defRPr/>
            </a:pPr>
            <a:endParaRPr kumimoji="0" lang="zh-CN" altLang="en-US" sz="16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044149" cy="400110"/>
          </a:xfrm>
          <a:prstGeom prst="rect">
            <a:avLst/>
          </a:prstGeom>
          <a:noFill/>
        </p:spPr>
        <p:txBody>
          <a:bodyPr wrap="none" rtlCol="0">
            <a:spAutoFit/>
          </a:bodyPr>
          <a:lstStyle/>
          <a:p>
            <a:r>
              <a:rPr lang="en-US" altLang="zh-CN" sz="2000" b="1" spc="300" dirty="0" smtClean="0">
                <a:latin typeface="方正兰亭细黑_GBK" pitchFamily="2" charset="-122"/>
                <a:ea typeface="方正兰亭细黑_GBK" pitchFamily="2" charset="-122"/>
              </a:rPr>
              <a:t>9.2 </a:t>
            </a:r>
            <a:r>
              <a:rPr lang="zh-CN" altLang="en-US" sz="2000" b="1" spc="300" dirty="0" smtClean="0">
                <a:latin typeface="方正兰亭细黑_GBK" pitchFamily="2" charset="-122"/>
                <a:ea typeface="方正兰亭细黑_GBK" pitchFamily="2" charset="-122"/>
              </a:rPr>
              <a:t>查询优化</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3" y="624114"/>
            <a:ext cx="6986587" cy="4390239"/>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044149" cy="400110"/>
          </a:xfrm>
          <a:prstGeom prst="rect">
            <a:avLst/>
          </a:prstGeom>
          <a:noFill/>
        </p:spPr>
        <p:txBody>
          <a:bodyPr wrap="none" rtlCol="0">
            <a:spAutoFit/>
          </a:bodyPr>
          <a:lstStyle/>
          <a:p>
            <a:r>
              <a:rPr lang="en-US" altLang="zh-CN" sz="2000" b="1" spc="300" dirty="0" smtClean="0">
                <a:latin typeface="方正兰亭细黑_GBK" pitchFamily="2" charset="-122"/>
                <a:ea typeface="方正兰亭细黑_GBK" pitchFamily="2" charset="-122"/>
              </a:rPr>
              <a:t>9.2 </a:t>
            </a:r>
            <a:r>
              <a:rPr lang="zh-CN" altLang="en-US" sz="2000" b="1" spc="300" dirty="0" smtClean="0">
                <a:latin typeface="方正兰亭细黑_GBK" pitchFamily="2" charset="-122"/>
                <a:ea typeface="方正兰亭细黑_GBK" pitchFamily="2" charset="-122"/>
              </a:rPr>
              <a:t>查询优化</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9" name="内容占位符 2"/>
          <p:cNvSpPr txBox="1"/>
          <p:nvPr/>
        </p:nvSpPr>
        <p:spPr bwMode="auto">
          <a:xfrm>
            <a:off x="457200" y="1339850"/>
            <a:ext cx="8229600" cy="2822575"/>
          </a:xfrm>
          <a:prstGeom prst="rect">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2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b="1">
                <a:solidFill>
                  <a:schemeClr val="tx1"/>
                </a:solidFill>
                <a:latin typeface="+mn-lt"/>
                <a:ea typeface="+mn-ea"/>
              </a:defRPr>
            </a:lvl9pPr>
          </a:lstStyle>
          <a:p>
            <a:pPr marL="342900" marR="0" lvl="0" indent="-34290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v"/>
              <a:defRPr/>
            </a:pPr>
            <a:r>
              <a:rPr kumimoji="0" lang="zh-CN" altLang="en-US" sz="28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rPr>
              <a:t>查询优化的总目标</a:t>
            </a:r>
            <a:endParaRPr kumimoji="0" lang="zh-CN" altLang="en-US" sz="28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cs typeface="+mn-cs"/>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rPr>
              <a:t>选择有效的策略</a:t>
            </a:r>
            <a:endParaRPr kumimoji="0" lang="zh-CN" altLang="en-US"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rPr>
              <a:t>求得给定关系表达式的值</a:t>
            </a:r>
            <a:endParaRPr kumimoji="0" lang="zh-CN" altLang="en-US"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endParaRPr>
          </a:p>
          <a:p>
            <a:pPr marL="742950" marR="0" lvl="1" indent="-285750" algn="l" defTabSz="914400" rtl="0" eaLnBrk="0" fontAlgn="base" latinLnBrk="0" hangingPunct="0">
              <a:lnSpc>
                <a:spcPct val="150000"/>
              </a:lnSpc>
              <a:spcBef>
                <a:spcPct val="20000"/>
              </a:spcBef>
              <a:spcAft>
                <a:spcPct val="0"/>
              </a:spcAft>
              <a:buClrTx/>
              <a:buSzPct val="100000"/>
              <a:buFont typeface="Wingdings" panose="05000000000000000000" pitchFamily="2" charset="2"/>
              <a:buChar char="n"/>
              <a:defRPr/>
            </a:pPr>
            <a:r>
              <a:rPr kumimoji="0" lang="zh-CN" altLang="en-US"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rPr>
              <a:t>使得查询代价最小</a:t>
            </a:r>
            <a:r>
              <a:rPr kumimoji="0" lang="en-US" altLang="zh-CN"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rPr>
              <a:t>(</a:t>
            </a:r>
            <a:r>
              <a:rPr kumimoji="0" lang="zh-CN" altLang="en-US"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rPr>
              <a:t>实际上是较小</a:t>
            </a:r>
            <a:r>
              <a:rPr kumimoji="0" lang="en-US" altLang="zh-CN"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rPr>
              <a:t>) </a:t>
            </a:r>
            <a:endParaRPr kumimoji="0" lang="zh-CN" altLang="en-US" sz="2400" b="1" i="0" u="none" strike="noStrike" kern="0" cap="none" spc="0" normalizeH="0" baseline="0" noProof="0" smtClean="0">
              <a:ln>
                <a:noFill/>
              </a:ln>
              <a:solidFill>
                <a:srgbClr val="000000"/>
              </a:solidFill>
              <a:effectLst/>
              <a:uLnTx/>
              <a:uFillTx/>
              <a:latin typeface="Arial" panose="020B0604020202020204"/>
              <a:ea typeface="宋体" panose="02010600030101010101" pitchFamily="2" charset="-122"/>
            </a:endParaRPr>
          </a:p>
          <a:p>
            <a:pPr marL="342900" marR="0" lvl="0" indent="-342900" algn="l" defTabSz="914400" rtl="0" eaLnBrk="0" fontAlgn="base" latinLnBrk="0" hangingPunct="0">
              <a:lnSpc>
                <a:spcPct val="100000"/>
              </a:lnSpc>
              <a:spcBef>
                <a:spcPct val="20000"/>
              </a:spcBef>
              <a:spcAft>
                <a:spcPct val="0"/>
              </a:spcAft>
              <a:buClrTx/>
              <a:buSzPct val="100000"/>
              <a:buFont typeface="Wingdings" panose="05000000000000000000" pitchFamily="2" charset="2"/>
              <a:buChar char="v"/>
              <a:defRPr/>
            </a:pPr>
            <a:endParaRPr kumimoji="0" lang="zh-CN" altLang="en-US" sz="2800" b="1" i="0" u="none" strike="noStrike" kern="0" cap="none" spc="0" normalizeH="0" baseline="0" noProof="0" dirty="0" smtClean="0">
              <a:ln>
                <a:noFill/>
              </a:ln>
              <a:solidFill>
                <a:srgbClr val="000000"/>
              </a:solidFill>
              <a:effectLst/>
              <a:uLnTx/>
              <a:uFillTx/>
              <a:latin typeface="Arial" panose="020B0604020202020204"/>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515257" y="624114"/>
            <a:ext cx="8113486"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646880" y="242192"/>
            <a:ext cx="274777" cy="274777"/>
          </a:xfrm>
          <a:prstGeom prst="ellipse">
            <a:avLst/>
          </a:prstGeom>
          <a:solidFill>
            <a:srgbClr val="1A3F6C"/>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34"/>
          <p:cNvSpPr txBox="1"/>
          <p:nvPr/>
        </p:nvSpPr>
        <p:spPr>
          <a:xfrm>
            <a:off x="1036178" y="206330"/>
            <a:ext cx="2725426" cy="400110"/>
          </a:xfrm>
          <a:prstGeom prst="rect">
            <a:avLst/>
          </a:prstGeom>
          <a:noFill/>
        </p:spPr>
        <p:txBody>
          <a:bodyPr wrap="none" rtlCol="0">
            <a:spAutoFit/>
          </a:bodyPr>
          <a:lstStyle/>
          <a:p>
            <a:r>
              <a:rPr lang="zh-CN" altLang="en-US" sz="2000" b="1" spc="300" dirty="0" smtClean="0">
                <a:latin typeface="方正兰亭细黑_GBK" pitchFamily="2" charset="-122"/>
                <a:ea typeface="方正兰亭细黑_GBK" pitchFamily="2" charset="-122"/>
              </a:rPr>
              <a:t>查询优化</a:t>
            </a:r>
            <a:r>
              <a:rPr lang="en-US" altLang="zh-CN" sz="2000" b="1" spc="300" dirty="0" smtClean="0">
                <a:latin typeface="方正兰亭细黑_GBK" pitchFamily="2" charset="-122"/>
                <a:ea typeface="方正兰亭细黑_GBK" pitchFamily="2" charset="-122"/>
              </a:rPr>
              <a:t>-</a:t>
            </a:r>
            <a:r>
              <a:rPr lang="zh-CN" altLang="en-US" sz="2000" b="1" spc="300" dirty="0" smtClean="0">
                <a:latin typeface="方正兰亭细黑_GBK" pitchFamily="2" charset="-122"/>
                <a:ea typeface="方正兰亭细黑_GBK" pitchFamily="2" charset="-122"/>
              </a:rPr>
              <a:t>一个例子</a:t>
            </a:r>
            <a:endParaRPr lang="zh-CN" altLang="en-US" sz="2000" b="1" spc="300" dirty="0">
              <a:latin typeface="方正兰亭细黑_GBK" pitchFamily="2" charset="-122"/>
              <a:ea typeface="方正兰亭细黑_GBK" pitchFamily="2" charset="-122"/>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27118" y="150375"/>
            <a:ext cx="1416590" cy="448656"/>
          </a:xfrm>
          <a:prstGeom prst="rect">
            <a:avLst/>
          </a:prstGeom>
        </p:spPr>
      </p:pic>
      <p:sp>
        <p:nvSpPr>
          <p:cNvPr id="8" name="内容占位符 2"/>
          <p:cNvSpPr>
            <a:spLocks noGrp="1"/>
          </p:cNvSpPr>
          <p:nvPr>
            <p:ph idx="1"/>
          </p:nvPr>
        </p:nvSpPr>
        <p:spPr>
          <a:xfrm>
            <a:off x="399143" y="746125"/>
            <a:ext cx="8229600" cy="2644775"/>
          </a:xfrm>
        </p:spPr>
        <p:txBody>
          <a:bodyPr/>
          <a:lstStyle/>
          <a:p>
            <a:pPr>
              <a:defRPr/>
            </a:pPr>
            <a:r>
              <a:rPr lang="zh-CN" altLang="en-US" sz="1600" dirty="0" smtClean="0"/>
              <a:t>一个关系查询可以对应不同的执行方案，其效率可能相差非常大。</a:t>
            </a:r>
            <a:endParaRPr lang="zh-CN" altLang="en-US" sz="1600" dirty="0" smtClean="0"/>
          </a:p>
          <a:p>
            <a:pPr>
              <a:defRPr/>
            </a:pPr>
            <a:r>
              <a:rPr lang="en-US" altLang="zh-CN" sz="1600" dirty="0" smtClean="0"/>
              <a:t>[</a:t>
            </a:r>
            <a:r>
              <a:rPr lang="zh-CN" altLang="en-US" sz="1600" dirty="0" smtClean="0"/>
              <a:t>例</a:t>
            </a:r>
            <a:r>
              <a:rPr lang="en-US" altLang="zh-CN" sz="1600" dirty="0" smtClean="0"/>
              <a:t>9.3] </a:t>
            </a:r>
            <a:r>
              <a:rPr lang="zh-CN" altLang="en-US" sz="1600" dirty="0" smtClean="0"/>
              <a:t>求选修了</a:t>
            </a:r>
            <a:r>
              <a:rPr lang="en-US" altLang="zh-CN" sz="1600" dirty="0" smtClean="0"/>
              <a:t>2</a:t>
            </a:r>
            <a:r>
              <a:rPr lang="zh-CN" altLang="en-US" sz="1600" dirty="0" smtClean="0"/>
              <a:t>号课程的学生姓名。</a:t>
            </a:r>
            <a:endParaRPr lang="en-US" altLang="zh-CN" sz="1600" dirty="0" smtClean="0"/>
          </a:p>
          <a:p>
            <a:pPr>
              <a:buFont typeface="Wingdings" panose="05000000000000000000" pitchFamily="2" charset="2"/>
              <a:buNone/>
              <a:defRPr/>
            </a:pPr>
            <a:r>
              <a:rPr lang="en-US" altLang="zh-CN" sz="1600" dirty="0" smtClean="0"/>
              <a:t>    </a:t>
            </a:r>
            <a:r>
              <a:rPr lang="zh-CN" altLang="en-US" sz="1600" dirty="0" smtClean="0"/>
              <a:t>用</a:t>
            </a:r>
            <a:r>
              <a:rPr lang="en-US" altLang="zh-CN" sz="1600" dirty="0" smtClean="0"/>
              <a:t>SQL</a:t>
            </a:r>
            <a:r>
              <a:rPr lang="zh-CN" altLang="en-US" sz="1600" dirty="0" smtClean="0"/>
              <a:t>表达：</a:t>
            </a:r>
            <a:endParaRPr lang="zh-CN" altLang="en-US" sz="1600" dirty="0" smtClean="0"/>
          </a:p>
          <a:p>
            <a:pPr marL="0" indent="0">
              <a:buFont typeface="Wingdings" panose="05000000000000000000" pitchFamily="2" charset="2"/>
              <a:buNone/>
              <a:defRPr/>
            </a:pPr>
            <a:r>
              <a:rPr lang="zh-CN" altLang="en-US" sz="1600" dirty="0" smtClean="0"/>
              <a:t>      </a:t>
            </a:r>
            <a:r>
              <a:rPr lang="en-US" altLang="zh-CN" sz="1600" dirty="0" smtClean="0"/>
              <a:t>	SELECT  </a:t>
            </a:r>
            <a:r>
              <a:rPr lang="en-US" altLang="zh-CN" sz="1600" dirty="0" err="1" smtClean="0"/>
              <a:t>Student.Sname</a:t>
            </a:r>
            <a:endParaRPr lang="en-US" altLang="zh-CN" sz="1600" dirty="0" smtClean="0"/>
          </a:p>
          <a:p>
            <a:pPr marL="0" indent="0">
              <a:buFont typeface="Wingdings" panose="05000000000000000000" pitchFamily="2" charset="2"/>
              <a:buNone/>
              <a:defRPr/>
            </a:pPr>
            <a:r>
              <a:rPr lang="en-US" altLang="zh-CN" sz="1600" dirty="0" smtClean="0"/>
              <a:t>	FROM      Student, SC</a:t>
            </a:r>
            <a:endParaRPr lang="zh-CN" altLang="en-US" sz="1600" dirty="0" smtClean="0"/>
          </a:p>
          <a:p>
            <a:pPr marL="0" indent="0">
              <a:buFont typeface="Wingdings" panose="05000000000000000000" pitchFamily="2" charset="2"/>
              <a:buNone/>
              <a:defRPr/>
            </a:pPr>
            <a:r>
              <a:rPr lang="en-US" altLang="zh-CN" sz="1600" dirty="0" smtClean="0"/>
              <a:t>	WHERE   </a:t>
            </a:r>
            <a:r>
              <a:rPr lang="en-US" altLang="zh-CN" sz="1600" dirty="0" err="1" smtClean="0"/>
              <a:t>Student.Sno</a:t>
            </a:r>
            <a:r>
              <a:rPr lang="en-US" altLang="zh-CN" sz="1600" dirty="0" smtClean="0"/>
              <a:t>=</a:t>
            </a:r>
            <a:r>
              <a:rPr lang="en-US" altLang="zh-CN" sz="1600" dirty="0" err="1" smtClean="0"/>
              <a:t>SC.Sno</a:t>
            </a:r>
            <a:r>
              <a:rPr lang="en-US" altLang="zh-CN" sz="1600" dirty="0" smtClean="0"/>
              <a:t> AND </a:t>
            </a:r>
            <a:r>
              <a:rPr lang="en-US" altLang="zh-CN" sz="1600" dirty="0" smtClean="0"/>
              <a:t> </a:t>
            </a:r>
            <a:r>
              <a:rPr lang="en-US" altLang="zh-CN" sz="1600" dirty="0" err="1" smtClean="0"/>
              <a:t>SC.Cno</a:t>
            </a:r>
            <a:r>
              <a:rPr lang="en-US" altLang="zh-CN" sz="1600" dirty="0" smtClean="0"/>
              <a:t>=’2’</a:t>
            </a:r>
            <a:r>
              <a:rPr lang="zh-CN" altLang="en-US" sz="1600" dirty="0" smtClean="0"/>
              <a:t> </a:t>
            </a:r>
            <a:endParaRPr lang="zh-CN" altLang="en-US" sz="1600" dirty="0" smtClean="0"/>
          </a:p>
          <a:p>
            <a:pPr lvl="1">
              <a:defRPr/>
            </a:pPr>
            <a:r>
              <a:rPr lang="zh-CN" altLang="en-US" sz="1600" dirty="0" smtClean="0"/>
              <a:t>假定学生</a:t>
            </a:r>
            <a:r>
              <a:rPr lang="en-US" altLang="zh-CN" sz="1600" dirty="0" smtClean="0"/>
              <a:t>-</a:t>
            </a:r>
            <a:r>
              <a:rPr lang="zh-CN" altLang="en-US" sz="1600" dirty="0" smtClean="0"/>
              <a:t>课程数据库中有</a:t>
            </a:r>
            <a:r>
              <a:rPr lang="en-US" altLang="zh-CN" sz="1600" dirty="0" smtClean="0"/>
              <a:t>1000</a:t>
            </a:r>
            <a:r>
              <a:rPr lang="zh-CN" altLang="en-US" sz="1600" dirty="0" smtClean="0"/>
              <a:t>个学生记录，</a:t>
            </a:r>
            <a:r>
              <a:rPr lang="en-US" altLang="zh-CN" sz="1600" dirty="0" smtClean="0"/>
              <a:t>10000</a:t>
            </a:r>
            <a:r>
              <a:rPr lang="zh-CN" altLang="en-US" sz="1600" dirty="0" smtClean="0"/>
              <a:t>个选课记录</a:t>
            </a:r>
            <a:endParaRPr lang="zh-CN" altLang="en-US" sz="1600" dirty="0" smtClean="0"/>
          </a:p>
          <a:p>
            <a:pPr lvl="1">
              <a:defRPr/>
            </a:pPr>
            <a:r>
              <a:rPr lang="zh-CN" altLang="en-US" sz="1600" dirty="0" smtClean="0"/>
              <a:t>选修</a:t>
            </a:r>
            <a:r>
              <a:rPr lang="en-US" altLang="zh-CN" sz="1600" dirty="0" smtClean="0"/>
              <a:t>2</a:t>
            </a:r>
            <a:r>
              <a:rPr lang="zh-CN" altLang="en-US" sz="1600" dirty="0" smtClean="0"/>
              <a:t>号课程的选课记录为</a:t>
            </a:r>
            <a:r>
              <a:rPr lang="en-US" altLang="zh-CN" sz="1600" dirty="0" smtClean="0"/>
              <a:t>50</a:t>
            </a:r>
            <a:r>
              <a:rPr lang="zh-CN" altLang="en-US" sz="1600" dirty="0" smtClean="0"/>
              <a:t>个 </a:t>
            </a:r>
            <a:endParaRPr lang="zh-CN" altLang="en-US" sz="1600" dirty="0" smtClean="0"/>
          </a:p>
          <a:p>
            <a:pPr>
              <a:defRPr/>
            </a:pPr>
            <a:endParaRPr lang="zh-CN" altLang="en-US" dirty="0" smtClean="0"/>
          </a:p>
          <a:p>
            <a:pPr>
              <a:defRPr/>
            </a:pPr>
            <a:endParaRPr lang="zh-CN" altLang="en-US" dirty="0"/>
          </a:p>
        </p:txBody>
      </p:sp>
      <p:pic>
        <p:nvPicPr>
          <p:cNvPr id="512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3502"/>
          <a:stretch>
            <a:fillRect/>
          </a:stretch>
        </p:blipFill>
        <p:spPr bwMode="auto">
          <a:xfrm>
            <a:off x="4687887" y="1133475"/>
            <a:ext cx="4418013" cy="1165887"/>
          </a:xfrm>
          <a:prstGeom prst="rect">
            <a:avLst/>
          </a:prstGeom>
        </p:spPr>
        <p:style>
          <a:lnRef idx="2">
            <a:schemeClr val="accent1"/>
          </a:lnRef>
          <a:fillRef idx="1">
            <a:schemeClr val="lt1"/>
          </a:fillRef>
          <a:effectRef idx="0">
            <a:schemeClr val="accent1"/>
          </a:effectRef>
          <a:fontRef idx="minor">
            <a:schemeClr val="dk1"/>
          </a:fontRef>
        </p:style>
      </p:pic>
      <p:sp>
        <p:nvSpPr>
          <p:cNvPr id="13" name="内容占位符 2"/>
          <p:cNvSpPr txBox="1"/>
          <p:nvPr/>
        </p:nvSpPr>
        <p:spPr>
          <a:xfrm>
            <a:off x="515257" y="3263901"/>
            <a:ext cx="8229600" cy="128905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Font typeface="Wingdings" panose="05000000000000000000" pitchFamily="2" charset="2"/>
              <a:buNone/>
              <a:defRPr/>
            </a:pPr>
            <a:r>
              <a:rPr lang="en-US" altLang="zh-CN" dirty="0" smtClean="0"/>
              <a:t>1.</a:t>
            </a:r>
            <a:r>
              <a:rPr lang="zh-CN" altLang="en-US" dirty="0" smtClean="0"/>
              <a:t>第一种情况</a:t>
            </a:r>
            <a:endParaRPr lang="zh-CN" altLang="en-US" dirty="0" smtClean="0"/>
          </a:p>
          <a:p>
            <a:pPr lvl="1">
              <a:lnSpc>
                <a:spcPct val="150000"/>
              </a:lnSpc>
              <a:defRPr/>
            </a:pPr>
            <a:r>
              <a:rPr lang="en-US" altLang="zh-CN" i="1" dirty="0" smtClean="0"/>
              <a:t>Q</a:t>
            </a:r>
            <a:r>
              <a:rPr lang="en-US" altLang="zh-CN" baseline="-25000" dirty="0" smtClean="0"/>
              <a:t>1</a:t>
            </a:r>
            <a:r>
              <a:rPr lang="en-US" altLang="zh-CN" dirty="0" smtClean="0"/>
              <a:t>=π</a:t>
            </a:r>
            <a:r>
              <a:rPr lang="en-US" altLang="zh-CN" baseline="-25000" dirty="0" err="1" smtClean="0"/>
              <a:t>Sname</a:t>
            </a:r>
            <a:r>
              <a:rPr lang="en-US" altLang="zh-CN" dirty="0" smtClean="0"/>
              <a:t>(</a:t>
            </a:r>
            <a:r>
              <a:rPr lang="en-US" altLang="zh-CN" dirty="0" err="1" smtClean="0"/>
              <a:t>σ</a:t>
            </a:r>
            <a:r>
              <a:rPr lang="en-US" altLang="zh-CN" baseline="-25000" dirty="0" err="1" smtClean="0"/>
              <a:t>Student.Sno</a:t>
            </a:r>
            <a:r>
              <a:rPr lang="en-US" altLang="zh-CN" baseline="-25000" dirty="0" smtClean="0"/>
              <a:t>=</a:t>
            </a:r>
            <a:r>
              <a:rPr lang="en-US" altLang="zh-CN" baseline="-25000" dirty="0" err="1" smtClean="0"/>
              <a:t>SC.Sno∧SC.Cno</a:t>
            </a:r>
            <a:r>
              <a:rPr lang="en-US" altLang="zh-CN" baseline="-25000" dirty="0" smtClean="0"/>
              <a:t>='2'</a:t>
            </a:r>
            <a:r>
              <a:rPr lang="en-US" altLang="zh-CN" dirty="0" smtClean="0"/>
              <a:t> (</a:t>
            </a:r>
            <a:r>
              <a:rPr lang="en-US" altLang="zh-CN" dirty="0" err="1" smtClean="0"/>
              <a:t>Student×SC</a:t>
            </a:r>
            <a:r>
              <a:rPr lang="en-US" altLang="zh-CN" dirty="0" smtClean="0"/>
              <a:t>))</a:t>
            </a:r>
            <a:endParaRPr lang="zh-CN" altLang="en-US" dirty="0" smtClean="0"/>
          </a:p>
          <a:p>
            <a:pPr>
              <a:defRPr/>
            </a:pPr>
            <a:endParaRPr lang="zh-CN" altLang="en-US"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2337</Words>
  <Application>WPS 演示</Application>
  <PresentationFormat>全屏显示(16:9)</PresentationFormat>
  <Paragraphs>146</Paragraphs>
  <Slides>19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宋体</vt:lpstr>
      <vt:lpstr>Wingdings</vt:lpstr>
      <vt:lpstr>微软雅黑</vt:lpstr>
      <vt:lpstr>黑体</vt:lpstr>
      <vt:lpstr>方正兰亭细黑_GBK</vt:lpstr>
      <vt:lpstr>Arial</vt:lpstr>
      <vt:lpstr>Calibri</vt:lpstr>
      <vt:lpstr>ITC Avant Garde Std XLt</vt:lpstr>
      <vt:lpstr>Yu Gothic UI Light</vt:lpstr>
      <vt:lpstr>ITC Avant Garde Std XLt</vt:lpstr>
      <vt:lpstr>华文楷体</vt:lpstr>
      <vt:lpstr>Arial Unicode MS</vt:lpstr>
      <vt:lpstr>Calibri Light</vt:lpstr>
      <vt:lpstr>造字工房俊雅锐宋体验版常规体</vt:lpstr>
      <vt:lpstr>Segoe Print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flx</dc:creator>
  <cp:lastModifiedBy>小妖</cp:lastModifiedBy>
  <cp:revision>90</cp:revision>
  <dcterms:created xsi:type="dcterms:W3CDTF">2016-11-25T11:25:00Z</dcterms:created>
  <dcterms:modified xsi:type="dcterms:W3CDTF">2020-06-29T13:38:58Z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