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  <p:sldId id="257" r:id="rId3"/>
    <p:sldId id="278" r:id="rId4"/>
    <p:sldId id="259" r:id="rId5"/>
    <p:sldId id="279" r:id="rId6"/>
    <p:sldId id="258" r:id="rId7"/>
    <p:sldId id="285" r:id="rId8"/>
    <p:sldId id="260" r:id="rId9"/>
    <p:sldId id="281" r:id="rId10"/>
    <p:sldId id="284" r:id="rId11"/>
    <p:sldId id="282" r:id="rId12"/>
    <p:sldId id="286" r:id="rId13"/>
    <p:sldId id="283" r:id="rId14"/>
    <p:sldId id="287" r:id="rId15"/>
    <p:sldId id="288" r:id="rId16"/>
    <p:sldId id="27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7F50B8E-A176-49F2-A3C1-FEDA0200170B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557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990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5919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2099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14571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828602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512A49D-4A7C-4944-9802-8EE0B5A6CEDD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816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D689DDD-3B11-4150-8B39-3662C10D8BF9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07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7BA6-BEF8-495F-ACCD-8D19769E4FC6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292D-4609-4E55-92E3-C12C6A1234E8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E0E29-2C79-4A2A-B61C-A21B8362A50A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A0177-5432-41AC-9593-8EC96BFF4F82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85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29A7B-B2F1-41A3-B969-4E25F618B967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8B79-F222-4FD1-8713-07459E1B5004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74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630FD-0818-4065-B5FE-410552D9B1BC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63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2D289-0EBF-40C7-B6E8-60285281F180}" type="datetime2">
              <a:rPr lang="en-US" smtClean="0"/>
              <a:t>Monday, March 31,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7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4CDC665-7415-4DAF-AE09-B9BBC1907393}" type="datetime2">
              <a:rPr lang="en-US" smtClean="0"/>
              <a:t>Monday, March 31,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E69E03-4804-4553-A1EC-F089884EF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707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  <p:sldLayoutId id="2147483784" r:id="rId15"/>
    <p:sldLayoutId id="2147483785" r:id="rId16"/>
    <p:sldLayoutId id="2147483786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60EE1B3-DDB2-44D7-943C-63D9CEF2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2909CE-AD29-4CE7-A9A7-05D21672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8DBF1C0-B8F1-4AAC-8704-256BA0E9D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colorful dots on a white background&#10;&#10;AI-generated content may be incorrect.">
            <a:extLst>
              <a:ext uri="{FF2B5EF4-FFF2-40B4-BE49-F238E27FC236}">
                <a16:creationId xmlns:a16="http://schemas.microsoft.com/office/drawing/2014/main" id="{3C751537-BB14-BEDA-2999-B4A10864317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49" t="31001" r="8841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5BF5F-9045-9C1B-D14F-2DBD6C08C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MIMIC – ML/DL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323BE-4149-9845-5B28-7463FA6EC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 dirty="0"/>
              <a:t>Syyad Ali</a:t>
            </a:r>
          </a:p>
          <a:p>
            <a:r>
              <a:rPr lang="en-US" dirty="0"/>
              <a:t>26 MARCH 2025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0F7E59-C971-4F55-8E3A-1E583B65F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2593D-6144-63D3-9A29-A2BC48BF8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CF63B6-C2A1-044B-F505-BD26DABD1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0BB788-7280-9D8C-001F-AEFBB917D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06F25C-1D1F-DEEB-3CD0-1A3949BF0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2283C-BE60-2886-F15C-126BFAC49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14C8C-5794-143B-9181-F16D5A9B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C235388-F22D-6903-49A7-AE77C6656FC3}"/>
              </a:ext>
            </a:extLst>
          </p:cNvPr>
          <p:cNvSpPr txBox="1">
            <a:spLocks/>
          </p:cNvSpPr>
          <p:nvPr/>
        </p:nvSpPr>
        <p:spPr bwMode="gray">
          <a:xfrm>
            <a:off x="1068388" y="679572"/>
            <a:ext cx="9044333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400" dirty="0">
                <a:solidFill>
                  <a:schemeClr val="tx2"/>
                </a:solidFill>
              </a:rPr>
              <a:t>Step 8</a:t>
            </a:r>
            <a:r>
              <a:rPr lang="en-US" sz="2700" dirty="0">
                <a:solidFill>
                  <a:schemeClr val="tx2"/>
                </a:solidFill>
              </a:rPr>
              <a:t>: Fix data imbalance</a:t>
            </a:r>
            <a:endParaRPr lang="en-US" sz="2700" dirty="0">
              <a:solidFill>
                <a:srgbClr val="2D3B45"/>
              </a:solidFill>
              <a:latin typeface="LatoWeb"/>
            </a:endParaRPr>
          </a:p>
          <a:p>
            <a:endParaRPr lang="en-US" altLang="en-US" sz="1700" dirty="0">
              <a:solidFill>
                <a:srgbClr val="2D3B45"/>
              </a:solidFill>
              <a:latin typeface="LatoWeb"/>
            </a:endParaRPr>
          </a:p>
          <a:p>
            <a:r>
              <a:rPr lang="en-US" altLang="en-US" sz="1700" dirty="0">
                <a:solidFill>
                  <a:srgbClr val="2D3B45"/>
                </a:solidFill>
                <a:latin typeface="LatoWeb"/>
              </a:rPr>
              <a:t>It is found that filtered data has very few patients with HAI infection compared to patients without the infection. To Balance the dataset, I have used SMOTE Oversampling.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31E0570-943D-218F-0347-9226C9C4B9B3}"/>
              </a:ext>
            </a:extLst>
          </p:cNvPr>
          <p:cNvSpPr txBox="1">
            <a:spLocks/>
          </p:cNvSpPr>
          <p:nvPr/>
        </p:nvSpPr>
        <p:spPr bwMode="gray">
          <a:xfrm>
            <a:off x="1068388" y="2994176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383AD9-29A2-B8D3-674C-E811EF515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5" y="1387925"/>
            <a:ext cx="6176197" cy="15084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83791C7-42DF-84E2-A68F-1343C605EE26}"/>
              </a:ext>
            </a:extLst>
          </p:cNvPr>
          <p:cNvSpPr txBox="1">
            <a:spLocks/>
          </p:cNvSpPr>
          <p:nvPr/>
        </p:nvSpPr>
        <p:spPr bwMode="gray">
          <a:xfrm>
            <a:off x="1068388" y="4101613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9: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Train-Test Split </a:t>
            </a:r>
            <a:r>
              <a:rPr lang="en-US" altLang="en-US" sz="1400" dirty="0">
                <a:solidFill>
                  <a:srgbClr val="2D3B45"/>
                </a:solidFill>
                <a:latin typeface="LatoWeb"/>
              </a:rPr>
              <a:t> 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308C58-FEA1-C3DA-9231-A72C424C1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773" y="2993363"/>
            <a:ext cx="3895725" cy="1143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C58E9B-91A7-0A3A-1099-D1A6070640B3}"/>
              </a:ext>
            </a:extLst>
          </p:cNvPr>
          <p:cNvCxnSpPr/>
          <p:nvPr/>
        </p:nvCxnSpPr>
        <p:spPr>
          <a:xfrm>
            <a:off x="7505323" y="1937442"/>
            <a:ext cx="597528" cy="860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815B146-A228-6A7A-06ED-B2B8A24EB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35" y="4816353"/>
            <a:ext cx="10048875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526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20DF5-E239-661E-1989-C178C52A0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7B1C9D-11EB-0BA3-0638-81C58329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920CAF-30BC-910E-7B2C-D59ACA22D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536DEC-253C-AE9D-2255-16F1A8A95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EC3FD-9BAE-3D23-9C8D-74A97E70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ECFA3-A79A-CB03-9457-341AE3A4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 smtClean="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2087C3F-D335-7DC4-62DE-F4466747D6D2}"/>
              </a:ext>
            </a:extLst>
          </p:cNvPr>
          <p:cNvSpPr txBox="1">
            <a:spLocks/>
          </p:cNvSpPr>
          <p:nvPr/>
        </p:nvSpPr>
        <p:spPr bwMode="gray">
          <a:xfrm>
            <a:off x="1068388" y="694601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Step 10: </a:t>
            </a:r>
            <a:r>
              <a:rPr lang="fr-FR" sz="1400">
                <a:solidFill>
                  <a:srgbClr val="2D3B45"/>
                </a:solidFill>
                <a:latin typeface="LatoWeb"/>
              </a:rPr>
              <a:t>Train a Random Forest Model</a:t>
            </a:r>
            <a:r>
              <a:rPr lang="en-US" sz="1400">
                <a:solidFill>
                  <a:srgbClr val="2D3B45"/>
                </a:solidFill>
                <a:latin typeface="LatoWeb"/>
              </a:rPr>
              <a:t> </a:t>
            </a:r>
            <a:r>
              <a:rPr lang="en-US" altLang="en-US" sz="1400">
                <a:solidFill>
                  <a:srgbClr val="2D3B45"/>
                </a:solidFill>
                <a:latin typeface="LatoWeb"/>
              </a:rPr>
              <a:t> 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FF80F0-FDA3-8DC4-8F63-A316AF27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6" y="1279509"/>
            <a:ext cx="8991600" cy="3200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3A238B0-182F-0F37-983D-0486D6D1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070" y="4364316"/>
            <a:ext cx="6419850" cy="197167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45CB40-A27A-5F2D-20DE-3F991AAC397B}"/>
              </a:ext>
            </a:extLst>
          </p:cNvPr>
          <p:cNvCxnSpPr>
            <a:cxnSpLocks/>
          </p:cNvCxnSpPr>
          <p:nvPr/>
        </p:nvCxnSpPr>
        <p:spPr>
          <a:xfrm>
            <a:off x="3385162" y="4671310"/>
            <a:ext cx="1368248" cy="61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B7855F-5C6D-86FC-103B-EDA9B7784FB4}"/>
              </a:ext>
            </a:extLst>
          </p:cNvPr>
          <p:cNvSpPr txBox="1"/>
          <p:nvPr/>
        </p:nvSpPr>
        <p:spPr>
          <a:xfrm>
            <a:off x="1267485" y="5658416"/>
            <a:ext cx="38115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Model Accuracy: Close to 78%</a:t>
            </a:r>
          </a:p>
        </p:txBody>
      </p:sp>
    </p:spTree>
    <p:extLst>
      <p:ext uri="{BB962C8B-B14F-4D97-AF65-F5344CB8AC3E}">
        <p14:creationId xmlns:p14="http://schemas.microsoft.com/office/powerpoint/2010/main" val="25065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96E1D-B5D8-9714-861B-227403F1A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76F269C-C73E-7BE1-E23C-FCB9E4287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551269-B401-D573-0D0C-70AEBA2F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64F09E-0AD0-B4A5-F362-189FB89F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3B7C7-15D0-A362-F59F-C225F353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53529-F45B-BBBA-9C80-F77E29A7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Sunday, April 6,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00CE9AF-668A-E2C2-C908-4A6360D03CBC}"/>
              </a:ext>
            </a:extLst>
          </p:cNvPr>
          <p:cNvSpPr txBox="1">
            <a:spLocks/>
          </p:cNvSpPr>
          <p:nvPr/>
        </p:nvSpPr>
        <p:spPr bwMode="gray">
          <a:xfrm>
            <a:off x="1068388" y="733649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11: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Logistic Regression Model</a:t>
            </a:r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6C99F-BAEB-43CC-BE5F-700BD6972277}"/>
              </a:ext>
            </a:extLst>
          </p:cNvPr>
          <p:cNvSpPr txBox="1"/>
          <p:nvPr/>
        </p:nvSpPr>
        <p:spPr>
          <a:xfrm>
            <a:off x="1068388" y="1402316"/>
            <a:ext cx="8810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For comparison with Random Forest Model, results are also analyzed with Logistic Regression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BE1DF-5EE9-AC8D-81F7-38BAB1ED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335" y="1946966"/>
            <a:ext cx="7962900" cy="157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62D5F-5DEB-9786-7DB1-3FD80F45E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050" y="4599920"/>
            <a:ext cx="7134225" cy="6953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6FAA0F3-4E75-B056-745E-C35805328445}"/>
              </a:ext>
            </a:extLst>
          </p:cNvPr>
          <p:cNvCxnSpPr>
            <a:cxnSpLocks/>
          </p:cNvCxnSpPr>
          <p:nvPr/>
        </p:nvCxnSpPr>
        <p:spPr>
          <a:xfrm>
            <a:off x="3228975" y="3743325"/>
            <a:ext cx="1098581" cy="7743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C7EFF6-7A6D-3DCE-2A43-2A482766D0AA}"/>
              </a:ext>
            </a:extLst>
          </p:cNvPr>
          <p:cNvSpPr txBox="1"/>
          <p:nvPr/>
        </p:nvSpPr>
        <p:spPr>
          <a:xfrm>
            <a:off x="1267485" y="5658416"/>
            <a:ext cx="908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LR Model Accuracy: Close to 68%. Random Forest performed better compared to LR Model. </a:t>
            </a:r>
          </a:p>
        </p:txBody>
      </p:sp>
    </p:spTree>
    <p:extLst>
      <p:ext uri="{BB962C8B-B14F-4D97-AF65-F5344CB8AC3E}">
        <p14:creationId xmlns:p14="http://schemas.microsoft.com/office/powerpoint/2010/main" val="84143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B81EC-5D08-7137-91CB-376EF3F3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4E2F536-0CC4-62A3-A9E4-C795138E6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1F4451-8A9E-DB39-084F-E666E367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0ED55E-8144-6746-F768-5E8937FA0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0504-A5F8-19B8-0BF9-D50F1E4F4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668DB-D7F9-8820-47CF-5E466224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B40851-C9D2-5161-AE96-120F8EFDE6E8}"/>
              </a:ext>
            </a:extLst>
          </p:cNvPr>
          <p:cNvSpPr txBox="1">
            <a:spLocks/>
          </p:cNvSpPr>
          <p:nvPr/>
        </p:nvSpPr>
        <p:spPr bwMode="gray">
          <a:xfrm>
            <a:off x="1001261" y="862989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12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: Created a Deep Learning LSTM Model to observe if it can perform better than the Random Forest Model. </a:t>
            </a:r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B05274-B780-C417-DBF0-CA37B51F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7" y="1381125"/>
            <a:ext cx="6915975" cy="3848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EED61F5-0657-0768-D317-AFB1860EA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353" y="4705350"/>
            <a:ext cx="5848350" cy="762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3A10BD1-5338-AB47-0F41-CEA1979E4E25}"/>
              </a:ext>
            </a:extLst>
          </p:cNvPr>
          <p:cNvCxnSpPr/>
          <p:nvPr/>
        </p:nvCxnSpPr>
        <p:spPr>
          <a:xfrm>
            <a:off x="8324850" y="3305175"/>
            <a:ext cx="514350" cy="1171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4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1B8CA-A733-D0B6-0260-0470C583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017E7BB-578B-1BE7-52DD-94C5F6411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C9FD288-C93D-773F-66DF-4FED754B6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C602E5-492B-1628-FCB3-60DFC70BD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60F05-E655-4E09-3A83-03215820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54916-0B46-C117-A8B1-21F8D30D51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Sunday, April 6,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AA966F3-2756-EA4E-7F01-F5F3C1578B38}"/>
              </a:ext>
            </a:extLst>
          </p:cNvPr>
          <p:cNvSpPr txBox="1">
            <a:spLocks/>
          </p:cNvSpPr>
          <p:nvPr/>
        </p:nvSpPr>
        <p:spPr bwMode="gray">
          <a:xfrm>
            <a:off x="1001261" y="862989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12 (continued)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: Created a Deep Learning LSTM Model to observe if it can perform better than the Random Forest Model. </a:t>
            </a:r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C84E17-F371-E036-D9E7-97C3D8959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15" y="1469438"/>
            <a:ext cx="7657439" cy="3549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8C7AA3-9354-C405-B1DA-C904BDC6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00" y="3199108"/>
            <a:ext cx="4972003" cy="311168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8504CEE-522F-B4EF-0CB6-CEE896864180}"/>
              </a:ext>
            </a:extLst>
          </p:cNvPr>
          <p:cNvCxnSpPr/>
          <p:nvPr/>
        </p:nvCxnSpPr>
        <p:spPr>
          <a:xfrm>
            <a:off x="3576119" y="5196902"/>
            <a:ext cx="2779414" cy="533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714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2EF5A-A5C1-46D8-385A-DC4D860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292C93E-9E3E-F02F-EF4C-9653152FA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1F500FC-5C76-40A7-A240-97A60C47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156D9A-755B-604E-335D-DA5827944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8AC88-2181-0624-43CC-7852737B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CB152-6E8F-2949-4900-76F3739A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Sunday, April 6,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C817460-3FA2-022B-A942-051A5043E16C}"/>
              </a:ext>
            </a:extLst>
          </p:cNvPr>
          <p:cNvSpPr txBox="1">
            <a:spLocks/>
          </p:cNvSpPr>
          <p:nvPr/>
        </p:nvSpPr>
        <p:spPr bwMode="gray">
          <a:xfrm>
            <a:off x="1001261" y="862989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12 (continued)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: Performance of Deep Learning Model was only slightly better than Randon Forest in this case.. </a:t>
            </a:r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D67059-FCFA-4ABD-1134-C0356BB7D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41" y="1429671"/>
            <a:ext cx="6078598" cy="2700883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CC40EA-A13B-1934-D514-24768D19B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67437"/>
              </p:ext>
            </p:extLst>
          </p:nvPr>
        </p:nvGraphicFramePr>
        <p:xfrm>
          <a:off x="1073640" y="4744105"/>
          <a:ext cx="9278900" cy="119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725">
                  <a:extLst>
                    <a:ext uri="{9D8B030D-6E8A-4147-A177-3AD203B41FA5}">
                      <a16:colId xmlns:a16="http://schemas.microsoft.com/office/drawing/2014/main" val="2554782119"/>
                    </a:ext>
                  </a:extLst>
                </a:gridCol>
                <a:gridCol w="2319725">
                  <a:extLst>
                    <a:ext uri="{9D8B030D-6E8A-4147-A177-3AD203B41FA5}">
                      <a16:colId xmlns:a16="http://schemas.microsoft.com/office/drawing/2014/main" val="2203374807"/>
                    </a:ext>
                  </a:extLst>
                </a:gridCol>
                <a:gridCol w="2319725">
                  <a:extLst>
                    <a:ext uri="{9D8B030D-6E8A-4147-A177-3AD203B41FA5}">
                      <a16:colId xmlns:a16="http://schemas.microsoft.com/office/drawing/2014/main" val="1672992158"/>
                    </a:ext>
                  </a:extLst>
                </a:gridCol>
                <a:gridCol w="2319725">
                  <a:extLst>
                    <a:ext uri="{9D8B030D-6E8A-4147-A177-3AD203B41FA5}">
                      <a16:colId xmlns:a16="http://schemas.microsoft.com/office/drawing/2014/main" val="2060437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62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Very close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87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LSTM is computationally heavier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261344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1D50E84E-4033-37A6-05D5-47D4279A943B}"/>
              </a:ext>
            </a:extLst>
          </p:cNvPr>
          <p:cNvSpPr txBox="1">
            <a:spLocks/>
          </p:cNvSpPr>
          <p:nvPr/>
        </p:nvSpPr>
        <p:spPr bwMode="gray">
          <a:xfrm>
            <a:off x="1001260" y="4130554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13: Model Comparison </a:t>
            </a:r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144707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40B06A-C932-22C8-8E61-F5277511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176D7AC-BAB5-56D8-6BD3-ED111CCF5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3285DA-9DC9-7CE0-3FE9-0796CE5B3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49D848A-D361-036E-3223-10998711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colorful dots on a white background&#10;&#10;AI-generated content may be incorrect.">
            <a:extLst>
              <a:ext uri="{FF2B5EF4-FFF2-40B4-BE49-F238E27FC236}">
                <a16:creationId xmlns:a16="http://schemas.microsoft.com/office/drawing/2014/main" id="{6C2494BD-9726-41CE-AB0E-B7B33E1E5B3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249" t="31001" r="8841" b="-1"/>
          <a:stretch/>
        </p:blipFill>
        <p:spPr>
          <a:xfrm>
            <a:off x="474133" y="475488"/>
            <a:ext cx="11243734" cy="5909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F5DA4-2075-2673-EC38-2A8C05D59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8827245" cy="2677648"/>
          </a:xfrm>
        </p:spPr>
        <p:txBody>
          <a:bodyPr>
            <a:normAutofit/>
          </a:bodyPr>
          <a:lstStyle/>
          <a:p>
            <a:r>
              <a:rPr lang="en-US" dirty="0"/>
              <a:t>Thanks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66987-FFA3-94D6-E401-C56BDD156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8827245" cy="861420"/>
          </a:xfrm>
        </p:spPr>
        <p:txBody>
          <a:bodyPr>
            <a:normAutofit/>
          </a:bodyPr>
          <a:lstStyle/>
          <a:p>
            <a:r>
              <a:rPr lang="en-US"/>
              <a:t>Syyad Ali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2B13F3-78BC-F954-AC20-27209ACF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9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527F4-3AF9-0FC0-A57E-B32B40740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8B01A-9612-E056-E97C-B0A93CC5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CE69-ABD6-18C4-87F6-83796880D8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5E062A-CBC2-E2A1-B4FC-8FAD6B6C5AD1}"/>
              </a:ext>
            </a:extLst>
          </p:cNvPr>
          <p:cNvSpPr txBox="1"/>
          <p:nvPr/>
        </p:nvSpPr>
        <p:spPr>
          <a:xfrm>
            <a:off x="1068388" y="1143000"/>
            <a:ext cx="889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Predicting Hospital-Acquired Infections (HAIs) Using MIMIC-III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A3EAA2-17BE-D988-FA62-3B9F16F48D04}"/>
              </a:ext>
            </a:extLst>
          </p:cNvPr>
          <p:cNvSpPr txBox="1"/>
          <p:nvPr/>
        </p:nvSpPr>
        <p:spPr>
          <a:xfrm>
            <a:off x="1068388" y="3277417"/>
            <a:ext cx="9369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</a:t>
            </a:r>
          </a:p>
          <a:p>
            <a:r>
              <a:rPr lang="en-US" dirty="0"/>
              <a:t>                 Predict whether an ICU patient will develop a </a:t>
            </a:r>
            <a:r>
              <a:rPr lang="en-US" b="1" dirty="0"/>
              <a:t>hospital-acquired infection </a:t>
            </a:r>
          </a:p>
          <a:p>
            <a:r>
              <a:rPr lang="en-US" b="1" dirty="0"/>
              <a:t>                 (HAI)</a:t>
            </a:r>
            <a:r>
              <a:rPr lang="en-US" dirty="0"/>
              <a:t> using </a:t>
            </a:r>
            <a:r>
              <a:rPr lang="en-US" b="1" dirty="0"/>
              <a:t>lab tests, microbiology reports, and antibiotic prescriptions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24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0D260D-2834-43FD-864F-48582A734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50FA92-693D-DDC2-D567-3827EC995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827179-50FB-B489-150A-A7A8CCB18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24BAFD-7437-0B5A-8FB0-99AF358A4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7C91F-DAAC-66CF-EF05-AE7724CE9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36F4D-1452-AB9F-E8E9-0620B533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8745852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D83E5-537B-E0C2-D3A1-BC8B840D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7B9F1-8D9A-9555-6BED-41C92D919985}"/>
              </a:ext>
            </a:extLst>
          </p:cNvPr>
          <p:cNvSpPr txBox="1"/>
          <p:nvPr/>
        </p:nvSpPr>
        <p:spPr>
          <a:xfrm>
            <a:off x="1068388" y="1143000"/>
            <a:ext cx="88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HAIs – The unknown Killer</a:t>
            </a:r>
          </a:p>
        </p:txBody>
      </p:sp>
      <p:pic>
        <p:nvPicPr>
          <p:cNvPr id="1028" name="Picture 4" descr="Healthcare Associated Infections: What's an Infographic Got To Do With It?  - SPM Blog">
            <a:extLst>
              <a:ext uri="{FF2B5EF4-FFF2-40B4-BE49-F238E27FC236}">
                <a16:creationId xmlns:a16="http://schemas.microsoft.com/office/drawing/2014/main" id="{CDEA8157-C869-1C5F-D9FF-55B751133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388" y="1789331"/>
            <a:ext cx="5794139" cy="384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96F488-2EF3-014E-2E0B-9DF2389888BB}"/>
              </a:ext>
            </a:extLst>
          </p:cNvPr>
          <p:cNvSpPr txBox="1"/>
          <p:nvPr/>
        </p:nvSpPr>
        <p:spPr>
          <a:xfrm>
            <a:off x="878843" y="5905062"/>
            <a:ext cx="6282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i="1" dirty="0"/>
              <a:t>Source : https://participatorymedicine.org/epatients/2011/07/healthcare-associated-infections-whats-an-infographic-got-to-do-with-it.html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63733C-6017-DED9-0EEA-166D600FF5A7}"/>
              </a:ext>
            </a:extLst>
          </p:cNvPr>
          <p:cNvSpPr txBox="1"/>
          <p:nvPr/>
        </p:nvSpPr>
        <p:spPr>
          <a:xfrm>
            <a:off x="7161292" y="2073244"/>
            <a:ext cx="448241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Hospital-acquired infections (HAIs) are a major healthcare concern due to their significant impact on patient health, costs, and hospital systems. </a:t>
            </a:r>
          </a:p>
          <a:p>
            <a:endParaRPr lang="en-US" sz="1600" dirty="0"/>
          </a:p>
          <a:p>
            <a:r>
              <a:rPr lang="en-US" sz="1600" dirty="0"/>
              <a:t>They lead to prolonged illness, increased mortality, and drive-up healthcare costs by requiring longer stays and intensive treatments. </a:t>
            </a:r>
          </a:p>
          <a:p>
            <a:endParaRPr lang="en-US" sz="1600" dirty="0"/>
          </a:p>
          <a:p>
            <a:r>
              <a:rPr lang="en-US" sz="1600" dirty="0"/>
              <a:t>Despite their severity, a large portion of HAIs are preventable, which makes early prediction and prevention—like with AI-based models—critically important for improving patient outcomes and reducing system-wide burdens.</a:t>
            </a:r>
          </a:p>
        </p:txBody>
      </p:sp>
    </p:spTree>
    <p:extLst>
      <p:ext uri="{BB962C8B-B14F-4D97-AF65-F5344CB8AC3E}">
        <p14:creationId xmlns:p14="http://schemas.microsoft.com/office/powerpoint/2010/main" val="71382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67582-FF16-AF5F-C97F-785382AF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9AE09B9-FB15-207D-B3C1-0B3CFC7D8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5422696-D4A1-9DCE-ADF5-202117F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4469C-7092-A76A-9DC2-2ED8A5CFE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55482"/>
            <a:ext cx="8761413" cy="8986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68D39D-AE66-8E61-0248-EF22FB1B4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ED723-61DE-65E2-F6C3-6877E854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A2735-9764-1EB5-F96A-C0C653CD8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E6611-0D23-A4B3-5F09-4543252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C89B04-3147-063D-7937-EBA787529100}"/>
              </a:ext>
            </a:extLst>
          </p:cNvPr>
          <p:cNvSpPr txBox="1"/>
          <p:nvPr/>
        </p:nvSpPr>
        <p:spPr>
          <a:xfrm>
            <a:off x="1238250" y="2171700"/>
            <a:ext cx="8892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Full MIMIC-3 DB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D3B45"/>
                </a:solidFill>
                <a:latin typeface="LatoWeb"/>
              </a:rPr>
              <a:t>Computer with Nvidia GPU</a:t>
            </a:r>
          </a:p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D3B45"/>
                </a:solidFill>
                <a:effectLst/>
                <a:latin typeface="LatoWeb"/>
              </a:rPr>
              <a:t>Visual Studio Code Application</a:t>
            </a:r>
          </a:p>
          <a:p>
            <a:endParaRPr lang="en-US" dirty="0">
              <a:solidFill>
                <a:srgbClr val="2D3B45"/>
              </a:solidFill>
              <a:latin typeface="LatoWeb"/>
            </a:endParaRPr>
          </a:p>
        </p:txBody>
      </p:sp>
    </p:spTree>
    <p:extLst>
      <p:ext uri="{BB962C8B-B14F-4D97-AF65-F5344CB8AC3E}">
        <p14:creationId xmlns:p14="http://schemas.microsoft.com/office/powerpoint/2010/main" val="343140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117D3-C84C-C104-19A3-7346F15F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6E088A-ABC2-1970-C0AA-6C2CA53D8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3F51D7-7776-9A09-1372-2B8496A53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E2CD9F-B932-4B48-960D-00340FACF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27130-D247-1F4C-9628-B27E6C73F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F8FBD-58F5-05A6-937C-5ECA7DDD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8745852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FF849-B3D4-F2ED-7F65-0AEEB162B1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E9DE4-3FDB-622F-769D-6A54FCFBF9D1}"/>
              </a:ext>
            </a:extLst>
          </p:cNvPr>
          <p:cNvSpPr txBox="1"/>
          <p:nvPr/>
        </p:nvSpPr>
        <p:spPr>
          <a:xfrm>
            <a:off x="1068388" y="1143000"/>
            <a:ext cx="88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Data Sources Used (MIMIC-III CSV Files)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26370-9743-DDC2-21B0-808B099E70E6}"/>
              </a:ext>
            </a:extLst>
          </p:cNvPr>
          <p:cNvSpPr txBox="1"/>
          <p:nvPr/>
        </p:nvSpPr>
        <p:spPr>
          <a:xfrm>
            <a:off x="1068388" y="1917054"/>
            <a:ext cx="89939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b="1" dirty="0"/>
              <a:t>LABEVENTS.csv </a:t>
            </a:r>
            <a:r>
              <a:rPr lang="en-US" altLang="en-US" sz="1200" dirty="0"/>
              <a:t>– White blood cell count, inflammatory markers (CRP, Procalcitonin).</a:t>
            </a:r>
            <a:br>
              <a:rPr lang="en-US" altLang="en-US" sz="1200" dirty="0"/>
            </a:br>
            <a:r>
              <a:rPr lang="en-US" altLang="en-US" sz="1200" b="1" dirty="0"/>
              <a:t>MICROBIOLOGYEVENTS.csv </a:t>
            </a:r>
            <a:r>
              <a:rPr lang="en-US" altLang="en-US" sz="1200" dirty="0"/>
              <a:t>– Bacterial cultures, pathogen identifications.</a:t>
            </a:r>
            <a:br>
              <a:rPr lang="en-US" altLang="en-US" sz="1200" dirty="0"/>
            </a:br>
            <a:r>
              <a:rPr lang="en-US" altLang="en-US" sz="1200" b="1" dirty="0"/>
              <a:t>PRESCRIPTIONS.csv </a:t>
            </a:r>
            <a:r>
              <a:rPr lang="en-US" altLang="en-US" sz="1200" dirty="0"/>
              <a:t>– Use of antibiotics (vancomycin, ceftriaxone, piperacillin).</a:t>
            </a:r>
            <a:br>
              <a:rPr lang="en-US" altLang="en-US" sz="1200" dirty="0"/>
            </a:br>
            <a:r>
              <a:rPr lang="en-US" altLang="en-US" sz="1200" b="1" dirty="0"/>
              <a:t>ICUSTAYS.csv </a:t>
            </a:r>
            <a:r>
              <a:rPr lang="en-US" altLang="en-US" sz="1200" dirty="0"/>
              <a:t>– ICU length of stay (LOS), patient’s ICU unit type.</a:t>
            </a:r>
            <a:br>
              <a:rPr lang="en-US" altLang="en-US" sz="1200" dirty="0"/>
            </a:br>
            <a:r>
              <a:rPr lang="en-US" altLang="en-US" sz="1200" b="1" dirty="0"/>
              <a:t>ADMISSIONS.csv </a:t>
            </a:r>
            <a:r>
              <a:rPr lang="en-US" altLang="en-US" sz="1200" dirty="0"/>
              <a:t>– Admission type (elective/emergency), initial diagnoses.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9F528-6D00-48D8-79BE-64E407B5D4E3}"/>
              </a:ext>
            </a:extLst>
          </p:cNvPr>
          <p:cNvSpPr txBox="1"/>
          <p:nvPr/>
        </p:nvSpPr>
        <p:spPr>
          <a:xfrm>
            <a:off x="1068388" y="3527506"/>
            <a:ext cx="889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/>
              <a:t>Machine Learning Models Used</a:t>
            </a: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3701B-0D20-F8A5-0B02-13114E8C79F6}"/>
              </a:ext>
            </a:extLst>
          </p:cNvPr>
          <p:cNvSpPr txBox="1"/>
          <p:nvPr/>
        </p:nvSpPr>
        <p:spPr>
          <a:xfrm>
            <a:off x="1068388" y="4248627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Random Forest Classifier </a:t>
            </a:r>
            <a:r>
              <a:rPr lang="en-US" sz="1200" dirty="0"/>
              <a:t>for tabular data prediction.</a:t>
            </a:r>
            <a:br>
              <a:rPr lang="en-US" sz="1200" dirty="0"/>
            </a:br>
            <a:r>
              <a:rPr lang="en-US" sz="1200" b="1" dirty="0"/>
              <a:t>Logistic Regression </a:t>
            </a:r>
            <a:r>
              <a:rPr lang="en-US" sz="1200" dirty="0"/>
              <a:t>as a baseline model.</a:t>
            </a:r>
            <a:br>
              <a:rPr lang="en-US" sz="1200" dirty="0"/>
            </a:br>
            <a:r>
              <a:rPr lang="en-US" sz="1200" b="1" dirty="0"/>
              <a:t>LSTM (Recurrent Neural Networks) </a:t>
            </a:r>
            <a:r>
              <a:rPr lang="en-US" sz="1200" dirty="0"/>
              <a:t>for time-series infection trends.</a:t>
            </a:r>
          </a:p>
        </p:txBody>
      </p:sp>
    </p:spTree>
    <p:extLst>
      <p:ext uri="{BB962C8B-B14F-4D97-AF65-F5344CB8AC3E}">
        <p14:creationId xmlns:p14="http://schemas.microsoft.com/office/powerpoint/2010/main" val="20614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55FA5-90D1-1E11-C342-8AEE84A9C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52E124C-D0B5-5EAE-E259-73696DCD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CC0844E-9995-4D33-4A15-3EC20D992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8363F-C786-62D3-4D0B-3A71BFF4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673" y="602266"/>
            <a:ext cx="6522385" cy="659534"/>
          </a:xfrm>
        </p:spPr>
        <p:txBody>
          <a:bodyPr anchor="b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Step 1</a:t>
            </a:r>
            <a:r>
              <a:rPr lang="en-US" sz="2000" dirty="0">
                <a:solidFill>
                  <a:schemeClr val="tx2"/>
                </a:solidFill>
              </a:rPr>
              <a:t>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Install Required Packages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93749-2752-02E6-3638-37A2896FD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05A18-FBE3-61CB-FD66-C0B4CDCB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80E1E-BB15-B9AB-ECD4-DF64F769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8639652"/>
            <a:ext cx="3859795" cy="157375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185AF-53F0-E4D6-AAF2-6C04E390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7867547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42EDB5-18E1-0624-8866-3C8F5C7D7319}"/>
              </a:ext>
            </a:extLst>
          </p:cNvPr>
          <p:cNvSpPr txBox="1">
            <a:spLocks/>
          </p:cNvSpPr>
          <p:nvPr/>
        </p:nvSpPr>
        <p:spPr bwMode="gray">
          <a:xfrm>
            <a:off x="1152147" y="2740334"/>
            <a:ext cx="2677720" cy="464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B8B3671-7E98-E094-565C-01A39C567367}"/>
              </a:ext>
            </a:extLst>
          </p:cNvPr>
          <p:cNvSpPr txBox="1">
            <a:spLocks/>
          </p:cNvSpPr>
          <p:nvPr/>
        </p:nvSpPr>
        <p:spPr bwMode="gray">
          <a:xfrm>
            <a:off x="1189672" y="2775695"/>
            <a:ext cx="6522385" cy="3809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2: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Import Required Libraries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30A0AA1-7AEA-4244-52DE-6DDA5A74C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368803"/>
            <a:ext cx="7696200" cy="533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7824A5-4308-2988-6BB5-0E5D26A5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3235862"/>
            <a:ext cx="731520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8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66EAC3-2F22-9F27-F979-F5F52DB02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4B4323F-DC4F-1B02-CCC1-52665E05D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90991E8-1DD7-6693-6EC7-73E6C87E0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A8BB7E-5736-63F6-48B7-9A36A9EC5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EB421-5379-E61E-1884-397C3ECD4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C5D2-6B56-13C5-7F04-8BD0230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8639652"/>
            <a:ext cx="3859795" cy="157375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07E43-C12F-AE7B-6AD0-2BFB00D9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7867547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Sunday, April 6,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563168A-A859-3996-9B72-C6A0F2DC89FC}"/>
              </a:ext>
            </a:extLst>
          </p:cNvPr>
          <p:cNvSpPr txBox="1">
            <a:spLocks/>
          </p:cNvSpPr>
          <p:nvPr/>
        </p:nvSpPr>
        <p:spPr bwMode="gray">
          <a:xfrm>
            <a:off x="1152147" y="1898365"/>
            <a:ext cx="2677720" cy="4640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48CB465-5C7E-C91B-5D38-90945114B5F5}"/>
              </a:ext>
            </a:extLst>
          </p:cNvPr>
          <p:cNvSpPr txBox="1">
            <a:spLocks/>
          </p:cNvSpPr>
          <p:nvPr/>
        </p:nvSpPr>
        <p:spPr bwMode="gray">
          <a:xfrm>
            <a:off x="1068388" y="1103716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3: </a:t>
            </a:r>
            <a:r>
              <a:rPr lang="en-US" sz="1600" dirty="0">
                <a:solidFill>
                  <a:srgbClr val="2D3B45"/>
                </a:solidFill>
                <a:latin typeface="LatoWeb"/>
              </a:rPr>
              <a:t>Load MIMIC-III CSV Files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89932-238B-9B6D-A2FA-75A3F203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147" y="1787300"/>
            <a:ext cx="7229475" cy="866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6D0BC9-1002-90F3-9133-901450F7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147" y="2832091"/>
            <a:ext cx="7772400" cy="10668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8E9411-D60D-2132-FC57-306310025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147" y="4107616"/>
            <a:ext cx="70770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5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26697-2357-4430-BE97-275951F7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36C75CD-358B-3A22-00D6-A7BA826D4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99F935-F5FB-6615-545E-931C1EC4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7D51ED-4F91-A84B-FA41-D91DCB91E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CD0B-DDE8-970A-02B1-01BD5C8E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37B6-9140-DBAA-57B7-0245D494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C550C6-8764-09D7-DEF4-19C5FFD82052}"/>
              </a:ext>
            </a:extLst>
          </p:cNvPr>
          <p:cNvSpPr txBox="1">
            <a:spLocks/>
          </p:cNvSpPr>
          <p:nvPr/>
        </p:nvSpPr>
        <p:spPr bwMode="gray">
          <a:xfrm>
            <a:off x="1068388" y="679572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4: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Select relevant data for infection risk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311E6A-0A38-105B-1D93-FC11980C290A}"/>
              </a:ext>
            </a:extLst>
          </p:cNvPr>
          <p:cNvSpPr txBox="1">
            <a:spLocks/>
          </p:cNvSpPr>
          <p:nvPr/>
        </p:nvSpPr>
        <p:spPr bwMode="gray">
          <a:xfrm>
            <a:off x="1068387" y="4084571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5: </a:t>
            </a:r>
            <a:r>
              <a:rPr lang="en-US" altLang="en-US" sz="1400" dirty="0">
                <a:solidFill>
                  <a:srgbClr val="2D3B45"/>
                </a:solidFill>
                <a:latin typeface="LatoWeb"/>
              </a:rPr>
              <a:t>Load Microbiology Reports from MICROBIOLOGYEVENTS.csv 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8B300F-D4F5-5611-DF62-F0CD2003A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1392626"/>
            <a:ext cx="9096375" cy="26384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FED67D-D411-43FD-2037-71F99AAE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62" y="4622160"/>
            <a:ext cx="10495941" cy="159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EF2BF-8BB9-7EAF-36D3-55C84CFFF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8F5C6E-3B6E-8960-1014-0411219F9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DD40FD5-52FE-6571-1CBC-706159C7E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511D0-9132-DAEC-015D-2097C2B76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D93C-B5AC-A730-5716-E97401B0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E69E03-4804-4553-A1EC-F089884EF50F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EB75B-CB2D-AAC8-4435-E0F14187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53104" y="4744105"/>
            <a:ext cx="990599" cy="3047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7997BA6-BEF8-495F-ACCD-8D19769E4FC6}" type="datetime2">
              <a:rPr lang="en-US" sz="700">
                <a:solidFill>
                  <a:schemeClr val="tx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Monday, March 31, 2025</a:t>
            </a:fld>
            <a:endParaRPr lang="en-US" sz="700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3748BB-7AE3-0B8B-5A3F-7C997018249E}"/>
              </a:ext>
            </a:extLst>
          </p:cNvPr>
          <p:cNvSpPr txBox="1">
            <a:spLocks/>
          </p:cNvSpPr>
          <p:nvPr/>
        </p:nvSpPr>
        <p:spPr bwMode="gray">
          <a:xfrm>
            <a:off x="1068388" y="679572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6: </a:t>
            </a:r>
            <a:r>
              <a:rPr lang="en-US" altLang="en-US" sz="1400" dirty="0">
                <a:solidFill>
                  <a:srgbClr val="2D3B45"/>
                </a:solidFill>
                <a:latin typeface="LatoWeb"/>
              </a:rPr>
              <a:t>Load Antibiotic Usage from PRESCRIPTIONS.csv </a:t>
            </a: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D4AD680-7EB4-AABC-32C7-7B5A47E5D926}"/>
              </a:ext>
            </a:extLst>
          </p:cNvPr>
          <p:cNvSpPr txBox="1">
            <a:spLocks/>
          </p:cNvSpPr>
          <p:nvPr/>
        </p:nvSpPr>
        <p:spPr bwMode="gray">
          <a:xfrm>
            <a:off x="1068387" y="3553454"/>
            <a:ext cx="6522385" cy="6595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>
                <a:solidFill>
                  <a:schemeClr val="tx2"/>
                </a:solidFill>
              </a:rPr>
              <a:t>Step 7: </a:t>
            </a:r>
            <a:r>
              <a:rPr lang="en-US" sz="1400" dirty="0">
                <a:solidFill>
                  <a:srgbClr val="2D3B45"/>
                </a:solidFill>
                <a:latin typeface="LatoWeb"/>
              </a:rPr>
              <a:t>Merge All Data Sources</a:t>
            </a:r>
          </a:p>
          <a:p>
            <a:endParaRPr lang="en-US" altLang="en-US" sz="1400" dirty="0">
              <a:solidFill>
                <a:srgbClr val="2D3B45"/>
              </a:solidFill>
              <a:latin typeface="LatoWeb"/>
            </a:endParaRPr>
          </a:p>
          <a:p>
            <a:endParaRPr lang="en-US" sz="1400" dirty="0">
              <a:solidFill>
                <a:srgbClr val="2D3B45"/>
              </a:solidFill>
              <a:latin typeface="LatoWeb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1B9DCAE-99EC-DA03-8787-90BCB898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204" y="1218571"/>
            <a:ext cx="9486900" cy="17907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059F74-6963-DF68-26CF-B046B869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04" y="3926902"/>
            <a:ext cx="742950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1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8243</TotalTime>
  <Words>560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LatoWeb</vt:lpstr>
      <vt:lpstr>Wingdings 3</vt:lpstr>
      <vt:lpstr>Ion Boardroom</vt:lpstr>
      <vt:lpstr>MIMIC – ML/DL</vt:lpstr>
      <vt:lpstr>PowerPoint Presentation</vt:lpstr>
      <vt:lpstr>PowerPoint Presentation</vt:lpstr>
      <vt:lpstr>Resources</vt:lpstr>
      <vt:lpstr>PowerPoint Presentation</vt:lpstr>
      <vt:lpstr>Step 1: Install Required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Ali, Syyad Athar</dc:creator>
  <cp:lastModifiedBy>Ali, Syyad Athar</cp:lastModifiedBy>
  <cp:revision>27</cp:revision>
  <dcterms:created xsi:type="dcterms:W3CDTF">2025-02-24T18:43:04Z</dcterms:created>
  <dcterms:modified xsi:type="dcterms:W3CDTF">2025-04-06T05:49:52Z</dcterms:modified>
</cp:coreProperties>
</file>