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22"/>
  </p:notesMasterIdLst>
  <p:sldIdLst>
    <p:sldId id="256" r:id="rId2"/>
    <p:sldId id="257" r:id="rId3"/>
    <p:sldId id="259" r:id="rId4"/>
    <p:sldId id="281" r:id="rId5"/>
    <p:sldId id="258" r:id="rId6"/>
    <p:sldId id="278" r:id="rId7"/>
    <p:sldId id="280" r:id="rId8"/>
    <p:sldId id="282" r:id="rId9"/>
    <p:sldId id="290" r:id="rId10"/>
    <p:sldId id="291" r:id="rId11"/>
    <p:sldId id="292" r:id="rId12"/>
    <p:sldId id="293" r:id="rId13"/>
    <p:sldId id="289" r:id="rId14"/>
    <p:sldId id="283" r:id="rId15"/>
    <p:sldId id="284" r:id="rId16"/>
    <p:sldId id="285" r:id="rId17"/>
    <p:sldId id="286" r:id="rId18"/>
    <p:sldId id="287" r:id="rId19"/>
    <p:sldId id="288"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C4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0CDEB-64AF-430B-BC68-B99C7E742D2C}" type="datetimeFigureOut">
              <a:rPr lang="en-US" smtClean="0"/>
              <a:t>4/10/2025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D235CA-C457-4283-BF0C-EED2E263A55B}" type="slidenum">
              <a:rPr lang="en-US" smtClean="0"/>
              <a:t>‹#›</a:t>
            </a:fld>
            <a:endParaRPr lang="en-US"/>
          </a:p>
        </p:txBody>
      </p:sp>
    </p:spTree>
    <p:extLst>
      <p:ext uri="{BB962C8B-B14F-4D97-AF65-F5344CB8AC3E}">
        <p14:creationId xmlns:p14="http://schemas.microsoft.com/office/powerpoint/2010/main" val="1529551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D235CA-C457-4283-BF0C-EED2E263A55B}" type="slidenum">
              <a:rPr lang="en-US" smtClean="0"/>
              <a:t>18</a:t>
            </a:fld>
            <a:endParaRPr lang="en-US"/>
          </a:p>
        </p:txBody>
      </p:sp>
    </p:spTree>
    <p:extLst>
      <p:ext uri="{BB962C8B-B14F-4D97-AF65-F5344CB8AC3E}">
        <p14:creationId xmlns:p14="http://schemas.microsoft.com/office/powerpoint/2010/main" val="347046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7F50B8E-A176-49F2-A3C1-FEDA0200170B}" type="datetime2">
              <a:rPr lang="en-US" smtClean="0"/>
              <a:t>Thursday, April 10, 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a:t>Sample Footer Text</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938254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CDC665-7415-4DAF-AE09-B9BBC1907393}" type="datetime2">
              <a:rPr lang="en-US" smtClean="0"/>
              <a:t>Thursday, April 10, 2025</a:t>
            </a:fld>
            <a:endParaRPr lang="en-US" dirty="0"/>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51885578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CDC665-7415-4DAF-AE09-B9BBC1907393}" type="datetime2">
              <a:rPr lang="en-US" smtClean="0"/>
              <a:t>Thursday, April 10, 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02323990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CDC665-7415-4DAF-AE09-B9BBC1907393}" type="datetime2">
              <a:rPr lang="en-US" smtClean="0"/>
              <a:t>Thursday, April 10, 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87813591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CDC665-7415-4DAF-AE09-B9BBC1907393}" type="datetime2">
              <a:rPr lang="en-US" smtClean="0"/>
              <a:t>Thursday, April 10, 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98969209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4CDC665-7415-4DAF-AE09-B9BBC1907393}" type="datetime2">
              <a:rPr lang="en-US" smtClean="0"/>
              <a:t>Thursday, April 10, 2025</a:t>
            </a:fld>
            <a:endParaRPr lang="en-US" dirty="0"/>
          </a:p>
        </p:txBody>
      </p:sp>
      <p:sp>
        <p:nvSpPr>
          <p:cNvPr id="8" name="Footer Placeholder 7"/>
          <p:cNvSpPr>
            <a:spLocks noGrp="1"/>
          </p:cNvSpPr>
          <p:nvPr>
            <p:ph type="ftr" sz="quarter" idx="11"/>
          </p:nvPr>
        </p:nvSpPr>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70821457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4CDC665-7415-4DAF-AE09-B9BBC1907393}" type="datetime2">
              <a:rPr lang="en-US" smtClean="0"/>
              <a:t>Thursday, April 10, 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a:t>Sample Footer Text</a:t>
            </a:r>
            <a:endParaRPr lang="en-US" dirty="0"/>
          </a:p>
        </p:txBody>
      </p:sp>
      <p:sp>
        <p:nvSpPr>
          <p:cNvPr id="9" name="Slide Number Placeholder 8"/>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53382860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512A49D-4A7C-4944-9802-8EE0B5A6CEDD}" type="datetime2">
              <a:rPr lang="en-US" smtClean="0"/>
              <a:t>Thursday, April 10, 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475081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D689DDD-3B11-4150-8B39-3662C10D8BF9}" type="datetime2">
              <a:rPr lang="en-US" smtClean="0"/>
              <a:t>Thursday, April 10, 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540607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97BA6-BEF8-495F-ACCD-8D19769E4FC6}" type="datetime2">
              <a:rPr lang="en-US" smtClean="0"/>
              <a:t>Thursday, April 10, 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768681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7292D-4609-4E55-92E3-C12C6A1234E8}" type="datetime2">
              <a:rPr lang="en-US" smtClean="0"/>
              <a:t>Thursday, April 10, 2025</a:t>
            </a:fld>
            <a:endParaRPr lang="en-US" dirty="0"/>
          </a:p>
        </p:txBody>
      </p:sp>
      <p:sp>
        <p:nvSpPr>
          <p:cNvPr id="5" name="Footer Placeholder 4"/>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59461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3E0E29-2C79-4A2A-B61C-A21B8362A50A}" type="datetime2">
              <a:rPr lang="en-US" smtClean="0"/>
              <a:t>Thursday, April 10, 2025</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317664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CA0177-5432-41AC-9593-8EC96BFF4F82}" type="datetime2">
              <a:rPr lang="en-US" smtClean="0"/>
              <a:t>Thursday, April 10, 2025</a:t>
            </a:fld>
            <a:endParaRPr lang="en-US" dirty="0"/>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999985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D29A7B-B2F1-41A3-B969-4E25F618B967}" type="datetime2">
              <a:rPr lang="en-US" smtClean="0"/>
              <a:t>Thursday, April 10, 2025</a:t>
            </a:fld>
            <a:endParaRPr lang="en-US" dirty="0"/>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850202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E98B79-F222-4FD1-8713-07459E1B5004}" type="datetime2">
              <a:rPr lang="en-US" smtClean="0"/>
              <a:t>Thursday, April 10, 2025</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488674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2630FD-0818-4065-B5FE-410552D9B1BC}" type="datetime2">
              <a:rPr lang="en-US" smtClean="0"/>
              <a:t>Thursday, April 10, 2025</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111963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C2D289-0EBF-40C7-B6E8-60285281F180}" type="datetime2">
              <a:rPr lang="en-US" smtClean="0"/>
              <a:t>Thursday, April 10, 2025</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575879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4CDC665-7415-4DAF-AE09-B9BBC1907393}" type="datetime2">
              <a:rPr lang="en-US" smtClean="0"/>
              <a:t>Thursday, April 10, 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a:t>Sample Footer Text</a:t>
            </a:r>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BE69E03-4804-4553-A1EC-F089884EF50F}" type="slidenum">
              <a:rPr lang="en-US" smtClean="0"/>
              <a:t>‹#›</a:t>
            </a:fld>
            <a:endParaRPr lang="en-US"/>
          </a:p>
        </p:txBody>
      </p:sp>
    </p:spTree>
    <p:extLst>
      <p:ext uri="{BB962C8B-B14F-4D97-AF65-F5344CB8AC3E}">
        <p14:creationId xmlns:p14="http://schemas.microsoft.com/office/powerpoint/2010/main" val="2297707689"/>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hf hdr="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synthetichealth.github.io/synthea/" TargetMode="External"/><Relationship Id="rId2" Type="http://schemas.openxmlformats.org/officeDocument/2006/relationships/hyperlink" Target="https://synthea.mitre.org/downloads"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health.mitre.org/"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pic>
        <p:nvPicPr>
          <p:cNvPr id="4" name="Picture 3" descr="A colorful dots on a white background&#10;&#10;AI-generated content may be incorrect.">
            <a:extLst>
              <a:ext uri="{FF2B5EF4-FFF2-40B4-BE49-F238E27FC236}">
                <a16:creationId xmlns:a16="http://schemas.microsoft.com/office/drawing/2014/main" id="{3C751537-BB14-BEDA-2999-B4A108643174}"/>
              </a:ext>
            </a:extLst>
          </p:cNvPr>
          <p:cNvPicPr>
            <a:picLocks noChangeAspect="1"/>
          </p:cNvPicPr>
          <p:nvPr/>
        </p:nvPicPr>
        <p:blipFill>
          <a:blip r:embed="rId3">
            <a:duotone>
              <a:prstClr val="black"/>
              <a:schemeClr val="accent5">
                <a:tint val="45000"/>
                <a:satMod val="400000"/>
              </a:schemeClr>
            </a:duotone>
            <a:alphaModFix amt="25000"/>
          </a:blip>
          <a:srcRect l="249" t="31001" r="8841" b="-1"/>
          <a:stretch/>
        </p:blipFill>
        <p:spPr>
          <a:xfrm>
            <a:off x="474133" y="475488"/>
            <a:ext cx="11243734" cy="5909733"/>
          </a:xfrm>
          <a:prstGeom prst="rect">
            <a:avLst/>
          </a:prstGeom>
        </p:spPr>
      </p:pic>
      <p:sp>
        <p:nvSpPr>
          <p:cNvPr id="2" name="Title 1">
            <a:extLst>
              <a:ext uri="{FF2B5EF4-FFF2-40B4-BE49-F238E27FC236}">
                <a16:creationId xmlns:a16="http://schemas.microsoft.com/office/drawing/2014/main" id="{1055BF5F-9045-9C1B-D14F-2DBD6C08C834}"/>
              </a:ext>
            </a:extLst>
          </p:cNvPr>
          <p:cNvSpPr>
            <a:spLocks noGrp="1"/>
          </p:cNvSpPr>
          <p:nvPr>
            <p:ph type="ctrTitle"/>
          </p:nvPr>
        </p:nvSpPr>
        <p:spPr>
          <a:xfrm>
            <a:off x="1154954" y="2099733"/>
            <a:ext cx="8827245" cy="2677648"/>
          </a:xfrm>
        </p:spPr>
        <p:txBody>
          <a:bodyPr>
            <a:normAutofit/>
          </a:bodyPr>
          <a:lstStyle/>
          <a:p>
            <a:r>
              <a:rPr lang="en-US" dirty="0"/>
              <a:t>AI in Healthcare </a:t>
            </a:r>
            <a:br>
              <a:rPr lang="en-US" dirty="0"/>
            </a:br>
            <a:r>
              <a:rPr lang="en-US" dirty="0"/>
              <a:t>// </a:t>
            </a:r>
            <a:r>
              <a:rPr lang="en-US" dirty="0">
                <a:solidFill>
                  <a:srgbClr val="00B050"/>
                </a:solidFill>
              </a:rPr>
              <a:t>LLM Tutorial</a:t>
            </a:r>
          </a:p>
        </p:txBody>
      </p:sp>
      <p:sp>
        <p:nvSpPr>
          <p:cNvPr id="3" name="Subtitle 2">
            <a:extLst>
              <a:ext uri="{FF2B5EF4-FFF2-40B4-BE49-F238E27FC236}">
                <a16:creationId xmlns:a16="http://schemas.microsoft.com/office/drawing/2014/main" id="{1A4323BE-4149-9845-5B28-7463FA6ECB1F}"/>
              </a:ext>
            </a:extLst>
          </p:cNvPr>
          <p:cNvSpPr>
            <a:spLocks noGrp="1"/>
          </p:cNvSpPr>
          <p:nvPr>
            <p:ph type="subTitle" idx="1"/>
          </p:nvPr>
        </p:nvSpPr>
        <p:spPr>
          <a:xfrm>
            <a:off x="1154954" y="4777380"/>
            <a:ext cx="8827245" cy="861420"/>
          </a:xfrm>
        </p:spPr>
        <p:txBody>
          <a:bodyPr>
            <a:normAutofit/>
          </a:bodyPr>
          <a:lstStyle/>
          <a:p>
            <a:r>
              <a:rPr lang="en-US" dirty="0"/>
              <a:t>Syyad Ali</a:t>
            </a:r>
          </a:p>
          <a:p>
            <a:r>
              <a:rPr lang="en-US" dirty="0"/>
              <a:t>10 APRIL 2025</a:t>
            </a:r>
          </a:p>
        </p:txBody>
      </p:sp>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28154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CEBC05-8648-4E8B-2F0B-AEEA1B1883B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55530D1-3DBF-24CA-8880-C2016DC8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60797456-FDD9-401A-78BE-375F441869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0BAEDF0A-2523-D50D-40E9-E2DF9248A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FB032523-193E-8C7F-290D-5194D287CA39}"/>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10</a:t>
            </a:fld>
            <a:endParaRPr lang="en-US">
              <a:solidFill>
                <a:srgbClr val="FFFFFF"/>
              </a:solidFill>
            </a:endParaRPr>
          </a:p>
        </p:txBody>
      </p:sp>
      <p:sp>
        <p:nvSpPr>
          <p:cNvPr id="5" name="Footer Placeholder 4">
            <a:extLst>
              <a:ext uri="{FF2B5EF4-FFF2-40B4-BE49-F238E27FC236}">
                <a16:creationId xmlns:a16="http://schemas.microsoft.com/office/drawing/2014/main" id="{C5F58AF8-69CE-CD4A-321A-11F3A12D8B9F}"/>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23E65974-7DF5-C738-84E3-A956709AECAA}"/>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7EB38122-310E-1B3C-ED66-F250CD282EAD}"/>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3</a:t>
            </a:r>
            <a:r>
              <a:rPr lang="en-US" sz="2000" dirty="0">
                <a:solidFill>
                  <a:schemeClr val="tx2"/>
                </a:solidFill>
              </a:rPr>
              <a:t>: One-Shot Prompt generation</a:t>
            </a:r>
          </a:p>
          <a:p>
            <a:endParaRPr lang="en-US" sz="2000" dirty="0">
              <a:solidFill>
                <a:schemeClr val="tx2"/>
              </a:solidFill>
            </a:endParaRPr>
          </a:p>
        </p:txBody>
      </p:sp>
      <p:sp>
        <p:nvSpPr>
          <p:cNvPr id="20" name="TextBox 19">
            <a:extLst>
              <a:ext uri="{FF2B5EF4-FFF2-40B4-BE49-F238E27FC236}">
                <a16:creationId xmlns:a16="http://schemas.microsoft.com/office/drawing/2014/main" id="{4297A766-EEAF-3447-6A58-C042EF7EDA53}"/>
              </a:ext>
            </a:extLst>
          </p:cNvPr>
          <p:cNvSpPr txBox="1"/>
          <p:nvPr/>
        </p:nvSpPr>
        <p:spPr>
          <a:xfrm>
            <a:off x="944740" y="1499964"/>
            <a:ext cx="10178872" cy="276999"/>
          </a:xfrm>
          <a:prstGeom prst="rect">
            <a:avLst/>
          </a:prstGeom>
          <a:noFill/>
        </p:spPr>
        <p:txBody>
          <a:bodyPr wrap="square">
            <a:spAutoFit/>
          </a:bodyPr>
          <a:lstStyle/>
          <a:p>
            <a:r>
              <a:rPr lang="en-US" sz="1200" dirty="0">
                <a:solidFill>
                  <a:schemeClr val="tx2"/>
                </a:solidFill>
              </a:rPr>
              <a:t>Randomly two row are selected from the allergy dataset. One is used for providing example to GPT-4 and other is used for test.</a:t>
            </a:r>
          </a:p>
        </p:txBody>
      </p:sp>
      <p:pic>
        <p:nvPicPr>
          <p:cNvPr id="7" name="Picture 6">
            <a:extLst>
              <a:ext uri="{FF2B5EF4-FFF2-40B4-BE49-F238E27FC236}">
                <a16:creationId xmlns:a16="http://schemas.microsoft.com/office/drawing/2014/main" id="{C20B9756-254B-645B-A802-EB5F1C4A8A5D}"/>
              </a:ext>
            </a:extLst>
          </p:cNvPr>
          <p:cNvPicPr>
            <a:picLocks noChangeAspect="1"/>
          </p:cNvPicPr>
          <p:nvPr/>
        </p:nvPicPr>
        <p:blipFill>
          <a:blip r:embed="rId2"/>
          <a:stretch>
            <a:fillRect/>
          </a:stretch>
        </p:blipFill>
        <p:spPr>
          <a:xfrm>
            <a:off x="1004116" y="1936087"/>
            <a:ext cx="5711009" cy="4222462"/>
          </a:xfrm>
          <a:prstGeom prst="rect">
            <a:avLst/>
          </a:prstGeom>
        </p:spPr>
      </p:pic>
    </p:spTree>
    <p:extLst>
      <p:ext uri="{BB962C8B-B14F-4D97-AF65-F5344CB8AC3E}">
        <p14:creationId xmlns:p14="http://schemas.microsoft.com/office/powerpoint/2010/main" val="4291222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DF3D0F-51B6-8737-4439-C0A92BDDFA2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E22977A-DEAE-E844-6D78-4B003AD00F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A554C13-4138-10AE-5581-9F13AA73F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3688F3B1-E6B1-C444-5B71-52B9BE04DC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EE9955EF-0A36-74DD-6EAF-3B28D632E906}"/>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11</a:t>
            </a:fld>
            <a:endParaRPr lang="en-US">
              <a:solidFill>
                <a:srgbClr val="FFFFFF"/>
              </a:solidFill>
            </a:endParaRPr>
          </a:p>
        </p:txBody>
      </p:sp>
      <p:sp>
        <p:nvSpPr>
          <p:cNvPr id="5" name="Footer Placeholder 4">
            <a:extLst>
              <a:ext uri="{FF2B5EF4-FFF2-40B4-BE49-F238E27FC236}">
                <a16:creationId xmlns:a16="http://schemas.microsoft.com/office/drawing/2014/main" id="{A4BF7CF3-F958-2921-1B2B-329EC9F9B10D}"/>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FCCA1056-E1E4-3E37-6816-8405EDC4DF6E}"/>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D0C6D91E-00C3-7DE9-E9DF-5BF0E6D101F4}"/>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4</a:t>
            </a:r>
            <a:r>
              <a:rPr lang="en-US" sz="2000" dirty="0">
                <a:solidFill>
                  <a:schemeClr val="tx2"/>
                </a:solidFill>
              </a:rPr>
              <a:t>: Calling GTP-4 LLM</a:t>
            </a:r>
          </a:p>
          <a:p>
            <a:endParaRPr lang="en-US" sz="2000" dirty="0">
              <a:solidFill>
                <a:schemeClr val="tx2"/>
              </a:solidFill>
            </a:endParaRPr>
          </a:p>
        </p:txBody>
      </p:sp>
      <p:sp>
        <p:nvSpPr>
          <p:cNvPr id="20" name="TextBox 19">
            <a:extLst>
              <a:ext uri="{FF2B5EF4-FFF2-40B4-BE49-F238E27FC236}">
                <a16:creationId xmlns:a16="http://schemas.microsoft.com/office/drawing/2014/main" id="{624CBD26-E267-E2A1-27A6-3EB386527B36}"/>
              </a:ext>
            </a:extLst>
          </p:cNvPr>
          <p:cNvSpPr txBox="1"/>
          <p:nvPr/>
        </p:nvSpPr>
        <p:spPr>
          <a:xfrm>
            <a:off x="944740" y="1499964"/>
            <a:ext cx="10178872" cy="276999"/>
          </a:xfrm>
          <a:prstGeom prst="rect">
            <a:avLst/>
          </a:prstGeom>
          <a:noFill/>
        </p:spPr>
        <p:txBody>
          <a:bodyPr wrap="square">
            <a:spAutoFit/>
          </a:bodyPr>
          <a:lstStyle/>
          <a:p>
            <a:r>
              <a:rPr lang="en-US" sz="1200" dirty="0">
                <a:solidFill>
                  <a:schemeClr val="tx2"/>
                </a:solidFill>
              </a:rPr>
              <a:t>Following functions are used to call GTP-4 Model and analyze the response.</a:t>
            </a:r>
          </a:p>
        </p:txBody>
      </p:sp>
      <p:pic>
        <p:nvPicPr>
          <p:cNvPr id="3" name="Picture 2">
            <a:extLst>
              <a:ext uri="{FF2B5EF4-FFF2-40B4-BE49-F238E27FC236}">
                <a16:creationId xmlns:a16="http://schemas.microsoft.com/office/drawing/2014/main" id="{9C074C60-4C5F-5CDA-C08D-68C73E9B1D5D}"/>
              </a:ext>
            </a:extLst>
          </p:cNvPr>
          <p:cNvPicPr>
            <a:picLocks noChangeAspect="1"/>
          </p:cNvPicPr>
          <p:nvPr/>
        </p:nvPicPr>
        <p:blipFill>
          <a:blip r:embed="rId2"/>
          <a:stretch>
            <a:fillRect/>
          </a:stretch>
        </p:blipFill>
        <p:spPr>
          <a:xfrm>
            <a:off x="1033462" y="1803374"/>
            <a:ext cx="5895975" cy="1638300"/>
          </a:xfrm>
          <a:prstGeom prst="rect">
            <a:avLst/>
          </a:prstGeom>
        </p:spPr>
      </p:pic>
      <p:pic>
        <p:nvPicPr>
          <p:cNvPr id="9" name="Picture 8">
            <a:extLst>
              <a:ext uri="{FF2B5EF4-FFF2-40B4-BE49-F238E27FC236}">
                <a16:creationId xmlns:a16="http://schemas.microsoft.com/office/drawing/2014/main" id="{66DD53CE-BF4A-222B-78E9-651779716F75}"/>
              </a:ext>
            </a:extLst>
          </p:cNvPr>
          <p:cNvPicPr>
            <a:picLocks noChangeAspect="1"/>
          </p:cNvPicPr>
          <p:nvPr/>
        </p:nvPicPr>
        <p:blipFill>
          <a:blip r:embed="rId3"/>
          <a:stretch>
            <a:fillRect/>
          </a:stretch>
        </p:blipFill>
        <p:spPr>
          <a:xfrm>
            <a:off x="1033462" y="3619690"/>
            <a:ext cx="4869397" cy="2271951"/>
          </a:xfrm>
          <a:prstGeom prst="rect">
            <a:avLst/>
          </a:prstGeom>
        </p:spPr>
      </p:pic>
    </p:spTree>
    <p:extLst>
      <p:ext uri="{BB962C8B-B14F-4D97-AF65-F5344CB8AC3E}">
        <p14:creationId xmlns:p14="http://schemas.microsoft.com/office/powerpoint/2010/main" val="2242711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CF87D65-8267-2394-6AD7-98190AEA9D0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4F3530A-2B9F-1E51-87E7-0D44863148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FAE33DC-525C-4256-7FE9-D1DB16C35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1752FB2A-CAA2-24A9-289A-0E4382476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18E5C287-01D3-763B-C515-B6D65EB1B3E1}"/>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12</a:t>
            </a:fld>
            <a:endParaRPr lang="en-US">
              <a:solidFill>
                <a:srgbClr val="FFFFFF"/>
              </a:solidFill>
            </a:endParaRPr>
          </a:p>
        </p:txBody>
      </p:sp>
      <p:sp>
        <p:nvSpPr>
          <p:cNvPr id="5" name="Footer Placeholder 4">
            <a:extLst>
              <a:ext uri="{FF2B5EF4-FFF2-40B4-BE49-F238E27FC236}">
                <a16:creationId xmlns:a16="http://schemas.microsoft.com/office/drawing/2014/main" id="{0F4614B6-834F-5689-4472-8A765EAF1126}"/>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111A0F90-9AD6-815A-AF5F-F7C9F98BDFA4}"/>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D335D3B6-B0A3-509D-794C-CFBCC483315D}"/>
              </a:ext>
            </a:extLst>
          </p:cNvPr>
          <p:cNvSpPr txBox="1">
            <a:spLocks/>
          </p:cNvSpPr>
          <p:nvPr/>
        </p:nvSpPr>
        <p:spPr bwMode="gray">
          <a:xfrm>
            <a:off x="944741" y="710259"/>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5</a:t>
            </a:r>
            <a:r>
              <a:rPr lang="en-US" sz="2000" dirty="0">
                <a:solidFill>
                  <a:schemeClr val="tx2"/>
                </a:solidFill>
              </a:rPr>
              <a:t>: Results</a:t>
            </a:r>
          </a:p>
          <a:p>
            <a:endParaRPr lang="en-US" sz="2000" dirty="0">
              <a:solidFill>
                <a:schemeClr val="tx2"/>
              </a:solidFill>
            </a:endParaRPr>
          </a:p>
        </p:txBody>
      </p:sp>
      <p:sp>
        <p:nvSpPr>
          <p:cNvPr id="20" name="TextBox 19">
            <a:extLst>
              <a:ext uri="{FF2B5EF4-FFF2-40B4-BE49-F238E27FC236}">
                <a16:creationId xmlns:a16="http://schemas.microsoft.com/office/drawing/2014/main" id="{90BD5CA6-480F-1147-04EF-372FAFA4B36B}"/>
              </a:ext>
            </a:extLst>
          </p:cNvPr>
          <p:cNvSpPr txBox="1"/>
          <p:nvPr/>
        </p:nvSpPr>
        <p:spPr>
          <a:xfrm>
            <a:off x="944740" y="1250226"/>
            <a:ext cx="10178872" cy="646331"/>
          </a:xfrm>
          <a:prstGeom prst="rect">
            <a:avLst/>
          </a:prstGeom>
          <a:noFill/>
        </p:spPr>
        <p:txBody>
          <a:bodyPr wrap="square">
            <a:spAutoFit/>
          </a:bodyPr>
          <a:lstStyle/>
          <a:p>
            <a:r>
              <a:rPr lang="en-US" sz="1200" dirty="0"/>
              <a:t>It was observed that the diagnosis tended to improve when multiple symptoms were provided as input. However, due to the overlap of allergy symptoms across different underlying causes, GPT-4 often produced incorrect predictions. This highlights the difficulty in accurately identifying allergy types based solely on symptom similarity.</a:t>
            </a:r>
            <a:endParaRPr lang="en-US" sz="1200" dirty="0">
              <a:solidFill>
                <a:schemeClr val="tx2"/>
              </a:solidFill>
            </a:endParaRPr>
          </a:p>
        </p:txBody>
      </p:sp>
      <p:pic>
        <p:nvPicPr>
          <p:cNvPr id="7" name="Picture 6">
            <a:extLst>
              <a:ext uri="{FF2B5EF4-FFF2-40B4-BE49-F238E27FC236}">
                <a16:creationId xmlns:a16="http://schemas.microsoft.com/office/drawing/2014/main" id="{0061488F-48C6-4BBA-8D7B-DE90D4B1728C}"/>
              </a:ext>
            </a:extLst>
          </p:cNvPr>
          <p:cNvPicPr>
            <a:picLocks noChangeAspect="1"/>
          </p:cNvPicPr>
          <p:nvPr/>
        </p:nvPicPr>
        <p:blipFill>
          <a:blip r:embed="rId2"/>
          <a:stretch>
            <a:fillRect/>
          </a:stretch>
        </p:blipFill>
        <p:spPr>
          <a:xfrm>
            <a:off x="1079645" y="2046691"/>
            <a:ext cx="3578080" cy="4057650"/>
          </a:xfrm>
          <a:prstGeom prst="rect">
            <a:avLst/>
          </a:prstGeom>
        </p:spPr>
      </p:pic>
      <p:pic>
        <p:nvPicPr>
          <p:cNvPr id="10" name="Picture 9">
            <a:extLst>
              <a:ext uri="{FF2B5EF4-FFF2-40B4-BE49-F238E27FC236}">
                <a16:creationId xmlns:a16="http://schemas.microsoft.com/office/drawing/2014/main" id="{82414623-5280-7DBB-3527-44CE5DC92BD3}"/>
              </a:ext>
            </a:extLst>
          </p:cNvPr>
          <p:cNvPicPr>
            <a:picLocks noChangeAspect="1"/>
          </p:cNvPicPr>
          <p:nvPr/>
        </p:nvPicPr>
        <p:blipFill>
          <a:blip r:embed="rId3"/>
          <a:stretch>
            <a:fillRect/>
          </a:stretch>
        </p:blipFill>
        <p:spPr>
          <a:xfrm>
            <a:off x="4772460" y="2033746"/>
            <a:ext cx="6757055" cy="4057650"/>
          </a:xfrm>
          <a:prstGeom prst="rect">
            <a:avLst/>
          </a:prstGeom>
        </p:spPr>
      </p:pic>
    </p:spTree>
    <p:extLst>
      <p:ext uri="{BB962C8B-B14F-4D97-AF65-F5344CB8AC3E}">
        <p14:creationId xmlns:p14="http://schemas.microsoft.com/office/powerpoint/2010/main" val="2471806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259081-7CA5-E2A2-6E6C-5FE221853C2E}"/>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7CF237F-6AFE-9070-5D20-818AFBEF3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B4A9EAA2-DAAC-F309-D254-052754848D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AC5A4F1-0E45-E54E-21E9-E5A10CAAC70E}"/>
              </a:ext>
            </a:extLst>
          </p:cNvPr>
          <p:cNvSpPr>
            <a:spLocks noGrp="1"/>
          </p:cNvSpPr>
          <p:nvPr>
            <p:ph type="title"/>
          </p:nvPr>
        </p:nvSpPr>
        <p:spPr>
          <a:xfrm>
            <a:off x="1091580" y="1724549"/>
            <a:ext cx="9763525" cy="898674"/>
          </a:xfrm>
        </p:spPr>
        <p:txBody>
          <a:bodyPr anchor="b">
            <a:normAutofit fontScale="90000"/>
          </a:bodyPr>
          <a:lstStyle/>
          <a:p>
            <a:r>
              <a:rPr lang="en-US" dirty="0">
                <a:solidFill>
                  <a:schemeClr val="tx2"/>
                </a:solidFill>
              </a:rPr>
              <a:t>PART 3: Allergy Prediction Using Few-Shot Prompts using Synthea Dataset</a:t>
            </a:r>
          </a:p>
        </p:txBody>
      </p:sp>
      <p:sp>
        <p:nvSpPr>
          <p:cNvPr id="15" name="Rectangle 14">
            <a:extLst>
              <a:ext uri="{FF2B5EF4-FFF2-40B4-BE49-F238E27FC236}">
                <a16:creationId xmlns:a16="http://schemas.microsoft.com/office/drawing/2014/main" id="{AA8B4E45-AE09-0EF4-54A2-177EB1E9B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9CF94FCF-4FA6-1030-CB7C-CD68CE3915A5}"/>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13</a:t>
            </a:fld>
            <a:endParaRPr lang="en-US">
              <a:solidFill>
                <a:srgbClr val="FFFFFF"/>
              </a:solidFill>
            </a:endParaRPr>
          </a:p>
        </p:txBody>
      </p:sp>
      <p:sp>
        <p:nvSpPr>
          <p:cNvPr id="5" name="Footer Placeholder 4">
            <a:extLst>
              <a:ext uri="{FF2B5EF4-FFF2-40B4-BE49-F238E27FC236}">
                <a16:creationId xmlns:a16="http://schemas.microsoft.com/office/drawing/2014/main" id="{41B51FB5-86C9-8C61-DD96-3E6704B3CF79}"/>
              </a:ext>
            </a:extLst>
          </p:cNvPr>
          <p:cNvSpPr>
            <a:spLocks noGrp="1"/>
          </p:cNvSpPr>
          <p:nvPr>
            <p:ph type="ftr" sz="quarter" idx="11"/>
          </p:nvPr>
        </p:nvSpPr>
        <p:spPr>
          <a:xfrm>
            <a:off x="561110" y="6391838"/>
            <a:ext cx="3859795" cy="304801"/>
          </a:xfrm>
        </p:spPr>
        <p:txBody>
          <a:bodyPr>
            <a:normAutofit/>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6DBE74AE-FAF1-2D1F-FD91-0A8E29C8F00B}"/>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3" name="TextBox 2">
            <a:extLst>
              <a:ext uri="{FF2B5EF4-FFF2-40B4-BE49-F238E27FC236}">
                <a16:creationId xmlns:a16="http://schemas.microsoft.com/office/drawing/2014/main" id="{B4830C5F-92A9-C22A-3927-21C85C856AE6}"/>
              </a:ext>
            </a:extLst>
          </p:cNvPr>
          <p:cNvSpPr txBox="1"/>
          <p:nvPr/>
        </p:nvSpPr>
        <p:spPr>
          <a:xfrm>
            <a:off x="1091580" y="3460517"/>
            <a:ext cx="8892578" cy="2585323"/>
          </a:xfrm>
          <a:prstGeom prst="rect">
            <a:avLst/>
          </a:prstGeom>
          <a:noFill/>
        </p:spPr>
        <p:txBody>
          <a:bodyPr wrap="square" rtlCol="0">
            <a:spAutoFit/>
          </a:bodyPr>
          <a:lstStyle/>
          <a:p>
            <a:r>
              <a:rPr lang="en-US" dirty="0"/>
              <a:t>In the next experiment, the Synthea dataset is used to generate a few-shot prompts, which are then provided to the LLM model. The model is subsequently tasked with predicting the possible allergy category based on the given symptoms.</a:t>
            </a:r>
          </a:p>
          <a:p>
            <a:endParaRPr lang="en-US" dirty="0">
              <a:solidFill>
                <a:srgbClr val="2D3B45"/>
              </a:solidFill>
              <a:latin typeface="LatoWeb"/>
            </a:endParaRPr>
          </a:p>
          <a:p>
            <a:r>
              <a:rPr lang="en-US" dirty="0">
                <a:solidFill>
                  <a:srgbClr val="2D3B45"/>
                </a:solidFill>
                <a:latin typeface="LatoWeb"/>
              </a:rPr>
              <a:t>Models' responses are analyzed to calculate the accuracy.</a:t>
            </a:r>
          </a:p>
          <a:p>
            <a:endParaRPr lang="en-US" dirty="0">
              <a:solidFill>
                <a:srgbClr val="2D3B45"/>
              </a:solidFill>
              <a:latin typeface="LatoWeb"/>
            </a:endParaRPr>
          </a:p>
          <a:p>
            <a:r>
              <a:rPr lang="en-US" b="1" dirty="0">
                <a:solidFill>
                  <a:srgbClr val="2D3B45"/>
                </a:solidFill>
                <a:latin typeface="LatoWeb"/>
              </a:rPr>
              <a:t>Model : GPT-4o</a:t>
            </a:r>
          </a:p>
          <a:p>
            <a:endParaRPr lang="en-US" dirty="0">
              <a:solidFill>
                <a:srgbClr val="2D3B45"/>
              </a:solidFill>
              <a:latin typeface="LatoWeb"/>
            </a:endParaRPr>
          </a:p>
        </p:txBody>
      </p:sp>
    </p:spTree>
    <p:extLst>
      <p:ext uri="{BB962C8B-B14F-4D97-AF65-F5344CB8AC3E}">
        <p14:creationId xmlns:p14="http://schemas.microsoft.com/office/powerpoint/2010/main" val="4043052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B2A23F-6FBE-8C8A-BE6B-B2DAB4C6C55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7535D04-D3F7-902A-C4A4-874AF43BF6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48FC6A3-D750-8FE0-73D3-0219882A7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4B5E31E6-C47D-D39B-1317-A9D2228EE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1DC21C37-07E7-87F6-1124-80497516F6D1}"/>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14</a:t>
            </a:fld>
            <a:endParaRPr lang="en-US">
              <a:solidFill>
                <a:srgbClr val="FFFFFF"/>
              </a:solidFill>
            </a:endParaRPr>
          </a:p>
        </p:txBody>
      </p:sp>
      <p:sp>
        <p:nvSpPr>
          <p:cNvPr id="5" name="Footer Placeholder 4">
            <a:extLst>
              <a:ext uri="{FF2B5EF4-FFF2-40B4-BE49-F238E27FC236}">
                <a16:creationId xmlns:a16="http://schemas.microsoft.com/office/drawing/2014/main" id="{8A1D7D5E-CC67-8836-3259-C55FE7C97045}"/>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39CDAF1E-DE93-303F-8E75-9182FEB63C95}"/>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231A620B-44F3-98D5-4C48-5943B5BB382E}"/>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1</a:t>
            </a:r>
            <a:r>
              <a:rPr lang="en-US" sz="2000" dirty="0">
                <a:solidFill>
                  <a:schemeClr val="tx2"/>
                </a:solidFill>
              </a:rPr>
              <a:t>: Data loading and Pre-processing</a:t>
            </a:r>
          </a:p>
          <a:p>
            <a:endParaRPr lang="en-US" sz="2000" dirty="0">
              <a:solidFill>
                <a:schemeClr val="tx2"/>
              </a:solidFill>
            </a:endParaRPr>
          </a:p>
        </p:txBody>
      </p:sp>
      <p:sp>
        <p:nvSpPr>
          <p:cNvPr id="9" name="Title 1">
            <a:extLst>
              <a:ext uri="{FF2B5EF4-FFF2-40B4-BE49-F238E27FC236}">
                <a16:creationId xmlns:a16="http://schemas.microsoft.com/office/drawing/2014/main" id="{3CAE7E76-A45B-D8BA-5C6D-002A29EE9101}"/>
              </a:ext>
            </a:extLst>
          </p:cNvPr>
          <p:cNvSpPr txBox="1">
            <a:spLocks/>
          </p:cNvSpPr>
          <p:nvPr/>
        </p:nvSpPr>
        <p:spPr bwMode="gray">
          <a:xfrm>
            <a:off x="944740" y="2937995"/>
            <a:ext cx="9826898" cy="42522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2</a:t>
            </a:r>
            <a:r>
              <a:rPr lang="en-US" sz="2000" dirty="0">
                <a:solidFill>
                  <a:schemeClr val="tx2"/>
                </a:solidFill>
              </a:rPr>
              <a:t>: Define Choices</a:t>
            </a:r>
          </a:p>
        </p:txBody>
      </p:sp>
      <p:pic>
        <p:nvPicPr>
          <p:cNvPr id="16" name="Picture 15">
            <a:extLst>
              <a:ext uri="{FF2B5EF4-FFF2-40B4-BE49-F238E27FC236}">
                <a16:creationId xmlns:a16="http://schemas.microsoft.com/office/drawing/2014/main" id="{33628CD1-48B4-1416-E8DB-2BC2E0E72713}"/>
              </a:ext>
            </a:extLst>
          </p:cNvPr>
          <p:cNvPicPr>
            <a:picLocks noChangeAspect="1"/>
          </p:cNvPicPr>
          <p:nvPr/>
        </p:nvPicPr>
        <p:blipFill>
          <a:blip r:embed="rId2"/>
          <a:stretch>
            <a:fillRect/>
          </a:stretch>
        </p:blipFill>
        <p:spPr>
          <a:xfrm>
            <a:off x="953814" y="1981390"/>
            <a:ext cx="9982200" cy="742950"/>
          </a:xfrm>
          <a:prstGeom prst="rect">
            <a:avLst/>
          </a:prstGeom>
        </p:spPr>
      </p:pic>
      <p:sp>
        <p:nvSpPr>
          <p:cNvPr id="20" name="TextBox 19">
            <a:extLst>
              <a:ext uri="{FF2B5EF4-FFF2-40B4-BE49-F238E27FC236}">
                <a16:creationId xmlns:a16="http://schemas.microsoft.com/office/drawing/2014/main" id="{59675419-29E2-5EA6-B673-52B8315B59C8}"/>
              </a:ext>
            </a:extLst>
          </p:cNvPr>
          <p:cNvSpPr txBox="1"/>
          <p:nvPr/>
        </p:nvSpPr>
        <p:spPr>
          <a:xfrm>
            <a:off x="944740" y="1499964"/>
            <a:ext cx="9493071" cy="276999"/>
          </a:xfrm>
          <a:prstGeom prst="rect">
            <a:avLst/>
          </a:prstGeom>
          <a:noFill/>
        </p:spPr>
        <p:txBody>
          <a:bodyPr wrap="square">
            <a:spAutoFit/>
          </a:bodyPr>
          <a:lstStyle/>
          <a:p>
            <a:r>
              <a:rPr lang="en-US" sz="1200" dirty="0">
                <a:solidFill>
                  <a:schemeClr val="tx2"/>
                </a:solidFill>
              </a:rPr>
              <a:t>Load Data and apply filter to get only rows where multiple allergy symptoms are available.</a:t>
            </a:r>
          </a:p>
        </p:txBody>
      </p:sp>
      <p:sp>
        <p:nvSpPr>
          <p:cNvPr id="21" name="TextBox 20">
            <a:extLst>
              <a:ext uri="{FF2B5EF4-FFF2-40B4-BE49-F238E27FC236}">
                <a16:creationId xmlns:a16="http://schemas.microsoft.com/office/drawing/2014/main" id="{1F886EC9-57FC-1451-A923-398958212F9F}"/>
              </a:ext>
            </a:extLst>
          </p:cNvPr>
          <p:cNvSpPr txBox="1"/>
          <p:nvPr/>
        </p:nvSpPr>
        <p:spPr>
          <a:xfrm>
            <a:off x="953814" y="3438376"/>
            <a:ext cx="9493071" cy="461665"/>
          </a:xfrm>
          <a:prstGeom prst="rect">
            <a:avLst/>
          </a:prstGeom>
          <a:noFill/>
        </p:spPr>
        <p:txBody>
          <a:bodyPr wrap="square">
            <a:spAutoFit/>
          </a:bodyPr>
          <a:lstStyle/>
          <a:p>
            <a:r>
              <a:rPr lang="en-US" sz="1200" dirty="0">
                <a:solidFill>
                  <a:schemeClr val="tx2"/>
                </a:solidFill>
              </a:rPr>
              <a:t>In the prompt, LLM Model is also instructed the possible Prediction choices. This is done to make sure prediction accuracy can be calculated.</a:t>
            </a:r>
          </a:p>
        </p:txBody>
      </p:sp>
      <p:pic>
        <p:nvPicPr>
          <p:cNvPr id="23" name="Picture 22">
            <a:extLst>
              <a:ext uri="{FF2B5EF4-FFF2-40B4-BE49-F238E27FC236}">
                <a16:creationId xmlns:a16="http://schemas.microsoft.com/office/drawing/2014/main" id="{452E2B11-8F65-BD5B-4786-609475EDC9DC}"/>
              </a:ext>
            </a:extLst>
          </p:cNvPr>
          <p:cNvPicPr>
            <a:picLocks noChangeAspect="1"/>
          </p:cNvPicPr>
          <p:nvPr/>
        </p:nvPicPr>
        <p:blipFill>
          <a:blip r:embed="rId3"/>
          <a:stretch>
            <a:fillRect/>
          </a:stretch>
        </p:blipFill>
        <p:spPr>
          <a:xfrm>
            <a:off x="1032095" y="3913496"/>
            <a:ext cx="9903919" cy="356210"/>
          </a:xfrm>
          <a:prstGeom prst="rect">
            <a:avLst/>
          </a:prstGeom>
        </p:spPr>
      </p:pic>
    </p:spTree>
    <p:extLst>
      <p:ext uri="{BB962C8B-B14F-4D97-AF65-F5344CB8AC3E}">
        <p14:creationId xmlns:p14="http://schemas.microsoft.com/office/powerpoint/2010/main" val="2850163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679F0A-F521-8C4C-877B-99D14DC0DDD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102B1629-046B-F7BC-5324-1367373C1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40C0315-4CF3-9002-9B7F-E37BED7B6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5DDFFE41-7EC3-DE48-CB92-BF78610D1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AA534932-754E-72F5-EFA8-8426EEE915AB}"/>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15</a:t>
            </a:fld>
            <a:endParaRPr lang="en-US">
              <a:solidFill>
                <a:srgbClr val="FFFFFF"/>
              </a:solidFill>
            </a:endParaRPr>
          </a:p>
        </p:txBody>
      </p:sp>
      <p:sp>
        <p:nvSpPr>
          <p:cNvPr id="5" name="Footer Placeholder 4">
            <a:extLst>
              <a:ext uri="{FF2B5EF4-FFF2-40B4-BE49-F238E27FC236}">
                <a16:creationId xmlns:a16="http://schemas.microsoft.com/office/drawing/2014/main" id="{375F766E-5903-A330-979C-8FA0C6E3623E}"/>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D3EB6D1E-8BE8-7ED6-4C8B-86527A85867A}"/>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861A1CA6-E58B-1F42-0144-9F59DC0B79FE}"/>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3</a:t>
            </a:r>
            <a:r>
              <a:rPr lang="en-US" sz="2000" dirty="0">
                <a:solidFill>
                  <a:schemeClr val="tx2"/>
                </a:solidFill>
              </a:rPr>
              <a:t>: Generate Prompts</a:t>
            </a:r>
          </a:p>
          <a:p>
            <a:endParaRPr lang="en-US" sz="2000" dirty="0">
              <a:solidFill>
                <a:schemeClr val="tx2"/>
              </a:solidFill>
            </a:endParaRPr>
          </a:p>
        </p:txBody>
      </p:sp>
      <p:sp>
        <p:nvSpPr>
          <p:cNvPr id="20" name="TextBox 19">
            <a:extLst>
              <a:ext uri="{FF2B5EF4-FFF2-40B4-BE49-F238E27FC236}">
                <a16:creationId xmlns:a16="http://schemas.microsoft.com/office/drawing/2014/main" id="{B282B9B9-6E5D-1143-213D-F4D44E3F516A}"/>
              </a:ext>
            </a:extLst>
          </p:cNvPr>
          <p:cNvSpPr txBox="1"/>
          <p:nvPr/>
        </p:nvSpPr>
        <p:spPr>
          <a:xfrm>
            <a:off x="944740" y="1499964"/>
            <a:ext cx="9493071" cy="461665"/>
          </a:xfrm>
          <a:prstGeom prst="rect">
            <a:avLst/>
          </a:prstGeom>
          <a:noFill/>
        </p:spPr>
        <p:txBody>
          <a:bodyPr wrap="square">
            <a:spAutoFit/>
          </a:bodyPr>
          <a:lstStyle/>
          <a:p>
            <a:r>
              <a:rPr lang="en-US" sz="1200" dirty="0">
                <a:solidFill>
                  <a:schemeClr val="tx2"/>
                </a:solidFill>
              </a:rPr>
              <a:t>Following function is used to generate the complex prompt which included multiple few shot examples (in this case 5) followed by test prompt .</a:t>
            </a:r>
          </a:p>
        </p:txBody>
      </p:sp>
      <p:pic>
        <p:nvPicPr>
          <p:cNvPr id="3" name="Picture 2">
            <a:extLst>
              <a:ext uri="{FF2B5EF4-FFF2-40B4-BE49-F238E27FC236}">
                <a16:creationId xmlns:a16="http://schemas.microsoft.com/office/drawing/2014/main" id="{E8302309-E20D-2521-0521-636BDDA637D7}"/>
              </a:ext>
            </a:extLst>
          </p:cNvPr>
          <p:cNvPicPr>
            <a:picLocks noChangeAspect="1"/>
          </p:cNvPicPr>
          <p:nvPr/>
        </p:nvPicPr>
        <p:blipFill>
          <a:blip r:embed="rId2"/>
          <a:stretch>
            <a:fillRect/>
          </a:stretch>
        </p:blipFill>
        <p:spPr>
          <a:xfrm>
            <a:off x="1008188" y="2060047"/>
            <a:ext cx="8153663" cy="3833900"/>
          </a:xfrm>
          <a:prstGeom prst="rect">
            <a:avLst/>
          </a:prstGeom>
        </p:spPr>
      </p:pic>
    </p:spTree>
    <p:extLst>
      <p:ext uri="{BB962C8B-B14F-4D97-AF65-F5344CB8AC3E}">
        <p14:creationId xmlns:p14="http://schemas.microsoft.com/office/powerpoint/2010/main" val="254489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292B37-5CE0-2B1C-ED8A-4C23379FD44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54AD445-1041-83B4-CB12-B3B2ED717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5C51B96-6135-D715-933D-1FBBEA811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102FC6DB-1266-ADFC-4716-A8A5DFB08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1A914432-774A-06AE-17FC-F210A4F4B902}"/>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16</a:t>
            </a:fld>
            <a:endParaRPr lang="en-US">
              <a:solidFill>
                <a:srgbClr val="FFFFFF"/>
              </a:solidFill>
            </a:endParaRPr>
          </a:p>
        </p:txBody>
      </p:sp>
      <p:sp>
        <p:nvSpPr>
          <p:cNvPr id="5" name="Footer Placeholder 4">
            <a:extLst>
              <a:ext uri="{FF2B5EF4-FFF2-40B4-BE49-F238E27FC236}">
                <a16:creationId xmlns:a16="http://schemas.microsoft.com/office/drawing/2014/main" id="{347DB03A-CBED-B387-55EE-391EF853946D}"/>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6DA57DB7-1466-9D30-76E2-05906EB0DCFD}"/>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3DCEBF5C-9D81-8BDA-5EAB-ADAE0A4D94F2}"/>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4</a:t>
            </a:r>
            <a:r>
              <a:rPr lang="en-US" sz="2000" dirty="0">
                <a:solidFill>
                  <a:schemeClr val="tx2"/>
                </a:solidFill>
              </a:rPr>
              <a:t>: Call LLM Model and Parse Response</a:t>
            </a:r>
          </a:p>
          <a:p>
            <a:endParaRPr lang="en-US" sz="2000" dirty="0">
              <a:solidFill>
                <a:schemeClr val="tx2"/>
              </a:solidFill>
            </a:endParaRPr>
          </a:p>
        </p:txBody>
      </p:sp>
      <p:sp>
        <p:nvSpPr>
          <p:cNvPr id="20" name="TextBox 19">
            <a:extLst>
              <a:ext uri="{FF2B5EF4-FFF2-40B4-BE49-F238E27FC236}">
                <a16:creationId xmlns:a16="http://schemas.microsoft.com/office/drawing/2014/main" id="{1F4CB040-715D-B461-F039-DACF67E3A443}"/>
              </a:ext>
            </a:extLst>
          </p:cNvPr>
          <p:cNvSpPr txBox="1"/>
          <p:nvPr/>
        </p:nvSpPr>
        <p:spPr>
          <a:xfrm>
            <a:off x="944740" y="1499964"/>
            <a:ext cx="9493071" cy="276999"/>
          </a:xfrm>
          <a:prstGeom prst="rect">
            <a:avLst/>
          </a:prstGeom>
          <a:noFill/>
        </p:spPr>
        <p:txBody>
          <a:bodyPr wrap="square">
            <a:spAutoFit/>
          </a:bodyPr>
          <a:lstStyle/>
          <a:p>
            <a:r>
              <a:rPr lang="en-US" sz="1200" dirty="0">
                <a:solidFill>
                  <a:schemeClr val="tx2"/>
                </a:solidFill>
              </a:rPr>
              <a:t>Following functions are used to call LLM Model and extract diagnosis for the test prompts from the LLM’s response.</a:t>
            </a:r>
          </a:p>
        </p:txBody>
      </p:sp>
      <p:pic>
        <p:nvPicPr>
          <p:cNvPr id="7" name="Picture 6">
            <a:extLst>
              <a:ext uri="{FF2B5EF4-FFF2-40B4-BE49-F238E27FC236}">
                <a16:creationId xmlns:a16="http://schemas.microsoft.com/office/drawing/2014/main" id="{382056AA-2827-E958-923D-D4CA9A7420C0}"/>
              </a:ext>
            </a:extLst>
          </p:cNvPr>
          <p:cNvPicPr>
            <a:picLocks noChangeAspect="1"/>
          </p:cNvPicPr>
          <p:nvPr/>
        </p:nvPicPr>
        <p:blipFill>
          <a:blip r:embed="rId2"/>
          <a:stretch>
            <a:fillRect/>
          </a:stretch>
        </p:blipFill>
        <p:spPr>
          <a:xfrm>
            <a:off x="1057510" y="2115471"/>
            <a:ext cx="7324725" cy="2619375"/>
          </a:xfrm>
          <a:prstGeom prst="rect">
            <a:avLst/>
          </a:prstGeom>
        </p:spPr>
      </p:pic>
    </p:spTree>
    <p:extLst>
      <p:ext uri="{BB962C8B-B14F-4D97-AF65-F5344CB8AC3E}">
        <p14:creationId xmlns:p14="http://schemas.microsoft.com/office/powerpoint/2010/main" val="660111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EB4908-B605-40AC-E029-4CD687BD65F1}"/>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6228632-80AF-44C4-66FF-FAD9EB526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6731D5E-DE2E-2E09-FD23-DB931C367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8311EF34-9506-AD15-3814-EED21184D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62FFD5EB-5C37-13C8-DA77-C84115B887B9}"/>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17</a:t>
            </a:fld>
            <a:endParaRPr lang="en-US">
              <a:solidFill>
                <a:srgbClr val="FFFFFF"/>
              </a:solidFill>
            </a:endParaRPr>
          </a:p>
        </p:txBody>
      </p:sp>
      <p:sp>
        <p:nvSpPr>
          <p:cNvPr id="5" name="Footer Placeholder 4">
            <a:extLst>
              <a:ext uri="{FF2B5EF4-FFF2-40B4-BE49-F238E27FC236}">
                <a16:creationId xmlns:a16="http://schemas.microsoft.com/office/drawing/2014/main" id="{D48F66D1-56CB-A694-0933-9ADE39B39D51}"/>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CB40AE20-AB7C-4991-9762-BE66F7182E57}"/>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8964F1D6-270D-5A13-9B85-E21555E19282}"/>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5</a:t>
            </a:r>
            <a:r>
              <a:rPr lang="en-US" sz="2000" dirty="0">
                <a:solidFill>
                  <a:schemeClr val="tx2"/>
                </a:solidFill>
              </a:rPr>
              <a:t>: Calculate Prediction Accuracy</a:t>
            </a:r>
          </a:p>
          <a:p>
            <a:endParaRPr lang="en-US" sz="2000" dirty="0">
              <a:solidFill>
                <a:schemeClr val="tx2"/>
              </a:solidFill>
            </a:endParaRPr>
          </a:p>
        </p:txBody>
      </p:sp>
      <p:sp>
        <p:nvSpPr>
          <p:cNvPr id="20" name="TextBox 19">
            <a:extLst>
              <a:ext uri="{FF2B5EF4-FFF2-40B4-BE49-F238E27FC236}">
                <a16:creationId xmlns:a16="http://schemas.microsoft.com/office/drawing/2014/main" id="{F93B2DA4-546F-C0E0-215F-5F0CDE5DCEBC}"/>
              </a:ext>
            </a:extLst>
          </p:cNvPr>
          <p:cNvSpPr txBox="1"/>
          <p:nvPr/>
        </p:nvSpPr>
        <p:spPr>
          <a:xfrm>
            <a:off x="944740" y="1499964"/>
            <a:ext cx="9493071" cy="276999"/>
          </a:xfrm>
          <a:prstGeom prst="rect">
            <a:avLst/>
          </a:prstGeom>
          <a:noFill/>
        </p:spPr>
        <p:txBody>
          <a:bodyPr wrap="square">
            <a:spAutoFit/>
          </a:bodyPr>
          <a:lstStyle/>
          <a:p>
            <a:r>
              <a:rPr lang="en-US" sz="1200" dirty="0">
                <a:solidFill>
                  <a:schemeClr val="tx2"/>
                </a:solidFill>
              </a:rPr>
              <a:t>Following function is used to calculate LLMs prediction accuracy.</a:t>
            </a:r>
          </a:p>
        </p:txBody>
      </p:sp>
      <p:pic>
        <p:nvPicPr>
          <p:cNvPr id="3" name="Picture 2">
            <a:extLst>
              <a:ext uri="{FF2B5EF4-FFF2-40B4-BE49-F238E27FC236}">
                <a16:creationId xmlns:a16="http://schemas.microsoft.com/office/drawing/2014/main" id="{D4719200-5010-8403-BAB2-2A2126556839}"/>
              </a:ext>
            </a:extLst>
          </p:cNvPr>
          <p:cNvPicPr>
            <a:picLocks noChangeAspect="1"/>
          </p:cNvPicPr>
          <p:nvPr/>
        </p:nvPicPr>
        <p:blipFill>
          <a:blip r:embed="rId2"/>
          <a:stretch>
            <a:fillRect/>
          </a:stretch>
        </p:blipFill>
        <p:spPr>
          <a:xfrm>
            <a:off x="1057275" y="1919200"/>
            <a:ext cx="7867650" cy="4171950"/>
          </a:xfrm>
          <a:prstGeom prst="rect">
            <a:avLst/>
          </a:prstGeom>
        </p:spPr>
      </p:pic>
    </p:spTree>
    <p:extLst>
      <p:ext uri="{BB962C8B-B14F-4D97-AF65-F5344CB8AC3E}">
        <p14:creationId xmlns:p14="http://schemas.microsoft.com/office/powerpoint/2010/main" val="692974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AC3025A-F99F-B301-9B4B-AFC02B9CCE6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35B38BB7-7131-0F29-03F9-0D04F5115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A29DAA9-436A-AD0F-FD7C-643BC7B0A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F7A5377A-CC9B-828B-04F6-F769A6B71F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1B8C95CD-2BD8-20F1-29B0-6699EFFEF496}"/>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18</a:t>
            </a:fld>
            <a:endParaRPr lang="en-US">
              <a:solidFill>
                <a:srgbClr val="FFFFFF"/>
              </a:solidFill>
            </a:endParaRPr>
          </a:p>
        </p:txBody>
      </p:sp>
      <p:sp>
        <p:nvSpPr>
          <p:cNvPr id="5" name="Footer Placeholder 4">
            <a:extLst>
              <a:ext uri="{FF2B5EF4-FFF2-40B4-BE49-F238E27FC236}">
                <a16:creationId xmlns:a16="http://schemas.microsoft.com/office/drawing/2014/main" id="{1B1E6754-09FE-0849-75CC-1D21F5DDB6A3}"/>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DAA2A5EE-1424-0BD7-343D-B00F8A792E7D}"/>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F5DF06AE-3918-59DF-6289-697811776037}"/>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5</a:t>
            </a:r>
            <a:r>
              <a:rPr lang="en-US" sz="2000" dirty="0">
                <a:solidFill>
                  <a:schemeClr val="tx2"/>
                </a:solidFill>
              </a:rPr>
              <a:t>: Results</a:t>
            </a:r>
          </a:p>
          <a:p>
            <a:endParaRPr lang="en-US" sz="2000" dirty="0">
              <a:solidFill>
                <a:schemeClr val="tx2"/>
              </a:solidFill>
            </a:endParaRPr>
          </a:p>
        </p:txBody>
      </p:sp>
      <p:sp>
        <p:nvSpPr>
          <p:cNvPr id="20" name="TextBox 19">
            <a:extLst>
              <a:ext uri="{FF2B5EF4-FFF2-40B4-BE49-F238E27FC236}">
                <a16:creationId xmlns:a16="http://schemas.microsoft.com/office/drawing/2014/main" id="{D299F443-466F-AE78-6DEA-7354B25D613B}"/>
              </a:ext>
            </a:extLst>
          </p:cNvPr>
          <p:cNvSpPr txBox="1"/>
          <p:nvPr/>
        </p:nvSpPr>
        <p:spPr>
          <a:xfrm>
            <a:off x="944740" y="1499964"/>
            <a:ext cx="9493071" cy="646331"/>
          </a:xfrm>
          <a:prstGeom prst="rect">
            <a:avLst/>
          </a:prstGeom>
          <a:noFill/>
        </p:spPr>
        <p:txBody>
          <a:bodyPr wrap="square">
            <a:spAutoFit/>
          </a:bodyPr>
          <a:lstStyle/>
          <a:p>
            <a:r>
              <a:rPr lang="en-US" sz="1200" dirty="0"/>
              <a:t>Since similar symptoms can be triggered by various types of allergy onsets and prediction is based on only two major symptoms, the LLM's predictions were accurate only for 34% of the time. This highlights the challenge in distinguishing between different allergies based on overlapping symptom patterns.</a:t>
            </a:r>
            <a:endParaRPr lang="en-US" sz="1200" dirty="0">
              <a:solidFill>
                <a:schemeClr val="tx2"/>
              </a:solidFill>
            </a:endParaRPr>
          </a:p>
        </p:txBody>
      </p:sp>
      <p:pic>
        <p:nvPicPr>
          <p:cNvPr id="9" name="Picture 8">
            <a:extLst>
              <a:ext uri="{FF2B5EF4-FFF2-40B4-BE49-F238E27FC236}">
                <a16:creationId xmlns:a16="http://schemas.microsoft.com/office/drawing/2014/main" id="{80E76C0A-78FD-81C0-0B21-83759AB520B9}"/>
              </a:ext>
            </a:extLst>
          </p:cNvPr>
          <p:cNvPicPr>
            <a:picLocks noChangeAspect="1"/>
          </p:cNvPicPr>
          <p:nvPr/>
        </p:nvPicPr>
        <p:blipFill>
          <a:blip r:embed="rId3"/>
          <a:stretch>
            <a:fillRect/>
          </a:stretch>
        </p:blipFill>
        <p:spPr>
          <a:xfrm>
            <a:off x="1046524" y="2274771"/>
            <a:ext cx="5391150" cy="266700"/>
          </a:xfrm>
          <a:prstGeom prst="rect">
            <a:avLst/>
          </a:prstGeom>
        </p:spPr>
      </p:pic>
      <p:pic>
        <p:nvPicPr>
          <p:cNvPr id="12" name="Picture 11">
            <a:extLst>
              <a:ext uri="{FF2B5EF4-FFF2-40B4-BE49-F238E27FC236}">
                <a16:creationId xmlns:a16="http://schemas.microsoft.com/office/drawing/2014/main" id="{57654103-184E-0628-B971-A75FBFFFE695}"/>
              </a:ext>
            </a:extLst>
          </p:cNvPr>
          <p:cNvPicPr>
            <a:picLocks noChangeAspect="1"/>
          </p:cNvPicPr>
          <p:nvPr/>
        </p:nvPicPr>
        <p:blipFill>
          <a:blip r:embed="rId4"/>
          <a:stretch>
            <a:fillRect/>
          </a:stretch>
        </p:blipFill>
        <p:spPr>
          <a:xfrm>
            <a:off x="1046524" y="3112312"/>
            <a:ext cx="7300771" cy="2147638"/>
          </a:xfrm>
          <a:prstGeom prst="rect">
            <a:avLst/>
          </a:prstGeom>
        </p:spPr>
      </p:pic>
      <p:sp>
        <p:nvSpPr>
          <p:cNvPr id="14" name="TextBox 13">
            <a:extLst>
              <a:ext uri="{FF2B5EF4-FFF2-40B4-BE49-F238E27FC236}">
                <a16:creationId xmlns:a16="http://schemas.microsoft.com/office/drawing/2014/main" id="{0A4A6ACA-CFB0-6EEA-B14A-45D124166F99}"/>
              </a:ext>
            </a:extLst>
          </p:cNvPr>
          <p:cNvSpPr txBox="1"/>
          <p:nvPr/>
        </p:nvSpPr>
        <p:spPr>
          <a:xfrm>
            <a:off x="944739" y="2657297"/>
            <a:ext cx="9493071" cy="276999"/>
          </a:xfrm>
          <a:prstGeom prst="rect">
            <a:avLst/>
          </a:prstGeom>
          <a:noFill/>
        </p:spPr>
        <p:txBody>
          <a:bodyPr wrap="square">
            <a:spAutoFit/>
          </a:bodyPr>
          <a:lstStyle/>
          <a:p>
            <a:r>
              <a:rPr lang="en-US" sz="1200" dirty="0"/>
              <a:t>Here is a snapshot of the csv file generated by the tool listing results:</a:t>
            </a:r>
            <a:endParaRPr lang="en-US" sz="1200" dirty="0">
              <a:solidFill>
                <a:schemeClr val="tx2"/>
              </a:solidFill>
            </a:endParaRPr>
          </a:p>
        </p:txBody>
      </p:sp>
    </p:spTree>
    <p:extLst>
      <p:ext uri="{BB962C8B-B14F-4D97-AF65-F5344CB8AC3E}">
        <p14:creationId xmlns:p14="http://schemas.microsoft.com/office/powerpoint/2010/main" val="1442313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BDBDC4-0F32-9C32-F960-E5D7581088D2}"/>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2E254095-E62D-A372-8E6C-C455D8171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B993F4F-6DBF-970D-DEAF-99F8FD9E5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A92AE73-F921-AFF8-95A9-274733AF36EF}"/>
              </a:ext>
            </a:extLst>
          </p:cNvPr>
          <p:cNvSpPr>
            <a:spLocks noGrp="1"/>
          </p:cNvSpPr>
          <p:nvPr>
            <p:ph type="title"/>
          </p:nvPr>
        </p:nvSpPr>
        <p:spPr>
          <a:xfrm>
            <a:off x="1091580" y="1724549"/>
            <a:ext cx="9763525" cy="898674"/>
          </a:xfrm>
        </p:spPr>
        <p:txBody>
          <a:bodyPr anchor="b">
            <a:normAutofit/>
          </a:bodyPr>
          <a:lstStyle/>
          <a:p>
            <a:r>
              <a:rPr lang="en-US" dirty="0">
                <a:solidFill>
                  <a:schemeClr val="tx2"/>
                </a:solidFill>
              </a:rPr>
              <a:t>Future Ahead</a:t>
            </a:r>
          </a:p>
        </p:txBody>
      </p:sp>
      <p:sp>
        <p:nvSpPr>
          <p:cNvPr id="15" name="Rectangle 14">
            <a:extLst>
              <a:ext uri="{FF2B5EF4-FFF2-40B4-BE49-F238E27FC236}">
                <a16:creationId xmlns:a16="http://schemas.microsoft.com/office/drawing/2014/main" id="{43ADF725-6DA1-688A-0017-B15CC3F6B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008018DE-4A72-A5A4-7207-0586CCD00150}"/>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19</a:t>
            </a:fld>
            <a:endParaRPr lang="en-US">
              <a:solidFill>
                <a:srgbClr val="FFFFFF"/>
              </a:solidFill>
            </a:endParaRPr>
          </a:p>
        </p:txBody>
      </p:sp>
      <p:sp>
        <p:nvSpPr>
          <p:cNvPr id="5" name="Footer Placeholder 4">
            <a:extLst>
              <a:ext uri="{FF2B5EF4-FFF2-40B4-BE49-F238E27FC236}">
                <a16:creationId xmlns:a16="http://schemas.microsoft.com/office/drawing/2014/main" id="{C4462661-38F1-D738-846C-33DD38840F86}"/>
              </a:ext>
            </a:extLst>
          </p:cNvPr>
          <p:cNvSpPr>
            <a:spLocks noGrp="1"/>
          </p:cNvSpPr>
          <p:nvPr>
            <p:ph type="ftr" sz="quarter" idx="11"/>
          </p:nvPr>
        </p:nvSpPr>
        <p:spPr>
          <a:xfrm>
            <a:off x="561110" y="6391838"/>
            <a:ext cx="3859795" cy="304801"/>
          </a:xfrm>
        </p:spPr>
        <p:txBody>
          <a:bodyPr>
            <a:normAutofit/>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10FC2EF5-E822-DA32-8EBF-2D806B25946E}"/>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3" name="TextBox 2">
            <a:extLst>
              <a:ext uri="{FF2B5EF4-FFF2-40B4-BE49-F238E27FC236}">
                <a16:creationId xmlns:a16="http://schemas.microsoft.com/office/drawing/2014/main" id="{38A852FB-B681-4E48-5E60-0175DD529D0D}"/>
              </a:ext>
            </a:extLst>
          </p:cNvPr>
          <p:cNvSpPr txBox="1"/>
          <p:nvPr/>
        </p:nvSpPr>
        <p:spPr>
          <a:xfrm>
            <a:off x="1091580" y="2851804"/>
            <a:ext cx="8892578" cy="2585323"/>
          </a:xfrm>
          <a:prstGeom prst="rect">
            <a:avLst/>
          </a:prstGeom>
          <a:noFill/>
        </p:spPr>
        <p:txBody>
          <a:bodyPr wrap="square" rtlCol="0">
            <a:spAutoFit/>
          </a:bodyPr>
          <a:lstStyle/>
          <a:p>
            <a:r>
              <a:rPr lang="en-US" dirty="0"/>
              <a:t>As demonstrated by these experiments, LLMs (Large Language Models) prove to be highly effective tools in the medical field. When utilized appropriately, they have the potential to significantly improve care dynamics by assisting with tasks such as diagnosing, predicting, and personalizing treatment plans. Their ability to process vast amounts of data quickly and accurately can support healthcare professionals in making more informed decisions, ultimately enhancing patient care and outcomes. However, optimal application and continuous refinement are crucial to fully harness their capabilities in this complex domain.</a:t>
            </a:r>
            <a:endParaRPr lang="en-US" dirty="0">
              <a:solidFill>
                <a:srgbClr val="2D3B45"/>
              </a:solidFill>
              <a:latin typeface="LatoWeb"/>
            </a:endParaRPr>
          </a:p>
        </p:txBody>
      </p:sp>
    </p:spTree>
    <p:extLst>
      <p:ext uri="{BB962C8B-B14F-4D97-AF65-F5344CB8AC3E}">
        <p14:creationId xmlns:p14="http://schemas.microsoft.com/office/powerpoint/2010/main" val="1996605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2E451E-151A-4910-BF41-6A040B6598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296EFE4-A70C-4388-9A15-3F657B6615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D96605B-4D5B-528A-BB6C-C2E83C05410A}"/>
              </a:ext>
            </a:extLst>
          </p:cNvPr>
          <p:cNvSpPr>
            <a:spLocks noGrp="1"/>
          </p:cNvSpPr>
          <p:nvPr>
            <p:ph type="title"/>
          </p:nvPr>
        </p:nvSpPr>
        <p:spPr>
          <a:xfrm>
            <a:off x="1154954" y="855482"/>
            <a:ext cx="8761413" cy="898674"/>
          </a:xfrm>
        </p:spPr>
        <p:txBody>
          <a:bodyPr anchor="b">
            <a:normAutofit/>
          </a:bodyPr>
          <a:lstStyle/>
          <a:p>
            <a:r>
              <a:rPr lang="en-US" sz="2800" dirty="0">
                <a:solidFill>
                  <a:schemeClr val="tx2"/>
                </a:solidFill>
              </a:rPr>
              <a:t>Assignment Goal</a:t>
            </a:r>
          </a:p>
        </p:txBody>
      </p:sp>
      <p:sp>
        <p:nvSpPr>
          <p:cNvPr id="15" name="Rectangle 14">
            <a:extLst>
              <a:ext uri="{FF2B5EF4-FFF2-40B4-BE49-F238E27FC236}">
                <a16:creationId xmlns:a16="http://schemas.microsoft.com/office/drawing/2014/main" id="{425EBAFC-9388-432A-BCFD-EEA2F410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32E527F4-3AF9-0FC0-A57E-B32B40740CCE}"/>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2</a:t>
            </a:fld>
            <a:endParaRPr lang="en-US">
              <a:solidFill>
                <a:srgbClr val="FFFFFF"/>
              </a:solidFill>
            </a:endParaRPr>
          </a:p>
        </p:txBody>
      </p:sp>
      <p:sp>
        <p:nvSpPr>
          <p:cNvPr id="5" name="Footer Placeholder 4">
            <a:extLst>
              <a:ext uri="{FF2B5EF4-FFF2-40B4-BE49-F238E27FC236}">
                <a16:creationId xmlns:a16="http://schemas.microsoft.com/office/drawing/2014/main" id="{3BB8B01A-9612-E056-E97C-B0A93CC5F31D}"/>
              </a:ext>
            </a:extLst>
          </p:cNvPr>
          <p:cNvSpPr>
            <a:spLocks noGrp="1"/>
          </p:cNvSpPr>
          <p:nvPr>
            <p:ph type="ftr" sz="quarter" idx="11"/>
          </p:nvPr>
        </p:nvSpPr>
        <p:spPr>
          <a:xfrm>
            <a:off x="561110" y="6391838"/>
            <a:ext cx="3859795" cy="304801"/>
          </a:xfrm>
        </p:spPr>
        <p:txBody>
          <a:bodyPr>
            <a:normAutofit/>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FBF2CE69-ABD6-18C4-87F6-83796880D88D}"/>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7" name="TextBox 6">
            <a:extLst>
              <a:ext uri="{FF2B5EF4-FFF2-40B4-BE49-F238E27FC236}">
                <a16:creationId xmlns:a16="http://schemas.microsoft.com/office/drawing/2014/main" id="{495E062A-CBC2-E2A1-B4FC-8FAD6B6C5AD1}"/>
              </a:ext>
            </a:extLst>
          </p:cNvPr>
          <p:cNvSpPr txBox="1"/>
          <p:nvPr/>
        </p:nvSpPr>
        <p:spPr>
          <a:xfrm>
            <a:off x="1154954" y="1812727"/>
            <a:ext cx="8892578" cy="646331"/>
          </a:xfrm>
          <a:prstGeom prst="rect">
            <a:avLst/>
          </a:prstGeom>
          <a:noFill/>
        </p:spPr>
        <p:txBody>
          <a:bodyPr wrap="square" rtlCol="0">
            <a:spAutoFit/>
          </a:bodyPr>
          <a:lstStyle/>
          <a:p>
            <a:r>
              <a:rPr lang="en-US" b="0" i="0" dirty="0">
                <a:solidFill>
                  <a:srgbClr val="2D3B45"/>
                </a:solidFill>
                <a:effectLst/>
                <a:latin typeface="LatoWeb"/>
              </a:rPr>
              <a:t>The goal of this assignment is to get familiar with generative AI technologies (e.g., ChatGPT) and know how to apply them to understand healthcare issues.</a:t>
            </a:r>
            <a:endParaRPr lang="en-US" dirty="0">
              <a:solidFill>
                <a:srgbClr val="2D3B45"/>
              </a:solidFill>
              <a:latin typeface="LatoWeb"/>
            </a:endParaRPr>
          </a:p>
        </p:txBody>
      </p:sp>
      <p:sp>
        <p:nvSpPr>
          <p:cNvPr id="14" name="TextBox 13">
            <a:extLst>
              <a:ext uri="{FF2B5EF4-FFF2-40B4-BE49-F238E27FC236}">
                <a16:creationId xmlns:a16="http://schemas.microsoft.com/office/drawing/2014/main" id="{6EE97EC8-A86D-7491-E166-04A45BD4FE07}"/>
              </a:ext>
            </a:extLst>
          </p:cNvPr>
          <p:cNvSpPr txBox="1"/>
          <p:nvPr/>
        </p:nvSpPr>
        <p:spPr>
          <a:xfrm>
            <a:off x="1154952" y="3200760"/>
            <a:ext cx="8387399" cy="369332"/>
          </a:xfrm>
          <a:prstGeom prst="rect">
            <a:avLst/>
          </a:prstGeom>
          <a:noFill/>
        </p:spPr>
        <p:txBody>
          <a:bodyPr wrap="square">
            <a:spAutoFit/>
          </a:bodyPr>
          <a:lstStyle/>
          <a:p>
            <a:r>
              <a:rPr lang="en-US" dirty="0">
                <a:solidFill>
                  <a:srgbClr val="2D3B45"/>
                </a:solidFill>
                <a:latin typeface="LatoWeb"/>
              </a:rPr>
              <a:t>Symptom-Diagnosis Mapping Using NLP and Large Language Models.</a:t>
            </a:r>
          </a:p>
        </p:txBody>
      </p:sp>
      <p:sp>
        <p:nvSpPr>
          <p:cNvPr id="16" name="Title 1">
            <a:extLst>
              <a:ext uri="{FF2B5EF4-FFF2-40B4-BE49-F238E27FC236}">
                <a16:creationId xmlns:a16="http://schemas.microsoft.com/office/drawing/2014/main" id="{D46C2AD4-A8D3-8E19-BAFA-146CB6C64810}"/>
              </a:ext>
            </a:extLst>
          </p:cNvPr>
          <p:cNvSpPr txBox="1">
            <a:spLocks/>
          </p:cNvSpPr>
          <p:nvPr/>
        </p:nvSpPr>
        <p:spPr bwMode="gray">
          <a:xfrm>
            <a:off x="1154953" y="2243515"/>
            <a:ext cx="8761413" cy="89867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tx2"/>
                </a:solidFill>
              </a:rPr>
              <a:t>Project Title</a:t>
            </a:r>
          </a:p>
        </p:txBody>
      </p:sp>
      <p:sp>
        <p:nvSpPr>
          <p:cNvPr id="18" name="TextBox 17">
            <a:extLst>
              <a:ext uri="{FF2B5EF4-FFF2-40B4-BE49-F238E27FC236}">
                <a16:creationId xmlns:a16="http://schemas.microsoft.com/office/drawing/2014/main" id="{544D5CF4-3FF3-440F-1958-7A35E344747D}"/>
              </a:ext>
            </a:extLst>
          </p:cNvPr>
          <p:cNvSpPr txBox="1"/>
          <p:nvPr/>
        </p:nvSpPr>
        <p:spPr>
          <a:xfrm>
            <a:off x="1154952" y="4355822"/>
            <a:ext cx="8892578" cy="1200329"/>
          </a:xfrm>
          <a:prstGeom prst="rect">
            <a:avLst/>
          </a:prstGeom>
          <a:noFill/>
        </p:spPr>
        <p:txBody>
          <a:bodyPr wrap="square">
            <a:spAutoFit/>
          </a:bodyPr>
          <a:lstStyle/>
          <a:p>
            <a:pPr>
              <a:buNone/>
            </a:pPr>
            <a:r>
              <a:rPr lang="en-US" dirty="0">
                <a:solidFill>
                  <a:srgbClr val="2D3B45"/>
                </a:solidFill>
                <a:latin typeface="LatoWeb"/>
              </a:rPr>
              <a:t>To evaluate how well an NLP model—especially a large language model (LLM) like ChatGPT model—can:</a:t>
            </a:r>
          </a:p>
          <a:p>
            <a:pPr>
              <a:buFont typeface="+mj-lt"/>
              <a:buAutoNum type="arabicPeriod"/>
            </a:pPr>
            <a:r>
              <a:rPr lang="en-US" dirty="0">
                <a:solidFill>
                  <a:srgbClr val="2D3B45"/>
                </a:solidFill>
                <a:latin typeface="LatoWeb"/>
              </a:rPr>
              <a:t>Extract symptoms from unstructured text (e.g., clinical notes).</a:t>
            </a:r>
          </a:p>
          <a:p>
            <a:pPr>
              <a:buFont typeface="+mj-lt"/>
              <a:buAutoNum type="arabicPeriod"/>
            </a:pPr>
            <a:r>
              <a:rPr lang="en-US" dirty="0">
                <a:solidFill>
                  <a:srgbClr val="2D3B45"/>
                </a:solidFill>
                <a:latin typeface="LatoWeb"/>
              </a:rPr>
              <a:t>Map these symptoms to possible diagnoses.</a:t>
            </a:r>
          </a:p>
        </p:txBody>
      </p:sp>
      <p:sp>
        <p:nvSpPr>
          <p:cNvPr id="19" name="Title 1">
            <a:extLst>
              <a:ext uri="{FF2B5EF4-FFF2-40B4-BE49-F238E27FC236}">
                <a16:creationId xmlns:a16="http://schemas.microsoft.com/office/drawing/2014/main" id="{60310A07-8332-5FCD-AC47-7F9FE9BBCCBC}"/>
              </a:ext>
            </a:extLst>
          </p:cNvPr>
          <p:cNvSpPr txBox="1">
            <a:spLocks/>
          </p:cNvSpPr>
          <p:nvPr/>
        </p:nvSpPr>
        <p:spPr bwMode="gray">
          <a:xfrm>
            <a:off x="1139659" y="3492489"/>
            <a:ext cx="8761413" cy="89867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chemeClr val="tx2"/>
                </a:solidFill>
              </a:rPr>
              <a:t>Objective</a:t>
            </a:r>
          </a:p>
        </p:txBody>
      </p:sp>
    </p:spTree>
    <p:extLst>
      <p:ext uri="{BB962C8B-B14F-4D97-AF65-F5344CB8AC3E}">
        <p14:creationId xmlns:p14="http://schemas.microsoft.com/office/powerpoint/2010/main" val="275240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40B06A-C932-22C8-8E61-F5277511A3D4}"/>
            </a:ext>
          </a:extLst>
        </p:cNvPr>
        <p:cNvGrpSpPr/>
        <p:nvPr/>
      </p:nvGrpSpPr>
      <p:grpSpPr>
        <a:xfrm>
          <a:off x="0" y="0"/>
          <a:ext cx="0" cy="0"/>
          <a:chOff x="0" y="0"/>
          <a:chExt cx="0" cy="0"/>
        </a:xfrm>
      </p:grpSpPr>
      <p:grpSp>
        <p:nvGrpSpPr>
          <p:cNvPr id="6" name="Group 5">
            <a:extLst>
              <a:ext uri="{FF2B5EF4-FFF2-40B4-BE49-F238E27FC236}">
                <a16:creationId xmlns:a16="http://schemas.microsoft.com/office/drawing/2014/main" id="{7176D7AC-BAB5-56D8-6BD3-ED111CCF5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E53285DA-9DC9-7CE0-3FE9-0796CE5B3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Freeform 5">
              <a:extLst>
                <a:ext uri="{FF2B5EF4-FFF2-40B4-BE49-F238E27FC236}">
                  <a16:creationId xmlns:a16="http://schemas.microsoft.com/office/drawing/2014/main" id="{849D848A-D361-036E-3223-10998711B1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pic>
        <p:nvPicPr>
          <p:cNvPr id="4" name="Picture 3" descr="A colorful dots on a white background&#10;&#10;AI-generated content may be incorrect.">
            <a:extLst>
              <a:ext uri="{FF2B5EF4-FFF2-40B4-BE49-F238E27FC236}">
                <a16:creationId xmlns:a16="http://schemas.microsoft.com/office/drawing/2014/main" id="{6C2494BD-9726-41CE-AB0E-B7B33E1E5B38}"/>
              </a:ext>
            </a:extLst>
          </p:cNvPr>
          <p:cNvPicPr>
            <a:picLocks noChangeAspect="1"/>
          </p:cNvPicPr>
          <p:nvPr/>
        </p:nvPicPr>
        <p:blipFill>
          <a:blip r:embed="rId3">
            <a:duotone>
              <a:prstClr val="black"/>
              <a:schemeClr val="accent5">
                <a:tint val="45000"/>
                <a:satMod val="400000"/>
              </a:schemeClr>
            </a:duotone>
            <a:alphaModFix amt="25000"/>
          </a:blip>
          <a:srcRect l="249" t="31001" r="8841" b="-1"/>
          <a:stretch/>
        </p:blipFill>
        <p:spPr>
          <a:xfrm>
            <a:off x="474133" y="475488"/>
            <a:ext cx="11243734" cy="5909733"/>
          </a:xfrm>
          <a:prstGeom prst="rect">
            <a:avLst/>
          </a:prstGeom>
        </p:spPr>
      </p:pic>
      <p:sp>
        <p:nvSpPr>
          <p:cNvPr id="2" name="Title 1">
            <a:extLst>
              <a:ext uri="{FF2B5EF4-FFF2-40B4-BE49-F238E27FC236}">
                <a16:creationId xmlns:a16="http://schemas.microsoft.com/office/drawing/2014/main" id="{AF5F5DA4-2075-2673-EC38-2A8C05D591E7}"/>
              </a:ext>
            </a:extLst>
          </p:cNvPr>
          <p:cNvSpPr>
            <a:spLocks noGrp="1"/>
          </p:cNvSpPr>
          <p:nvPr>
            <p:ph type="ctrTitle"/>
          </p:nvPr>
        </p:nvSpPr>
        <p:spPr>
          <a:xfrm>
            <a:off x="1154954" y="2099733"/>
            <a:ext cx="8827245" cy="2677648"/>
          </a:xfrm>
        </p:spPr>
        <p:txBody>
          <a:bodyPr>
            <a:normAutofit/>
          </a:bodyPr>
          <a:lstStyle/>
          <a:p>
            <a:r>
              <a:rPr lang="en-US" dirty="0"/>
              <a:t>Thanks</a:t>
            </a:r>
          </a:p>
        </p:txBody>
      </p:sp>
      <p:sp>
        <p:nvSpPr>
          <p:cNvPr id="3" name="Subtitle 2">
            <a:extLst>
              <a:ext uri="{FF2B5EF4-FFF2-40B4-BE49-F238E27FC236}">
                <a16:creationId xmlns:a16="http://schemas.microsoft.com/office/drawing/2014/main" id="{CB866987-FFA3-94D6-E401-C56BDD1560B6}"/>
              </a:ext>
            </a:extLst>
          </p:cNvPr>
          <p:cNvSpPr>
            <a:spLocks noGrp="1"/>
          </p:cNvSpPr>
          <p:nvPr>
            <p:ph type="subTitle" idx="1"/>
          </p:nvPr>
        </p:nvSpPr>
        <p:spPr>
          <a:xfrm>
            <a:off x="1154954" y="4777380"/>
            <a:ext cx="8827245" cy="861420"/>
          </a:xfrm>
        </p:spPr>
        <p:txBody>
          <a:bodyPr>
            <a:normAutofit/>
          </a:bodyPr>
          <a:lstStyle/>
          <a:p>
            <a:r>
              <a:rPr lang="en-US"/>
              <a:t>Syyad Ali</a:t>
            </a:r>
          </a:p>
        </p:txBody>
      </p:sp>
      <p:sp>
        <p:nvSpPr>
          <p:cNvPr id="13" name="Rectangle 12">
            <a:extLst>
              <a:ext uri="{FF2B5EF4-FFF2-40B4-BE49-F238E27FC236}">
                <a16:creationId xmlns:a16="http://schemas.microsoft.com/office/drawing/2014/main" id="{AB2B13F3-78BC-F954-AC20-27209ACF3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499798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367582-FF16-AF5F-C97F-785382AF769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9AE09B9-FB15-207D-B3C1-0B3CFC7D8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C5422696-D4A1-9DCE-ADF5-202117FA4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7A4469C-7092-A76A-9DC2-2ED8A5CFE272}"/>
              </a:ext>
            </a:extLst>
          </p:cNvPr>
          <p:cNvSpPr>
            <a:spLocks noGrp="1"/>
          </p:cNvSpPr>
          <p:nvPr>
            <p:ph type="title"/>
          </p:nvPr>
        </p:nvSpPr>
        <p:spPr>
          <a:xfrm>
            <a:off x="1154954" y="855482"/>
            <a:ext cx="8761413" cy="898674"/>
          </a:xfrm>
        </p:spPr>
        <p:txBody>
          <a:bodyPr anchor="b">
            <a:normAutofit/>
          </a:bodyPr>
          <a:lstStyle/>
          <a:p>
            <a:r>
              <a:rPr lang="en-US" dirty="0">
                <a:solidFill>
                  <a:schemeClr val="tx2"/>
                </a:solidFill>
              </a:rPr>
              <a:t>Resources</a:t>
            </a:r>
          </a:p>
        </p:txBody>
      </p:sp>
      <p:sp>
        <p:nvSpPr>
          <p:cNvPr id="15" name="Rectangle 14">
            <a:extLst>
              <a:ext uri="{FF2B5EF4-FFF2-40B4-BE49-F238E27FC236}">
                <a16:creationId xmlns:a16="http://schemas.microsoft.com/office/drawing/2014/main" id="{6568D39D-AE66-8E61-0248-EF22FB1B4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224ED723-61DE-65E2-F6C3-6877E854E036}"/>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3</a:t>
            </a:fld>
            <a:endParaRPr lang="en-US">
              <a:solidFill>
                <a:srgbClr val="FFFFFF"/>
              </a:solidFill>
            </a:endParaRPr>
          </a:p>
        </p:txBody>
      </p:sp>
      <p:sp>
        <p:nvSpPr>
          <p:cNvPr id="5" name="Footer Placeholder 4">
            <a:extLst>
              <a:ext uri="{FF2B5EF4-FFF2-40B4-BE49-F238E27FC236}">
                <a16:creationId xmlns:a16="http://schemas.microsoft.com/office/drawing/2014/main" id="{509A2735-9764-1EB5-F96A-C0C653CD88CD}"/>
              </a:ext>
            </a:extLst>
          </p:cNvPr>
          <p:cNvSpPr>
            <a:spLocks noGrp="1"/>
          </p:cNvSpPr>
          <p:nvPr>
            <p:ph type="ftr" sz="quarter" idx="11"/>
          </p:nvPr>
        </p:nvSpPr>
        <p:spPr>
          <a:xfrm>
            <a:off x="561110" y="6391838"/>
            <a:ext cx="3859795" cy="304801"/>
          </a:xfrm>
        </p:spPr>
        <p:txBody>
          <a:bodyPr>
            <a:normAutofit/>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5FAE6611-0D23-A4B3-5F09-454325295662}"/>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7" name="TextBox 6">
            <a:extLst>
              <a:ext uri="{FF2B5EF4-FFF2-40B4-BE49-F238E27FC236}">
                <a16:creationId xmlns:a16="http://schemas.microsoft.com/office/drawing/2014/main" id="{43C89B04-3147-063D-7937-EBA787529100}"/>
              </a:ext>
            </a:extLst>
          </p:cNvPr>
          <p:cNvSpPr txBox="1"/>
          <p:nvPr/>
        </p:nvSpPr>
        <p:spPr>
          <a:xfrm>
            <a:off x="1220142" y="1931447"/>
            <a:ext cx="9903469" cy="4416594"/>
          </a:xfrm>
          <a:prstGeom prst="rect">
            <a:avLst/>
          </a:prstGeom>
          <a:noFill/>
        </p:spPr>
        <p:txBody>
          <a:bodyPr wrap="square" rtlCol="0">
            <a:spAutoFit/>
          </a:bodyPr>
          <a:lstStyle/>
          <a:p>
            <a:pPr marL="285750" indent="-285750">
              <a:buFont typeface="Wingdings" panose="05000000000000000000" pitchFamily="2" charset="2"/>
              <a:buChar char="§"/>
            </a:pPr>
            <a:r>
              <a:rPr lang="en-US" dirty="0">
                <a:solidFill>
                  <a:srgbClr val="2D3B45"/>
                </a:solidFill>
                <a:latin typeface="LatoWeb"/>
              </a:rPr>
              <a:t>Dataset: </a:t>
            </a:r>
            <a:r>
              <a:rPr lang="en-US" dirty="0"/>
              <a:t>Synthea </a:t>
            </a:r>
            <a:r>
              <a:rPr lang="en-US" sz="1400" i="1" dirty="0"/>
              <a:t>(</a:t>
            </a:r>
            <a:r>
              <a:rPr lang="en-US" sz="1400" b="0" i="1" dirty="0">
                <a:solidFill>
                  <a:srgbClr val="00B0F0"/>
                </a:solidFill>
                <a:effectLst/>
                <a:latin typeface="LatoWeb"/>
                <a:hlinkClick r:id="rId2">
                  <a:extLst>
                    <a:ext uri="{A12FA001-AC4F-418D-AE19-62706E023703}">
                      <ahyp:hlinkClr xmlns:ahyp="http://schemas.microsoft.com/office/drawing/2018/hyperlinkcolor" val="tx"/>
                    </a:ext>
                  </a:extLst>
                </a:hlinkClick>
              </a:rPr>
              <a:t>https://synthea.mitre.org/downloads</a:t>
            </a:r>
            <a:r>
              <a:rPr lang="en-US" sz="1400" b="0" i="1" dirty="0">
                <a:effectLst/>
                <a:latin typeface="LatoWeb"/>
              </a:rPr>
              <a:t>)</a:t>
            </a:r>
            <a:endParaRPr lang="en-US" dirty="0">
              <a:solidFill>
                <a:srgbClr val="2D3B45"/>
              </a:solidFill>
              <a:latin typeface="LatoWeb"/>
            </a:endParaRPr>
          </a:p>
          <a:p>
            <a:r>
              <a:rPr lang="en-US" sz="1200" dirty="0">
                <a:latin typeface="Roboto" panose="02000000000000000000" pitchFamily="2" charset="0"/>
              </a:rPr>
              <a:t>        </a:t>
            </a:r>
          </a:p>
          <a:p>
            <a:r>
              <a:rPr lang="en-US" sz="1100" b="0" i="1" dirty="0">
                <a:effectLst/>
                <a:latin typeface="Roboto" panose="02000000000000000000" pitchFamily="2" charset="0"/>
              </a:rPr>
              <a:t>         Data has been generated by </a:t>
            </a:r>
            <a:r>
              <a:rPr lang="en-US" sz="1100" b="0" i="1" u="sng" dirty="0">
                <a:effectLst/>
                <a:latin typeface="Roboto" panose="02000000000000000000" pitchFamily="2" charset="0"/>
                <a:hlinkClick r:id="rId3"/>
              </a:rPr>
              <a:t>Synthea</a:t>
            </a:r>
            <a:r>
              <a:rPr lang="en-US" sz="1100" b="0" i="1" u="sng" baseline="30000" dirty="0">
                <a:effectLst/>
                <a:latin typeface="Roboto" panose="02000000000000000000" pitchFamily="2" charset="0"/>
                <a:hlinkClick r:id="rId3"/>
              </a:rPr>
              <a:t>TM</a:t>
            </a:r>
            <a:r>
              <a:rPr lang="en-US" sz="1100" b="0" i="1" dirty="0">
                <a:effectLst/>
                <a:latin typeface="Roboto" panose="02000000000000000000" pitchFamily="2" charset="0"/>
              </a:rPr>
              <a:t>, an open-source patient population simulation made available by </a:t>
            </a:r>
            <a:r>
              <a:rPr lang="en-US" sz="1100" b="0" i="1" u="sng" dirty="0">
                <a:effectLst/>
                <a:latin typeface="Roboto" panose="02000000000000000000" pitchFamily="2" charset="0"/>
                <a:hlinkClick r:id="rId4"/>
              </a:rPr>
              <a:t>The MITRE Corporation</a:t>
            </a:r>
            <a:r>
              <a:rPr lang="en-US" sz="1100" b="0" i="1" dirty="0">
                <a:effectLst/>
                <a:latin typeface="Roboto" panose="02000000000000000000" pitchFamily="2" charset="0"/>
              </a:rPr>
              <a:t>.</a:t>
            </a:r>
            <a:endParaRPr lang="en-US" sz="1600" b="0" i="1" dirty="0">
              <a:solidFill>
                <a:srgbClr val="2D3B45"/>
              </a:solidFill>
              <a:effectLst/>
              <a:latin typeface="LatoWeb"/>
            </a:endParaRPr>
          </a:p>
          <a:p>
            <a:r>
              <a:rPr lang="en-US" dirty="0">
                <a:solidFill>
                  <a:srgbClr val="2D3B45"/>
                </a:solidFill>
                <a:latin typeface="LatoWeb"/>
              </a:rPr>
              <a:t> </a:t>
            </a:r>
          </a:p>
          <a:p>
            <a:endParaRPr lang="en-US" b="0" i="0" dirty="0">
              <a:solidFill>
                <a:srgbClr val="2D3B45"/>
              </a:solidFill>
              <a:effectLst/>
              <a:latin typeface="LatoWeb"/>
            </a:endParaRPr>
          </a:p>
          <a:p>
            <a:endParaRPr lang="en-US" dirty="0">
              <a:solidFill>
                <a:srgbClr val="2D3B45"/>
              </a:solidFill>
              <a:latin typeface="LatoWeb"/>
            </a:endParaRPr>
          </a:p>
          <a:p>
            <a:endParaRPr lang="en-US" b="0" i="0" dirty="0">
              <a:solidFill>
                <a:srgbClr val="2D3B45"/>
              </a:solidFill>
              <a:effectLst/>
              <a:latin typeface="LatoWeb"/>
            </a:endParaRPr>
          </a:p>
          <a:p>
            <a:endParaRPr lang="en-US" dirty="0">
              <a:solidFill>
                <a:srgbClr val="2D3B45"/>
              </a:solidFill>
              <a:latin typeface="LatoWeb"/>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dirty="0">
                <a:solidFill>
                  <a:srgbClr val="2D3B45"/>
                </a:solidFill>
                <a:latin typeface="LatoWeb"/>
              </a:rPr>
              <a:t>Data Format: </a:t>
            </a:r>
            <a:r>
              <a:rPr lang="en-US" altLang="en-US" sz="1200" dirty="0">
                <a:solidFill>
                  <a:srgbClr val="2D3B45"/>
                </a:solidFill>
                <a:latin typeface="LatoWeb"/>
              </a:rPr>
              <a:t>CSV files (e.g., allergies.csv, encounters.csv, conditions.csv, symptoms.csv, medications.csv)</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en-US" sz="1200" dirty="0">
              <a:solidFill>
                <a:srgbClr val="2D3B45"/>
              </a:solidFill>
              <a:latin typeface="LatoWeb"/>
            </a:endParaRPr>
          </a:p>
          <a:p>
            <a:pPr marL="285750" indent="-285750" defTabSz="914400" eaLnBrk="0" fontAlgn="base" hangingPunct="0">
              <a:spcBef>
                <a:spcPct val="0"/>
              </a:spcBef>
              <a:spcAft>
                <a:spcPct val="0"/>
              </a:spcAft>
              <a:buFont typeface="Wingdings" panose="05000000000000000000" pitchFamily="2" charset="2"/>
              <a:buChar char="§"/>
            </a:pPr>
            <a:r>
              <a:rPr lang="en-US" altLang="en-US" dirty="0">
                <a:solidFill>
                  <a:srgbClr val="2D3B45"/>
                </a:solidFill>
                <a:latin typeface="LatoWeb"/>
              </a:rPr>
              <a:t>Type: </a:t>
            </a:r>
            <a:r>
              <a:rPr lang="en-US" altLang="en-US" sz="1200" dirty="0">
                <a:solidFill>
                  <a:srgbClr val="2D3B45"/>
                </a:solidFill>
                <a:latin typeface="LatoWeb"/>
              </a:rPr>
              <a:t>Synthetic health records of thousands of patients, including symptoms, conditions (diseases), allergies, medications, and more.</a:t>
            </a:r>
          </a:p>
          <a:p>
            <a:pPr marL="285750" indent="-285750" defTabSz="914400" eaLnBrk="0" fontAlgn="base" hangingPunct="0">
              <a:spcBef>
                <a:spcPct val="0"/>
              </a:spcBef>
              <a:spcAft>
                <a:spcPct val="0"/>
              </a:spcAft>
              <a:buFont typeface="Wingdings" panose="05000000000000000000" pitchFamily="2" charset="2"/>
              <a:buChar char="§"/>
            </a:pPr>
            <a:endParaRPr lang="en-US" altLang="en-US" sz="1200" dirty="0">
              <a:solidFill>
                <a:srgbClr val="2D3B45"/>
              </a:solidFill>
              <a:latin typeface="LatoWeb"/>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dirty="0">
                <a:solidFill>
                  <a:srgbClr val="2D3B45"/>
                </a:solidFill>
                <a:latin typeface="LatoWeb"/>
              </a:rPr>
              <a:t>Why Use Synthea:</a:t>
            </a:r>
          </a:p>
          <a:p>
            <a:pPr lvl="1" defTabSz="914400" eaLnBrk="0" fontAlgn="base" hangingPunct="0">
              <a:spcBef>
                <a:spcPct val="0"/>
              </a:spcBef>
              <a:spcAft>
                <a:spcPct val="0"/>
              </a:spcAft>
              <a:buFontTx/>
              <a:buChar char="•"/>
            </a:pPr>
            <a:r>
              <a:rPr lang="en-US" altLang="en-US" sz="1200" dirty="0">
                <a:solidFill>
                  <a:srgbClr val="2D3B45"/>
                </a:solidFill>
                <a:latin typeface="LatoWeb"/>
              </a:rPr>
              <a:t>No privacy/ethics concerns (synthetic).</a:t>
            </a:r>
          </a:p>
          <a:p>
            <a:pPr lvl="1" defTabSz="914400" eaLnBrk="0" fontAlgn="base" hangingPunct="0">
              <a:spcBef>
                <a:spcPct val="0"/>
              </a:spcBef>
              <a:spcAft>
                <a:spcPct val="0"/>
              </a:spcAft>
              <a:buFontTx/>
              <a:buChar char="•"/>
            </a:pPr>
            <a:r>
              <a:rPr lang="en-US" altLang="en-US" sz="1200" dirty="0">
                <a:solidFill>
                  <a:srgbClr val="2D3B45"/>
                </a:solidFill>
                <a:latin typeface="LatoWeb"/>
              </a:rPr>
              <a:t>Realistic structure for EMR systems.</a:t>
            </a:r>
          </a:p>
          <a:p>
            <a:pPr lvl="1" defTabSz="914400" eaLnBrk="0" fontAlgn="base" hangingPunct="0">
              <a:spcBef>
                <a:spcPct val="0"/>
              </a:spcBef>
              <a:spcAft>
                <a:spcPct val="0"/>
              </a:spcAft>
              <a:buFontTx/>
              <a:buChar char="•"/>
            </a:pPr>
            <a:r>
              <a:rPr lang="en-US" altLang="en-US" sz="1200" dirty="0">
                <a:solidFill>
                  <a:srgbClr val="2D3B45"/>
                </a:solidFill>
                <a:latin typeface="LatoWeb"/>
              </a:rPr>
              <a:t>Useful for training and evaluating healthcare NLP systems.</a:t>
            </a:r>
          </a:p>
          <a:p>
            <a:endParaRPr lang="en-US" dirty="0">
              <a:solidFill>
                <a:srgbClr val="2D3B45"/>
              </a:solidFill>
              <a:latin typeface="LatoWeb"/>
            </a:endParaRPr>
          </a:p>
          <a:p>
            <a:pPr marL="285750" indent="-285750">
              <a:buFont typeface="Wingdings" panose="05000000000000000000" pitchFamily="2" charset="2"/>
              <a:buChar char="§"/>
            </a:pPr>
            <a:r>
              <a:rPr lang="en-US" dirty="0">
                <a:solidFill>
                  <a:srgbClr val="2D3B45"/>
                </a:solidFill>
                <a:latin typeface="LatoWeb"/>
              </a:rPr>
              <a:t>Model Used: OpenAI GPT-4</a:t>
            </a:r>
          </a:p>
        </p:txBody>
      </p:sp>
      <p:pic>
        <p:nvPicPr>
          <p:cNvPr id="8" name="Picture 7">
            <a:extLst>
              <a:ext uri="{FF2B5EF4-FFF2-40B4-BE49-F238E27FC236}">
                <a16:creationId xmlns:a16="http://schemas.microsoft.com/office/drawing/2014/main" id="{4AD1F5D0-A903-F8F8-8F5D-88D8C1DAD711}"/>
              </a:ext>
            </a:extLst>
          </p:cNvPr>
          <p:cNvPicPr>
            <a:picLocks noChangeAspect="1"/>
          </p:cNvPicPr>
          <p:nvPr/>
        </p:nvPicPr>
        <p:blipFill>
          <a:blip r:embed="rId5"/>
          <a:stretch>
            <a:fillRect/>
          </a:stretch>
        </p:blipFill>
        <p:spPr>
          <a:xfrm>
            <a:off x="1632830" y="2773310"/>
            <a:ext cx="3464271" cy="1141812"/>
          </a:xfrm>
          <a:prstGeom prst="rect">
            <a:avLst/>
          </a:prstGeom>
        </p:spPr>
      </p:pic>
    </p:spTree>
    <p:extLst>
      <p:ext uri="{BB962C8B-B14F-4D97-AF65-F5344CB8AC3E}">
        <p14:creationId xmlns:p14="http://schemas.microsoft.com/office/powerpoint/2010/main" val="343140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C6C45E-C26D-9E63-8CB8-1CCDFE52DB3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F8D38F45-F854-0828-B998-B3D99EC6AE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E5C6F9D3-1390-C1F8-18A9-812D2FD3E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2A7D735-19DA-BF08-07FE-EE225134ACBF}"/>
              </a:ext>
            </a:extLst>
          </p:cNvPr>
          <p:cNvSpPr>
            <a:spLocks noGrp="1"/>
          </p:cNvSpPr>
          <p:nvPr>
            <p:ph type="title"/>
          </p:nvPr>
        </p:nvSpPr>
        <p:spPr>
          <a:xfrm>
            <a:off x="1091580" y="1167408"/>
            <a:ext cx="9763525" cy="898674"/>
          </a:xfrm>
        </p:spPr>
        <p:txBody>
          <a:bodyPr anchor="b">
            <a:normAutofit fontScale="90000"/>
          </a:bodyPr>
          <a:lstStyle/>
          <a:p>
            <a:r>
              <a:rPr lang="en-US" dirty="0">
                <a:solidFill>
                  <a:schemeClr val="tx2"/>
                </a:solidFill>
              </a:rPr>
              <a:t>PART 1: Trying various prompting techniques</a:t>
            </a:r>
          </a:p>
        </p:txBody>
      </p:sp>
      <p:sp>
        <p:nvSpPr>
          <p:cNvPr id="15" name="Rectangle 14">
            <a:extLst>
              <a:ext uri="{FF2B5EF4-FFF2-40B4-BE49-F238E27FC236}">
                <a16:creationId xmlns:a16="http://schemas.microsoft.com/office/drawing/2014/main" id="{09159AEF-B663-90D5-076E-7A9C3CB6FA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B4E7FE5B-8329-693A-3377-253738A30D3B}"/>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4</a:t>
            </a:fld>
            <a:endParaRPr lang="en-US">
              <a:solidFill>
                <a:srgbClr val="FFFFFF"/>
              </a:solidFill>
            </a:endParaRPr>
          </a:p>
        </p:txBody>
      </p:sp>
      <p:sp>
        <p:nvSpPr>
          <p:cNvPr id="4" name="Date Placeholder 3">
            <a:extLst>
              <a:ext uri="{FF2B5EF4-FFF2-40B4-BE49-F238E27FC236}">
                <a16:creationId xmlns:a16="http://schemas.microsoft.com/office/drawing/2014/main" id="{ECDE1249-437E-77EF-5B85-0D2625B68E47}"/>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3" name="TextBox 2">
            <a:extLst>
              <a:ext uri="{FF2B5EF4-FFF2-40B4-BE49-F238E27FC236}">
                <a16:creationId xmlns:a16="http://schemas.microsoft.com/office/drawing/2014/main" id="{2AE6D886-A441-ED53-1948-70048EBC3429}"/>
              </a:ext>
            </a:extLst>
          </p:cNvPr>
          <p:cNvSpPr txBox="1"/>
          <p:nvPr/>
        </p:nvSpPr>
        <p:spPr>
          <a:xfrm>
            <a:off x="1091580" y="2222611"/>
            <a:ext cx="8892578" cy="3139321"/>
          </a:xfrm>
          <a:prstGeom prst="rect">
            <a:avLst/>
          </a:prstGeom>
          <a:noFill/>
        </p:spPr>
        <p:txBody>
          <a:bodyPr wrap="square" rtlCol="0">
            <a:spAutoFit/>
          </a:bodyPr>
          <a:lstStyle/>
          <a:p>
            <a:r>
              <a:rPr lang="en-US" dirty="0">
                <a:solidFill>
                  <a:srgbClr val="2D3B45"/>
                </a:solidFill>
                <a:latin typeface="LatoWeb"/>
              </a:rPr>
              <a:t>In next few experiments, following prompting techniques were attempted by accessing OpenAI GPT-4 model from local machine via OpenAI APIs:</a:t>
            </a:r>
          </a:p>
          <a:p>
            <a:endParaRPr lang="en-US" dirty="0">
              <a:solidFill>
                <a:srgbClr val="2D3B45"/>
              </a:solidFill>
              <a:latin typeface="LatoWeb"/>
            </a:endParaRPr>
          </a:p>
          <a:p>
            <a:pPr marL="342900" indent="-342900">
              <a:buAutoNum type="arabicPeriod"/>
            </a:pPr>
            <a:r>
              <a:rPr lang="en-US" dirty="0">
                <a:solidFill>
                  <a:srgbClr val="2D3B45"/>
                </a:solidFill>
                <a:latin typeface="LatoWeb"/>
              </a:rPr>
              <a:t>Chain of Thought</a:t>
            </a:r>
          </a:p>
          <a:p>
            <a:pPr marL="342900" indent="-342900">
              <a:buAutoNum type="arabicPeriod"/>
            </a:pPr>
            <a:r>
              <a:rPr lang="en-US" dirty="0">
                <a:solidFill>
                  <a:srgbClr val="2D3B45"/>
                </a:solidFill>
                <a:latin typeface="LatoWeb"/>
              </a:rPr>
              <a:t>Tree of Thought</a:t>
            </a:r>
          </a:p>
          <a:p>
            <a:pPr marL="342900" indent="-342900">
              <a:buAutoNum type="arabicPeriod"/>
            </a:pPr>
            <a:r>
              <a:rPr lang="en-US" dirty="0">
                <a:solidFill>
                  <a:srgbClr val="2D3B45"/>
                </a:solidFill>
                <a:latin typeface="LatoWeb"/>
              </a:rPr>
              <a:t>Few Shot Prompting</a:t>
            </a:r>
          </a:p>
          <a:p>
            <a:pPr marL="342900" indent="-342900">
              <a:buAutoNum type="arabicPeriod"/>
            </a:pPr>
            <a:endParaRPr lang="en-US" dirty="0">
              <a:solidFill>
                <a:srgbClr val="2D3B45"/>
              </a:solidFill>
              <a:latin typeface="LatoWeb"/>
            </a:endParaRPr>
          </a:p>
          <a:p>
            <a:r>
              <a:rPr lang="en-US" dirty="0">
                <a:solidFill>
                  <a:srgbClr val="2D3B45"/>
                </a:solidFill>
                <a:latin typeface="LatoWeb"/>
              </a:rPr>
              <a:t>Pre-requisites:</a:t>
            </a:r>
          </a:p>
          <a:p>
            <a:pPr marL="342900" indent="-342900">
              <a:buAutoNum type="arabicPeriod"/>
            </a:pPr>
            <a:r>
              <a:rPr lang="en-US" dirty="0">
                <a:solidFill>
                  <a:srgbClr val="2D3B45"/>
                </a:solidFill>
                <a:latin typeface="LatoWeb"/>
              </a:rPr>
              <a:t>Key creation in OpenAI account </a:t>
            </a:r>
          </a:p>
          <a:p>
            <a:pPr marL="342900" indent="-342900">
              <a:buAutoNum type="arabicPeriod"/>
            </a:pPr>
            <a:r>
              <a:rPr lang="en-US" dirty="0">
                <a:solidFill>
                  <a:srgbClr val="2D3B45"/>
                </a:solidFill>
                <a:latin typeface="LatoWeb"/>
              </a:rPr>
              <a:t>Add Credit Balance if needed</a:t>
            </a:r>
          </a:p>
          <a:p>
            <a:endParaRPr lang="en-US" dirty="0">
              <a:solidFill>
                <a:srgbClr val="2D3B45"/>
              </a:solidFill>
              <a:latin typeface="LatoWeb"/>
            </a:endParaRPr>
          </a:p>
        </p:txBody>
      </p:sp>
      <p:pic>
        <p:nvPicPr>
          <p:cNvPr id="12" name="Picture 11">
            <a:extLst>
              <a:ext uri="{FF2B5EF4-FFF2-40B4-BE49-F238E27FC236}">
                <a16:creationId xmlns:a16="http://schemas.microsoft.com/office/drawing/2014/main" id="{17D89B25-7D6F-AA99-C29E-00D8C421ACED}"/>
              </a:ext>
            </a:extLst>
          </p:cNvPr>
          <p:cNvPicPr>
            <a:picLocks noChangeAspect="1"/>
          </p:cNvPicPr>
          <p:nvPr/>
        </p:nvPicPr>
        <p:blipFill>
          <a:blip r:embed="rId2"/>
          <a:stretch>
            <a:fillRect/>
          </a:stretch>
        </p:blipFill>
        <p:spPr>
          <a:xfrm>
            <a:off x="1428755" y="5088879"/>
            <a:ext cx="3139096" cy="803396"/>
          </a:xfrm>
          <a:prstGeom prst="rect">
            <a:avLst/>
          </a:prstGeom>
        </p:spPr>
      </p:pic>
    </p:spTree>
    <p:extLst>
      <p:ext uri="{BB962C8B-B14F-4D97-AF65-F5344CB8AC3E}">
        <p14:creationId xmlns:p14="http://schemas.microsoft.com/office/powerpoint/2010/main" val="2594592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355FA5-90D1-1E11-C342-8AEE84A9C87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D52E124C-D0B5-5EAE-E259-73696DCD2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FCC0844E-9995-4D33-4A15-3EC20D992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A6E93749-2752-02E6-3638-37A2896FD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CB905A18-FBE3-61CB-FD66-C0B4CDCB8488}"/>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5</a:t>
            </a:fld>
            <a:endParaRPr lang="en-US">
              <a:solidFill>
                <a:srgbClr val="FFFFFF"/>
              </a:solidFill>
            </a:endParaRPr>
          </a:p>
        </p:txBody>
      </p:sp>
      <p:sp>
        <p:nvSpPr>
          <p:cNvPr id="5" name="Footer Placeholder 4">
            <a:extLst>
              <a:ext uri="{FF2B5EF4-FFF2-40B4-BE49-F238E27FC236}">
                <a16:creationId xmlns:a16="http://schemas.microsoft.com/office/drawing/2014/main" id="{1DC80E1E-BB15-B9AB-ECD4-DF64F76959AD}"/>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55B185AF-53F0-E4D6-AAF2-6C04E39045FE}"/>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3" name="Title 1">
            <a:extLst>
              <a:ext uri="{FF2B5EF4-FFF2-40B4-BE49-F238E27FC236}">
                <a16:creationId xmlns:a16="http://schemas.microsoft.com/office/drawing/2014/main" id="{E242EDB5-18E1-0624-8866-3C8F5C7D7319}"/>
              </a:ext>
            </a:extLst>
          </p:cNvPr>
          <p:cNvSpPr txBox="1">
            <a:spLocks/>
          </p:cNvSpPr>
          <p:nvPr/>
        </p:nvSpPr>
        <p:spPr bwMode="gray">
          <a:xfrm>
            <a:off x="944740" y="2381781"/>
            <a:ext cx="2677720" cy="46400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solidFill>
                  <a:schemeClr val="tx1"/>
                </a:solidFill>
                <a:latin typeface="+mn-lt"/>
                <a:ea typeface="+mn-ea"/>
                <a:cs typeface="+mn-cs"/>
              </a:rPr>
              <a:t>Example:</a:t>
            </a:r>
          </a:p>
        </p:txBody>
      </p:sp>
      <p:sp>
        <p:nvSpPr>
          <p:cNvPr id="18" name="Title 1">
            <a:extLst>
              <a:ext uri="{FF2B5EF4-FFF2-40B4-BE49-F238E27FC236}">
                <a16:creationId xmlns:a16="http://schemas.microsoft.com/office/drawing/2014/main" id="{4F98EEFD-BE31-0678-45E5-E4F2B0C1638A}"/>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Experiment 1</a:t>
            </a:r>
            <a:r>
              <a:rPr lang="en-US" sz="2000" dirty="0">
                <a:solidFill>
                  <a:schemeClr val="tx2"/>
                </a:solidFill>
              </a:rPr>
              <a:t>: Chain-of-Thought (</a:t>
            </a:r>
            <a:r>
              <a:rPr lang="en-US" sz="2000" dirty="0" err="1">
                <a:solidFill>
                  <a:schemeClr val="tx2"/>
                </a:solidFill>
              </a:rPr>
              <a:t>CoT</a:t>
            </a:r>
            <a:r>
              <a:rPr lang="en-US" sz="2000" dirty="0">
                <a:solidFill>
                  <a:schemeClr val="tx2"/>
                </a:solidFill>
              </a:rPr>
              <a:t>) prompting</a:t>
            </a:r>
          </a:p>
        </p:txBody>
      </p:sp>
      <p:pic>
        <p:nvPicPr>
          <p:cNvPr id="12" name="Picture 11">
            <a:extLst>
              <a:ext uri="{FF2B5EF4-FFF2-40B4-BE49-F238E27FC236}">
                <a16:creationId xmlns:a16="http://schemas.microsoft.com/office/drawing/2014/main" id="{A824AA3C-2D6F-FD83-60FD-BEB55E6BF944}"/>
              </a:ext>
            </a:extLst>
          </p:cNvPr>
          <p:cNvPicPr>
            <a:picLocks noChangeAspect="1"/>
          </p:cNvPicPr>
          <p:nvPr/>
        </p:nvPicPr>
        <p:blipFill>
          <a:blip r:embed="rId2"/>
          <a:stretch>
            <a:fillRect/>
          </a:stretch>
        </p:blipFill>
        <p:spPr>
          <a:xfrm>
            <a:off x="1041147" y="3127789"/>
            <a:ext cx="4590107" cy="1797603"/>
          </a:xfrm>
          <a:prstGeom prst="rect">
            <a:avLst/>
          </a:prstGeom>
        </p:spPr>
      </p:pic>
      <p:cxnSp>
        <p:nvCxnSpPr>
          <p:cNvPr id="19" name="Straight Arrow Connector 18">
            <a:extLst>
              <a:ext uri="{FF2B5EF4-FFF2-40B4-BE49-F238E27FC236}">
                <a16:creationId xmlns:a16="http://schemas.microsoft.com/office/drawing/2014/main" id="{DB3F3CFE-E611-7AF5-9F5C-B815E99E4109}"/>
              </a:ext>
            </a:extLst>
          </p:cNvPr>
          <p:cNvCxnSpPr>
            <a:cxnSpLocks/>
          </p:cNvCxnSpPr>
          <p:nvPr/>
        </p:nvCxnSpPr>
        <p:spPr>
          <a:xfrm>
            <a:off x="5773108" y="4130909"/>
            <a:ext cx="668791" cy="686589"/>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pic>
        <p:nvPicPr>
          <p:cNvPr id="23" name="Picture 22">
            <a:extLst>
              <a:ext uri="{FF2B5EF4-FFF2-40B4-BE49-F238E27FC236}">
                <a16:creationId xmlns:a16="http://schemas.microsoft.com/office/drawing/2014/main" id="{0C2027F2-DA48-F851-37E4-0FE2F43576D8}"/>
              </a:ext>
            </a:extLst>
          </p:cNvPr>
          <p:cNvPicPr>
            <a:picLocks noChangeAspect="1"/>
          </p:cNvPicPr>
          <p:nvPr/>
        </p:nvPicPr>
        <p:blipFill>
          <a:blip r:embed="rId3"/>
          <a:stretch>
            <a:fillRect/>
          </a:stretch>
        </p:blipFill>
        <p:spPr>
          <a:xfrm>
            <a:off x="805758" y="5033287"/>
            <a:ext cx="10734912" cy="1116620"/>
          </a:xfrm>
          <a:prstGeom prst="rect">
            <a:avLst/>
          </a:prstGeom>
        </p:spPr>
      </p:pic>
      <p:sp>
        <p:nvSpPr>
          <p:cNvPr id="25" name="TextBox 24">
            <a:extLst>
              <a:ext uri="{FF2B5EF4-FFF2-40B4-BE49-F238E27FC236}">
                <a16:creationId xmlns:a16="http://schemas.microsoft.com/office/drawing/2014/main" id="{66EA6999-5075-40F7-9DD7-EBF675467FE8}"/>
              </a:ext>
            </a:extLst>
          </p:cNvPr>
          <p:cNvSpPr txBox="1"/>
          <p:nvPr/>
        </p:nvSpPr>
        <p:spPr>
          <a:xfrm>
            <a:off x="944740" y="1884296"/>
            <a:ext cx="9708363" cy="600164"/>
          </a:xfrm>
          <a:prstGeom prst="rect">
            <a:avLst/>
          </a:prstGeom>
          <a:noFill/>
        </p:spPr>
        <p:txBody>
          <a:bodyPr wrap="square">
            <a:spAutoFit/>
          </a:bodyPr>
          <a:lstStyle/>
          <a:p>
            <a:r>
              <a:rPr lang="en-US" sz="1100" dirty="0"/>
              <a:t>Get the model to break down reasoning step-by-step before answering.</a:t>
            </a:r>
          </a:p>
          <a:p>
            <a:endParaRPr lang="en-US" sz="1100" dirty="0"/>
          </a:p>
          <a:p>
            <a:r>
              <a:rPr lang="en-US" sz="1100" dirty="0"/>
              <a:t>Output should walk through symptoms and match them to allergy types or conditions.</a:t>
            </a:r>
          </a:p>
        </p:txBody>
      </p:sp>
      <p:sp>
        <p:nvSpPr>
          <p:cNvPr id="27" name="TextBox 26">
            <a:extLst>
              <a:ext uri="{FF2B5EF4-FFF2-40B4-BE49-F238E27FC236}">
                <a16:creationId xmlns:a16="http://schemas.microsoft.com/office/drawing/2014/main" id="{48AC9912-0CC1-0F62-439A-8B3434C18A6C}"/>
              </a:ext>
            </a:extLst>
          </p:cNvPr>
          <p:cNvSpPr txBox="1"/>
          <p:nvPr/>
        </p:nvSpPr>
        <p:spPr>
          <a:xfrm>
            <a:off x="6052883" y="4290251"/>
            <a:ext cx="1266693" cy="261610"/>
          </a:xfrm>
          <a:prstGeom prst="rect">
            <a:avLst/>
          </a:prstGeom>
          <a:noFill/>
        </p:spPr>
        <p:txBody>
          <a:bodyPr wrap="none" rtlCol="0">
            <a:spAutoFit/>
          </a:bodyPr>
          <a:lstStyle/>
          <a:p>
            <a:r>
              <a:rPr lang="en-US" sz="1100" dirty="0">
                <a:solidFill>
                  <a:schemeClr val="accent3">
                    <a:lumMod val="75000"/>
                  </a:schemeClr>
                </a:solidFill>
              </a:rPr>
              <a:t>GPT-4 Response</a:t>
            </a:r>
          </a:p>
        </p:txBody>
      </p:sp>
    </p:spTree>
    <p:extLst>
      <p:ext uri="{BB962C8B-B14F-4D97-AF65-F5344CB8AC3E}">
        <p14:creationId xmlns:p14="http://schemas.microsoft.com/office/powerpoint/2010/main" val="410608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DD8B0E-58CB-F9AA-2E38-76F9A448B5A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2EE8D795-43BF-471C-EA94-3481A32E3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859F5A4F-A653-E0EF-D78E-F3D21697B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796EDFE5-3D03-9554-1F17-15227D037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1E2203DF-8877-CC4B-CD5D-7540C00C8462}"/>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6</a:t>
            </a:fld>
            <a:endParaRPr lang="en-US">
              <a:solidFill>
                <a:srgbClr val="FFFFFF"/>
              </a:solidFill>
            </a:endParaRPr>
          </a:p>
        </p:txBody>
      </p:sp>
      <p:sp>
        <p:nvSpPr>
          <p:cNvPr id="5" name="Footer Placeholder 4">
            <a:extLst>
              <a:ext uri="{FF2B5EF4-FFF2-40B4-BE49-F238E27FC236}">
                <a16:creationId xmlns:a16="http://schemas.microsoft.com/office/drawing/2014/main" id="{10683A07-EC4D-15A1-D1F1-A3EB2BD6D255}"/>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532B5674-882E-F3F7-3130-C30913B9E418}"/>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3" name="Title 1">
            <a:extLst>
              <a:ext uri="{FF2B5EF4-FFF2-40B4-BE49-F238E27FC236}">
                <a16:creationId xmlns:a16="http://schemas.microsoft.com/office/drawing/2014/main" id="{D299422A-A028-1490-A07F-6E36202B53EE}"/>
              </a:ext>
            </a:extLst>
          </p:cNvPr>
          <p:cNvSpPr txBox="1">
            <a:spLocks/>
          </p:cNvSpPr>
          <p:nvPr/>
        </p:nvSpPr>
        <p:spPr bwMode="gray">
          <a:xfrm>
            <a:off x="944740" y="2015101"/>
            <a:ext cx="2677720" cy="46400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solidFill>
                  <a:schemeClr val="tx1"/>
                </a:solidFill>
                <a:latin typeface="+mn-lt"/>
                <a:ea typeface="+mn-ea"/>
                <a:cs typeface="+mn-cs"/>
              </a:rPr>
              <a:t>Example:</a:t>
            </a:r>
          </a:p>
        </p:txBody>
      </p:sp>
      <p:sp>
        <p:nvSpPr>
          <p:cNvPr id="18" name="Title 1">
            <a:extLst>
              <a:ext uri="{FF2B5EF4-FFF2-40B4-BE49-F238E27FC236}">
                <a16:creationId xmlns:a16="http://schemas.microsoft.com/office/drawing/2014/main" id="{82FA306E-95D5-D10C-F7F7-5119541DFA52}"/>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Experiment 2</a:t>
            </a:r>
            <a:r>
              <a:rPr lang="en-US" sz="2000" dirty="0">
                <a:solidFill>
                  <a:schemeClr val="tx2"/>
                </a:solidFill>
              </a:rPr>
              <a:t>: Tree-of-Thought (</a:t>
            </a:r>
            <a:r>
              <a:rPr lang="en-US" sz="2000" dirty="0" err="1">
                <a:solidFill>
                  <a:schemeClr val="tx2"/>
                </a:solidFill>
              </a:rPr>
              <a:t>ToT</a:t>
            </a:r>
            <a:r>
              <a:rPr lang="en-US" sz="2000" dirty="0">
                <a:solidFill>
                  <a:schemeClr val="tx2"/>
                </a:solidFill>
              </a:rPr>
              <a:t>) prompting</a:t>
            </a:r>
          </a:p>
        </p:txBody>
      </p:sp>
      <p:cxnSp>
        <p:nvCxnSpPr>
          <p:cNvPr id="19" name="Straight Arrow Connector 18">
            <a:extLst>
              <a:ext uri="{FF2B5EF4-FFF2-40B4-BE49-F238E27FC236}">
                <a16:creationId xmlns:a16="http://schemas.microsoft.com/office/drawing/2014/main" id="{B66B33DA-1A5D-1C53-F92F-A166AD7656A3}"/>
              </a:ext>
            </a:extLst>
          </p:cNvPr>
          <p:cNvCxnSpPr>
            <a:cxnSpLocks/>
          </p:cNvCxnSpPr>
          <p:nvPr/>
        </p:nvCxnSpPr>
        <p:spPr>
          <a:xfrm>
            <a:off x="5773108" y="4130909"/>
            <a:ext cx="668791" cy="686589"/>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25" name="TextBox 24">
            <a:extLst>
              <a:ext uri="{FF2B5EF4-FFF2-40B4-BE49-F238E27FC236}">
                <a16:creationId xmlns:a16="http://schemas.microsoft.com/office/drawing/2014/main" id="{D414DE35-FEBD-CD92-30CB-69AA7059E359}"/>
              </a:ext>
            </a:extLst>
          </p:cNvPr>
          <p:cNvSpPr txBox="1"/>
          <p:nvPr/>
        </p:nvSpPr>
        <p:spPr>
          <a:xfrm>
            <a:off x="944740" y="1884296"/>
            <a:ext cx="9708363" cy="261610"/>
          </a:xfrm>
          <a:prstGeom prst="rect">
            <a:avLst/>
          </a:prstGeom>
          <a:noFill/>
        </p:spPr>
        <p:txBody>
          <a:bodyPr wrap="square">
            <a:spAutoFit/>
          </a:bodyPr>
          <a:lstStyle/>
          <a:p>
            <a:r>
              <a:rPr lang="en-US" sz="1100" dirty="0"/>
              <a:t>Explore multiple reasoning paths.</a:t>
            </a:r>
          </a:p>
        </p:txBody>
      </p:sp>
      <p:pic>
        <p:nvPicPr>
          <p:cNvPr id="7" name="Picture 6">
            <a:extLst>
              <a:ext uri="{FF2B5EF4-FFF2-40B4-BE49-F238E27FC236}">
                <a16:creationId xmlns:a16="http://schemas.microsoft.com/office/drawing/2014/main" id="{8FA8272F-1785-E7BC-D9E4-0380EF25C309}"/>
              </a:ext>
            </a:extLst>
          </p:cNvPr>
          <p:cNvPicPr>
            <a:picLocks noChangeAspect="1"/>
          </p:cNvPicPr>
          <p:nvPr/>
        </p:nvPicPr>
        <p:blipFill>
          <a:blip r:embed="rId2"/>
          <a:stretch>
            <a:fillRect/>
          </a:stretch>
        </p:blipFill>
        <p:spPr>
          <a:xfrm>
            <a:off x="1043425" y="2530699"/>
            <a:ext cx="4518717" cy="2117795"/>
          </a:xfrm>
          <a:prstGeom prst="rect">
            <a:avLst/>
          </a:prstGeom>
        </p:spPr>
      </p:pic>
      <p:pic>
        <p:nvPicPr>
          <p:cNvPr id="9" name="Picture 8">
            <a:extLst>
              <a:ext uri="{FF2B5EF4-FFF2-40B4-BE49-F238E27FC236}">
                <a16:creationId xmlns:a16="http://schemas.microsoft.com/office/drawing/2014/main" id="{3804C000-4757-F798-C329-DB0C878EEB56}"/>
              </a:ext>
            </a:extLst>
          </p:cNvPr>
          <p:cNvPicPr>
            <a:picLocks noChangeAspect="1"/>
          </p:cNvPicPr>
          <p:nvPr/>
        </p:nvPicPr>
        <p:blipFill>
          <a:blip r:embed="rId3"/>
          <a:stretch>
            <a:fillRect/>
          </a:stretch>
        </p:blipFill>
        <p:spPr>
          <a:xfrm>
            <a:off x="1043425" y="4933324"/>
            <a:ext cx="10399414" cy="839492"/>
          </a:xfrm>
          <a:prstGeom prst="rect">
            <a:avLst/>
          </a:prstGeom>
        </p:spPr>
      </p:pic>
      <p:sp>
        <p:nvSpPr>
          <p:cNvPr id="10" name="TextBox 9">
            <a:extLst>
              <a:ext uri="{FF2B5EF4-FFF2-40B4-BE49-F238E27FC236}">
                <a16:creationId xmlns:a16="http://schemas.microsoft.com/office/drawing/2014/main" id="{00596F71-7A6C-E547-9F67-B8CC6706992E}"/>
              </a:ext>
            </a:extLst>
          </p:cNvPr>
          <p:cNvSpPr txBox="1"/>
          <p:nvPr/>
        </p:nvSpPr>
        <p:spPr>
          <a:xfrm>
            <a:off x="6052883" y="4304037"/>
            <a:ext cx="1266693" cy="261610"/>
          </a:xfrm>
          <a:prstGeom prst="rect">
            <a:avLst/>
          </a:prstGeom>
          <a:noFill/>
        </p:spPr>
        <p:txBody>
          <a:bodyPr wrap="none" rtlCol="0">
            <a:spAutoFit/>
          </a:bodyPr>
          <a:lstStyle/>
          <a:p>
            <a:r>
              <a:rPr lang="en-US" sz="1100" dirty="0">
                <a:solidFill>
                  <a:schemeClr val="accent3">
                    <a:lumMod val="75000"/>
                  </a:schemeClr>
                </a:solidFill>
              </a:rPr>
              <a:t>GPT-4 Response</a:t>
            </a:r>
          </a:p>
        </p:txBody>
      </p:sp>
    </p:spTree>
    <p:extLst>
      <p:ext uri="{BB962C8B-B14F-4D97-AF65-F5344CB8AC3E}">
        <p14:creationId xmlns:p14="http://schemas.microsoft.com/office/powerpoint/2010/main" val="3374845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0C4A9C-E868-D0E2-539A-1D07DF62C7B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A6611827-DA7D-9772-C4B7-DAA8463488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6B753121-D01B-4B50-E5D2-B86E5FA66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9F6546D2-025F-87A1-E760-87D4DF0B57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B74142E6-9D6A-A371-AC0E-C6357B5D85BC}"/>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7</a:t>
            </a:fld>
            <a:endParaRPr lang="en-US">
              <a:solidFill>
                <a:srgbClr val="FFFFFF"/>
              </a:solidFill>
            </a:endParaRPr>
          </a:p>
        </p:txBody>
      </p:sp>
      <p:sp>
        <p:nvSpPr>
          <p:cNvPr id="5" name="Footer Placeholder 4">
            <a:extLst>
              <a:ext uri="{FF2B5EF4-FFF2-40B4-BE49-F238E27FC236}">
                <a16:creationId xmlns:a16="http://schemas.microsoft.com/office/drawing/2014/main" id="{BE54481C-29B7-8541-ABD5-F739E9642B60}"/>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8A17891A-E3F4-EAD2-8827-8308B6E96FF9}"/>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3" name="Title 1">
            <a:extLst>
              <a:ext uri="{FF2B5EF4-FFF2-40B4-BE49-F238E27FC236}">
                <a16:creationId xmlns:a16="http://schemas.microsoft.com/office/drawing/2014/main" id="{AFDCD94D-24F8-78CB-D22C-1738806422A6}"/>
              </a:ext>
            </a:extLst>
          </p:cNvPr>
          <p:cNvSpPr txBox="1">
            <a:spLocks/>
          </p:cNvSpPr>
          <p:nvPr/>
        </p:nvSpPr>
        <p:spPr bwMode="gray">
          <a:xfrm>
            <a:off x="944740" y="2015101"/>
            <a:ext cx="2677720" cy="464004"/>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100" b="1" dirty="0">
                <a:solidFill>
                  <a:schemeClr val="tx1"/>
                </a:solidFill>
                <a:latin typeface="+mn-lt"/>
                <a:ea typeface="+mn-ea"/>
                <a:cs typeface="+mn-cs"/>
              </a:rPr>
              <a:t>Example:</a:t>
            </a:r>
          </a:p>
        </p:txBody>
      </p:sp>
      <p:sp>
        <p:nvSpPr>
          <p:cNvPr id="18" name="Title 1">
            <a:extLst>
              <a:ext uri="{FF2B5EF4-FFF2-40B4-BE49-F238E27FC236}">
                <a16:creationId xmlns:a16="http://schemas.microsoft.com/office/drawing/2014/main" id="{2CFE938A-511D-D16A-F5C2-8BFEF2F2D4E3}"/>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Experiment 3</a:t>
            </a:r>
            <a:r>
              <a:rPr lang="en-US" sz="2000" dirty="0">
                <a:solidFill>
                  <a:schemeClr val="tx2"/>
                </a:solidFill>
              </a:rPr>
              <a:t>: Few Shot prompting</a:t>
            </a:r>
          </a:p>
        </p:txBody>
      </p:sp>
      <p:cxnSp>
        <p:nvCxnSpPr>
          <p:cNvPr id="19" name="Straight Arrow Connector 18">
            <a:extLst>
              <a:ext uri="{FF2B5EF4-FFF2-40B4-BE49-F238E27FC236}">
                <a16:creationId xmlns:a16="http://schemas.microsoft.com/office/drawing/2014/main" id="{C5AC461B-A8DC-5FFA-8192-76BD8CBEDD6B}"/>
              </a:ext>
            </a:extLst>
          </p:cNvPr>
          <p:cNvCxnSpPr>
            <a:cxnSpLocks/>
          </p:cNvCxnSpPr>
          <p:nvPr/>
        </p:nvCxnSpPr>
        <p:spPr>
          <a:xfrm>
            <a:off x="5641128" y="4802448"/>
            <a:ext cx="668791" cy="686589"/>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sp>
        <p:nvSpPr>
          <p:cNvPr id="25" name="TextBox 24">
            <a:extLst>
              <a:ext uri="{FF2B5EF4-FFF2-40B4-BE49-F238E27FC236}">
                <a16:creationId xmlns:a16="http://schemas.microsoft.com/office/drawing/2014/main" id="{66C94768-8B1D-B511-CEA7-220E217BAABE}"/>
              </a:ext>
            </a:extLst>
          </p:cNvPr>
          <p:cNvSpPr txBox="1"/>
          <p:nvPr/>
        </p:nvSpPr>
        <p:spPr>
          <a:xfrm>
            <a:off x="944740" y="1884296"/>
            <a:ext cx="9708363" cy="261610"/>
          </a:xfrm>
          <a:prstGeom prst="rect">
            <a:avLst/>
          </a:prstGeom>
          <a:noFill/>
        </p:spPr>
        <p:txBody>
          <a:bodyPr wrap="square">
            <a:spAutoFit/>
          </a:bodyPr>
          <a:lstStyle/>
          <a:p>
            <a:r>
              <a:rPr lang="en-US" sz="1100" dirty="0"/>
              <a:t>Prediction based on multiple  data points.</a:t>
            </a:r>
          </a:p>
        </p:txBody>
      </p:sp>
      <p:sp>
        <p:nvSpPr>
          <p:cNvPr id="10" name="TextBox 9">
            <a:extLst>
              <a:ext uri="{FF2B5EF4-FFF2-40B4-BE49-F238E27FC236}">
                <a16:creationId xmlns:a16="http://schemas.microsoft.com/office/drawing/2014/main" id="{8EAE2212-5AFB-C17D-B054-A57EA302A8CE}"/>
              </a:ext>
            </a:extLst>
          </p:cNvPr>
          <p:cNvSpPr txBox="1"/>
          <p:nvPr/>
        </p:nvSpPr>
        <p:spPr>
          <a:xfrm>
            <a:off x="5858190" y="4884132"/>
            <a:ext cx="1266693" cy="261610"/>
          </a:xfrm>
          <a:prstGeom prst="rect">
            <a:avLst/>
          </a:prstGeom>
          <a:noFill/>
        </p:spPr>
        <p:txBody>
          <a:bodyPr wrap="none" rtlCol="0">
            <a:spAutoFit/>
          </a:bodyPr>
          <a:lstStyle/>
          <a:p>
            <a:r>
              <a:rPr lang="en-US" sz="1100" dirty="0">
                <a:solidFill>
                  <a:schemeClr val="accent3">
                    <a:lumMod val="75000"/>
                  </a:schemeClr>
                </a:solidFill>
              </a:rPr>
              <a:t>GPT-4 Response</a:t>
            </a:r>
          </a:p>
        </p:txBody>
      </p:sp>
      <p:pic>
        <p:nvPicPr>
          <p:cNvPr id="8" name="Picture 7">
            <a:extLst>
              <a:ext uri="{FF2B5EF4-FFF2-40B4-BE49-F238E27FC236}">
                <a16:creationId xmlns:a16="http://schemas.microsoft.com/office/drawing/2014/main" id="{8ACBEB08-44F2-12EB-5385-DE150C84568D}"/>
              </a:ext>
            </a:extLst>
          </p:cNvPr>
          <p:cNvPicPr>
            <a:picLocks noChangeAspect="1"/>
          </p:cNvPicPr>
          <p:nvPr/>
        </p:nvPicPr>
        <p:blipFill>
          <a:blip r:embed="rId2"/>
          <a:stretch>
            <a:fillRect/>
          </a:stretch>
        </p:blipFill>
        <p:spPr>
          <a:xfrm>
            <a:off x="1050885" y="2479105"/>
            <a:ext cx="4484098" cy="3511936"/>
          </a:xfrm>
          <a:prstGeom prst="rect">
            <a:avLst/>
          </a:prstGeom>
        </p:spPr>
      </p:pic>
      <p:pic>
        <p:nvPicPr>
          <p:cNvPr id="14" name="Picture 13">
            <a:extLst>
              <a:ext uri="{FF2B5EF4-FFF2-40B4-BE49-F238E27FC236}">
                <a16:creationId xmlns:a16="http://schemas.microsoft.com/office/drawing/2014/main" id="{752AED63-D4C0-92AC-DA2B-C282E35C1959}"/>
              </a:ext>
            </a:extLst>
          </p:cNvPr>
          <p:cNvPicPr>
            <a:picLocks noChangeAspect="1"/>
          </p:cNvPicPr>
          <p:nvPr/>
        </p:nvPicPr>
        <p:blipFill>
          <a:blip r:embed="rId3"/>
          <a:stretch>
            <a:fillRect/>
          </a:stretch>
        </p:blipFill>
        <p:spPr>
          <a:xfrm>
            <a:off x="6251340" y="5679735"/>
            <a:ext cx="4762500" cy="504825"/>
          </a:xfrm>
          <a:prstGeom prst="rect">
            <a:avLst/>
          </a:prstGeom>
        </p:spPr>
      </p:pic>
    </p:spTree>
    <p:extLst>
      <p:ext uri="{BB962C8B-B14F-4D97-AF65-F5344CB8AC3E}">
        <p14:creationId xmlns:p14="http://schemas.microsoft.com/office/powerpoint/2010/main" val="4134889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48FFB7-EF3C-BC21-64EB-74CB836469D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BB796EB-8A21-F264-D764-1A2CBD0ED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3BE671FF-C277-D90B-34B8-DC5525A32F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634B768-B82D-236E-95C5-B29B1307AFCF}"/>
              </a:ext>
            </a:extLst>
          </p:cNvPr>
          <p:cNvSpPr>
            <a:spLocks noGrp="1"/>
          </p:cNvSpPr>
          <p:nvPr>
            <p:ph type="title"/>
          </p:nvPr>
        </p:nvSpPr>
        <p:spPr>
          <a:xfrm>
            <a:off x="1091580" y="1724549"/>
            <a:ext cx="9763525" cy="898674"/>
          </a:xfrm>
        </p:spPr>
        <p:txBody>
          <a:bodyPr anchor="b">
            <a:normAutofit fontScale="90000"/>
          </a:bodyPr>
          <a:lstStyle/>
          <a:p>
            <a:r>
              <a:rPr lang="en-US" dirty="0">
                <a:solidFill>
                  <a:schemeClr val="tx2"/>
                </a:solidFill>
              </a:rPr>
              <a:t>PART 2: Allergy Prediction Using One-Shot Prompts using Synthea Dataset</a:t>
            </a:r>
          </a:p>
        </p:txBody>
      </p:sp>
      <p:sp>
        <p:nvSpPr>
          <p:cNvPr id="15" name="Rectangle 14">
            <a:extLst>
              <a:ext uri="{FF2B5EF4-FFF2-40B4-BE49-F238E27FC236}">
                <a16:creationId xmlns:a16="http://schemas.microsoft.com/office/drawing/2014/main" id="{85AF14AF-7C70-7316-3FBC-14E229EF9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A8510C13-B9FA-9CE6-622E-F4D98AAAF699}"/>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8</a:t>
            </a:fld>
            <a:endParaRPr lang="en-US">
              <a:solidFill>
                <a:srgbClr val="FFFFFF"/>
              </a:solidFill>
            </a:endParaRPr>
          </a:p>
        </p:txBody>
      </p:sp>
      <p:sp>
        <p:nvSpPr>
          <p:cNvPr id="5" name="Footer Placeholder 4">
            <a:extLst>
              <a:ext uri="{FF2B5EF4-FFF2-40B4-BE49-F238E27FC236}">
                <a16:creationId xmlns:a16="http://schemas.microsoft.com/office/drawing/2014/main" id="{E59BBF11-6A04-AEDC-F56D-4A0FB0688EB5}"/>
              </a:ext>
            </a:extLst>
          </p:cNvPr>
          <p:cNvSpPr>
            <a:spLocks noGrp="1"/>
          </p:cNvSpPr>
          <p:nvPr>
            <p:ph type="ftr" sz="quarter" idx="11"/>
          </p:nvPr>
        </p:nvSpPr>
        <p:spPr>
          <a:xfrm>
            <a:off x="561110" y="6391838"/>
            <a:ext cx="3859795" cy="304801"/>
          </a:xfrm>
        </p:spPr>
        <p:txBody>
          <a:bodyPr>
            <a:normAutofit/>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58295454-2AED-9B63-2875-CB288124ABD8}"/>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3" name="TextBox 2">
            <a:extLst>
              <a:ext uri="{FF2B5EF4-FFF2-40B4-BE49-F238E27FC236}">
                <a16:creationId xmlns:a16="http://schemas.microsoft.com/office/drawing/2014/main" id="{A91C182C-EFC1-469A-736C-468F46BEFD13}"/>
              </a:ext>
            </a:extLst>
          </p:cNvPr>
          <p:cNvSpPr txBox="1"/>
          <p:nvPr/>
        </p:nvSpPr>
        <p:spPr>
          <a:xfrm>
            <a:off x="1091580" y="3460517"/>
            <a:ext cx="8892578" cy="2585323"/>
          </a:xfrm>
          <a:prstGeom prst="rect">
            <a:avLst/>
          </a:prstGeom>
          <a:noFill/>
        </p:spPr>
        <p:txBody>
          <a:bodyPr wrap="square" rtlCol="0">
            <a:spAutoFit/>
          </a:bodyPr>
          <a:lstStyle/>
          <a:p>
            <a:r>
              <a:rPr lang="en-US" dirty="0"/>
              <a:t>In the next experiment, the Synthea dataset is used to generate one-shot prompt, which is then provided to the LLM model. The model is subsequently tasked with predicting the possible allergy category based on the given symptoms.</a:t>
            </a:r>
          </a:p>
          <a:p>
            <a:endParaRPr lang="en-US" dirty="0">
              <a:solidFill>
                <a:srgbClr val="2D3B45"/>
              </a:solidFill>
              <a:latin typeface="LatoWeb"/>
            </a:endParaRPr>
          </a:p>
          <a:p>
            <a:r>
              <a:rPr lang="en-US" dirty="0">
                <a:solidFill>
                  <a:srgbClr val="2D3B45"/>
                </a:solidFill>
                <a:latin typeface="LatoWeb"/>
              </a:rPr>
              <a:t>Models' responses are analyzed to calculate the accuracy.</a:t>
            </a:r>
          </a:p>
          <a:p>
            <a:endParaRPr lang="en-US" dirty="0">
              <a:solidFill>
                <a:srgbClr val="2D3B45"/>
              </a:solidFill>
              <a:latin typeface="LatoWeb"/>
            </a:endParaRPr>
          </a:p>
          <a:p>
            <a:r>
              <a:rPr lang="en-US" b="1" dirty="0">
                <a:solidFill>
                  <a:srgbClr val="2D3B45"/>
                </a:solidFill>
                <a:latin typeface="LatoWeb"/>
              </a:rPr>
              <a:t>Model : GPT-4</a:t>
            </a:r>
          </a:p>
          <a:p>
            <a:endParaRPr lang="en-US" dirty="0">
              <a:solidFill>
                <a:srgbClr val="2D3B45"/>
              </a:solidFill>
              <a:latin typeface="LatoWeb"/>
            </a:endParaRPr>
          </a:p>
        </p:txBody>
      </p:sp>
    </p:spTree>
    <p:extLst>
      <p:ext uri="{BB962C8B-B14F-4D97-AF65-F5344CB8AC3E}">
        <p14:creationId xmlns:p14="http://schemas.microsoft.com/office/powerpoint/2010/main" val="653655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CD3620-DB2C-8AE9-ED71-7B3AC15C7234}"/>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C88B6234-4ED3-DAC5-1848-D77F15F1F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l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7C00436-AAB6-555F-E7C0-3FE075B8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6250" y="473745"/>
            <a:ext cx="11227090" cy="5902829"/>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93FE64EE-2412-6DC4-04F3-3977BE350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 name="Slide Number Placeholder 5">
            <a:extLst>
              <a:ext uri="{FF2B5EF4-FFF2-40B4-BE49-F238E27FC236}">
                <a16:creationId xmlns:a16="http://schemas.microsoft.com/office/drawing/2014/main" id="{86E5565B-86FD-103D-6733-4C7390332211}"/>
              </a:ext>
            </a:extLst>
          </p:cNvPr>
          <p:cNvSpPr>
            <a:spLocks noGrp="1"/>
          </p:cNvSpPr>
          <p:nvPr>
            <p:ph type="sldNum" sz="quarter" idx="12"/>
          </p:nvPr>
        </p:nvSpPr>
        <p:spPr>
          <a:xfrm>
            <a:off x="10352540" y="295729"/>
            <a:ext cx="838199" cy="767687"/>
          </a:xfrm>
        </p:spPr>
        <p:txBody>
          <a:bodyPr>
            <a:normAutofit/>
          </a:bodyPr>
          <a:lstStyle/>
          <a:p>
            <a:pPr>
              <a:spcAft>
                <a:spcPts val="600"/>
              </a:spcAft>
            </a:pPr>
            <a:fld id="{7BE69E03-4804-4553-A1EC-F089884EF50F}" type="slidenum">
              <a:rPr lang="en-US">
                <a:solidFill>
                  <a:srgbClr val="FFFFFF"/>
                </a:solidFill>
              </a:rPr>
              <a:pPr>
                <a:spcAft>
                  <a:spcPts val="600"/>
                </a:spcAft>
              </a:pPr>
              <a:t>9</a:t>
            </a:fld>
            <a:endParaRPr lang="en-US">
              <a:solidFill>
                <a:srgbClr val="FFFFFF"/>
              </a:solidFill>
            </a:endParaRPr>
          </a:p>
        </p:txBody>
      </p:sp>
      <p:sp>
        <p:nvSpPr>
          <p:cNvPr id="5" name="Footer Placeholder 4">
            <a:extLst>
              <a:ext uri="{FF2B5EF4-FFF2-40B4-BE49-F238E27FC236}">
                <a16:creationId xmlns:a16="http://schemas.microsoft.com/office/drawing/2014/main" id="{537B7F7A-CE87-AB12-9ECB-14AFA13F5F6E}"/>
              </a:ext>
            </a:extLst>
          </p:cNvPr>
          <p:cNvSpPr>
            <a:spLocks noGrp="1"/>
          </p:cNvSpPr>
          <p:nvPr>
            <p:ph type="ftr" sz="quarter" idx="11"/>
          </p:nvPr>
        </p:nvSpPr>
        <p:spPr>
          <a:xfrm>
            <a:off x="561110" y="6973826"/>
            <a:ext cx="3859795" cy="157375"/>
          </a:xfrm>
        </p:spPr>
        <p:txBody>
          <a:bodyPr>
            <a:normAutofit fontScale="47500" lnSpcReduction="20000"/>
          </a:bodyPr>
          <a:lstStyle/>
          <a:p>
            <a:pPr>
              <a:spcAft>
                <a:spcPts val="600"/>
              </a:spcAft>
            </a:pPr>
            <a:r>
              <a:rPr lang="en-US">
                <a:solidFill>
                  <a:schemeClr val="tx1"/>
                </a:solidFill>
              </a:rPr>
              <a:t>Sample Footer Text</a:t>
            </a:r>
          </a:p>
        </p:txBody>
      </p:sp>
      <p:sp>
        <p:nvSpPr>
          <p:cNvPr id="4" name="Date Placeholder 3">
            <a:extLst>
              <a:ext uri="{FF2B5EF4-FFF2-40B4-BE49-F238E27FC236}">
                <a16:creationId xmlns:a16="http://schemas.microsoft.com/office/drawing/2014/main" id="{4AB01879-2CD9-5160-3BCC-44C8DB494F25}"/>
              </a:ext>
            </a:extLst>
          </p:cNvPr>
          <p:cNvSpPr>
            <a:spLocks noGrp="1"/>
          </p:cNvSpPr>
          <p:nvPr>
            <p:ph type="dt" sz="half" idx="10"/>
          </p:nvPr>
        </p:nvSpPr>
        <p:spPr>
          <a:xfrm>
            <a:off x="10653104" y="6391838"/>
            <a:ext cx="990599" cy="304799"/>
          </a:xfrm>
        </p:spPr>
        <p:txBody>
          <a:bodyPr>
            <a:normAutofit/>
          </a:bodyPr>
          <a:lstStyle/>
          <a:p>
            <a:pPr>
              <a:lnSpc>
                <a:spcPct val="90000"/>
              </a:lnSpc>
              <a:spcAft>
                <a:spcPts val="600"/>
              </a:spcAft>
            </a:pPr>
            <a:fld id="{57997BA6-BEF8-495F-ACCD-8D19769E4FC6}" type="datetime2">
              <a:rPr lang="en-US" sz="700">
                <a:solidFill>
                  <a:schemeClr val="tx1"/>
                </a:solidFill>
              </a:rPr>
              <a:pPr>
                <a:lnSpc>
                  <a:spcPct val="90000"/>
                </a:lnSpc>
                <a:spcAft>
                  <a:spcPts val="600"/>
                </a:spcAft>
              </a:pPr>
              <a:t>Thursday, April 10, 2025</a:t>
            </a:fld>
            <a:endParaRPr lang="en-US" sz="700">
              <a:solidFill>
                <a:schemeClr val="tx1"/>
              </a:solidFill>
            </a:endParaRPr>
          </a:p>
        </p:txBody>
      </p:sp>
      <p:sp>
        <p:nvSpPr>
          <p:cNvPr id="18" name="Title 1">
            <a:extLst>
              <a:ext uri="{FF2B5EF4-FFF2-40B4-BE49-F238E27FC236}">
                <a16:creationId xmlns:a16="http://schemas.microsoft.com/office/drawing/2014/main" id="{D4416BD1-7234-6FE0-9371-77A6D0B70917}"/>
              </a:ext>
            </a:extLst>
          </p:cNvPr>
          <p:cNvSpPr txBox="1">
            <a:spLocks/>
          </p:cNvSpPr>
          <p:nvPr/>
        </p:nvSpPr>
        <p:spPr bwMode="gray">
          <a:xfrm>
            <a:off x="944741" y="964053"/>
            <a:ext cx="9826898" cy="839321"/>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1</a:t>
            </a:r>
            <a:r>
              <a:rPr lang="en-US" sz="2000" dirty="0">
                <a:solidFill>
                  <a:schemeClr val="tx2"/>
                </a:solidFill>
              </a:rPr>
              <a:t>: Category Mapping</a:t>
            </a:r>
          </a:p>
          <a:p>
            <a:endParaRPr lang="en-US" sz="2000" dirty="0">
              <a:solidFill>
                <a:schemeClr val="tx2"/>
              </a:solidFill>
            </a:endParaRPr>
          </a:p>
        </p:txBody>
      </p:sp>
      <p:sp>
        <p:nvSpPr>
          <p:cNvPr id="9" name="Title 1">
            <a:extLst>
              <a:ext uri="{FF2B5EF4-FFF2-40B4-BE49-F238E27FC236}">
                <a16:creationId xmlns:a16="http://schemas.microsoft.com/office/drawing/2014/main" id="{D8EAC1DA-F20D-9136-5504-9F95AC69EE3B}"/>
              </a:ext>
            </a:extLst>
          </p:cNvPr>
          <p:cNvSpPr txBox="1">
            <a:spLocks/>
          </p:cNvSpPr>
          <p:nvPr/>
        </p:nvSpPr>
        <p:spPr bwMode="gray">
          <a:xfrm>
            <a:off x="953814" y="4117550"/>
            <a:ext cx="9826898" cy="42522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chemeClr val="tx2"/>
                </a:solidFill>
              </a:rPr>
              <a:t>Step 2</a:t>
            </a:r>
            <a:r>
              <a:rPr lang="en-US" sz="2000" dirty="0">
                <a:solidFill>
                  <a:schemeClr val="tx2"/>
                </a:solidFill>
              </a:rPr>
              <a:t>: Normalize Categories</a:t>
            </a:r>
          </a:p>
        </p:txBody>
      </p:sp>
      <p:sp>
        <p:nvSpPr>
          <p:cNvPr id="20" name="TextBox 19">
            <a:extLst>
              <a:ext uri="{FF2B5EF4-FFF2-40B4-BE49-F238E27FC236}">
                <a16:creationId xmlns:a16="http://schemas.microsoft.com/office/drawing/2014/main" id="{5DB835F1-A6B2-2627-1053-ED22763AECED}"/>
              </a:ext>
            </a:extLst>
          </p:cNvPr>
          <p:cNvSpPr txBox="1"/>
          <p:nvPr/>
        </p:nvSpPr>
        <p:spPr>
          <a:xfrm>
            <a:off x="944740" y="1499964"/>
            <a:ext cx="9493071" cy="276999"/>
          </a:xfrm>
          <a:prstGeom prst="rect">
            <a:avLst/>
          </a:prstGeom>
          <a:noFill/>
        </p:spPr>
        <p:txBody>
          <a:bodyPr wrap="square">
            <a:spAutoFit/>
          </a:bodyPr>
          <a:lstStyle/>
          <a:p>
            <a:r>
              <a:rPr lang="en-US" sz="1200" dirty="0">
                <a:solidFill>
                  <a:schemeClr val="tx2"/>
                </a:solidFill>
              </a:rPr>
              <a:t>Different allergy diagnosis are mapped to common allergy categories to remove overlapping diagnosis.</a:t>
            </a:r>
          </a:p>
        </p:txBody>
      </p:sp>
      <p:pic>
        <p:nvPicPr>
          <p:cNvPr id="3" name="Picture 2">
            <a:extLst>
              <a:ext uri="{FF2B5EF4-FFF2-40B4-BE49-F238E27FC236}">
                <a16:creationId xmlns:a16="http://schemas.microsoft.com/office/drawing/2014/main" id="{79511679-CC74-7877-1A6B-7F84CB96148B}"/>
              </a:ext>
            </a:extLst>
          </p:cNvPr>
          <p:cNvPicPr>
            <a:picLocks noChangeAspect="1"/>
          </p:cNvPicPr>
          <p:nvPr/>
        </p:nvPicPr>
        <p:blipFill>
          <a:blip r:embed="rId2"/>
          <a:stretch>
            <a:fillRect/>
          </a:stretch>
        </p:blipFill>
        <p:spPr>
          <a:xfrm>
            <a:off x="1062508" y="1837118"/>
            <a:ext cx="6391275" cy="2019300"/>
          </a:xfrm>
          <a:prstGeom prst="rect">
            <a:avLst/>
          </a:prstGeom>
        </p:spPr>
      </p:pic>
      <p:pic>
        <p:nvPicPr>
          <p:cNvPr id="8" name="Picture 7">
            <a:extLst>
              <a:ext uri="{FF2B5EF4-FFF2-40B4-BE49-F238E27FC236}">
                <a16:creationId xmlns:a16="http://schemas.microsoft.com/office/drawing/2014/main" id="{738134A3-B23A-7044-BE1F-22543D07F94B}"/>
              </a:ext>
            </a:extLst>
          </p:cNvPr>
          <p:cNvPicPr>
            <a:picLocks noChangeAspect="1"/>
          </p:cNvPicPr>
          <p:nvPr/>
        </p:nvPicPr>
        <p:blipFill>
          <a:blip r:embed="rId3"/>
          <a:stretch>
            <a:fillRect/>
          </a:stretch>
        </p:blipFill>
        <p:spPr>
          <a:xfrm>
            <a:off x="1062508" y="4751513"/>
            <a:ext cx="4581525" cy="990600"/>
          </a:xfrm>
          <a:prstGeom prst="rect">
            <a:avLst/>
          </a:prstGeom>
        </p:spPr>
      </p:pic>
    </p:spTree>
    <p:extLst>
      <p:ext uri="{BB962C8B-B14F-4D97-AF65-F5344CB8AC3E}">
        <p14:creationId xmlns:p14="http://schemas.microsoft.com/office/powerpoint/2010/main" val="11913517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1002</TotalTime>
  <Words>994</Words>
  <Application>Microsoft Office PowerPoint</Application>
  <PresentationFormat>Widescreen</PresentationFormat>
  <Paragraphs>146</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vt:lpstr>
      <vt:lpstr>Arial</vt:lpstr>
      <vt:lpstr>Century Gothic</vt:lpstr>
      <vt:lpstr>LatoWeb</vt:lpstr>
      <vt:lpstr>Roboto</vt:lpstr>
      <vt:lpstr>Wingdings</vt:lpstr>
      <vt:lpstr>Wingdings 3</vt:lpstr>
      <vt:lpstr>Ion Boardroom</vt:lpstr>
      <vt:lpstr>AI in Healthcare  // LLM Tutorial</vt:lpstr>
      <vt:lpstr>Assignment Goal</vt:lpstr>
      <vt:lpstr>Resources</vt:lpstr>
      <vt:lpstr>PART 1: Trying various prompting techniques</vt:lpstr>
      <vt:lpstr>PowerPoint Presentation</vt:lpstr>
      <vt:lpstr>PowerPoint Presentation</vt:lpstr>
      <vt:lpstr>PowerPoint Presentation</vt:lpstr>
      <vt:lpstr>PART 2: Allergy Prediction Using One-Shot Prompts using Synthea Dataset</vt:lpstr>
      <vt:lpstr>PowerPoint Presentation</vt:lpstr>
      <vt:lpstr>PowerPoint Presentation</vt:lpstr>
      <vt:lpstr>PowerPoint Presentation</vt:lpstr>
      <vt:lpstr>PowerPoint Presentation</vt:lpstr>
      <vt:lpstr>PART 3: Allergy Prediction Using Few-Shot Prompts using Synthea Dataset</vt:lpstr>
      <vt:lpstr>PowerPoint Presentation</vt:lpstr>
      <vt:lpstr>PowerPoint Presentation</vt:lpstr>
      <vt:lpstr>PowerPoint Presentation</vt:lpstr>
      <vt:lpstr>PowerPoint Presentation</vt:lpstr>
      <vt:lpstr>PowerPoint Presentation</vt:lpstr>
      <vt:lpstr>Future Ahead</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Syyad Athar</dc:creator>
  <cp:lastModifiedBy>Ali, Syyad Athar</cp:lastModifiedBy>
  <cp:revision>31</cp:revision>
  <dcterms:created xsi:type="dcterms:W3CDTF">2025-02-24T18:43:04Z</dcterms:created>
  <dcterms:modified xsi:type="dcterms:W3CDTF">2025-04-10T18:41:11Z</dcterms:modified>
</cp:coreProperties>
</file>