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63" r:id="rId3"/>
    <p:sldId id="371" r:id="rId4"/>
    <p:sldId id="372" r:id="rId5"/>
    <p:sldId id="368" r:id="rId6"/>
    <p:sldId id="369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96CFAC"/>
    <a:srgbClr val="02AF7E"/>
    <a:srgbClr val="FDEBD7"/>
    <a:srgbClr val="F49F42"/>
    <a:srgbClr val="2F6D81"/>
    <a:srgbClr val="39869F"/>
    <a:srgbClr val="00A0C6"/>
    <a:srgbClr val="00BD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7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2020-12-21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2020-12-21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 err="1" smtClean="0">
                <a:ea typeface="맑은 고딕" pitchFamily="50" charset="-127"/>
              </a:rPr>
              <a:t>김명호</a:t>
            </a:r>
            <a:r>
              <a:rPr kumimoji="0" lang="ko-KR" altLang="en-US" sz="1400" u="none" spc="-100" baseline="0" dirty="0" err="1" smtClean="0">
                <a:ea typeface="맑은 고딕" pitchFamily="50" charset="-127"/>
              </a:rPr>
              <a:t>와</a:t>
            </a:r>
            <a:r>
              <a:rPr kumimoji="0" lang="ko-KR" altLang="en-US" sz="1400" u="none" spc="-100" baseline="0" dirty="0" smtClean="0">
                <a:ea typeface="맑은 고딕" pitchFamily="50" charset="-127"/>
              </a:rPr>
              <a:t>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 smtClean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 smtClean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 smtClean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2A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56031194"/>
              </p:ext>
            </p:extLst>
          </p:nvPr>
        </p:nvGraphicFramePr>
        <p:xfrm>
          <a:off x="5434434" y="595450"/>
          <a:ext cx="3266306" cy="30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4730400" imgH="441720" progId="Photoshop.Image.55">
                  <p:embed/>
                </p:oleObj>
              </mc:Choice>
              <mc:Fallback>
                <p:oleObj name="Image" r:id="rId4" imgW="4730400" imgH="44172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4434" y="595450"/>
                        <a:ext cx="3266306" cy="30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02AF7E">
              <a:alpha val="27000"/>
            </a:srgb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02AF7E"/>
              </a:buClr>
              <a:buSzPct val="10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50" y="-21046"/>
            <a:ext cx="865634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2AF7E"/>
                </a:solidFill>
                <a:latin typeface="+mn-ea"/>
                <a:ea typeface="+mn-ea"/>
              </a:rPr>
              <a:t>Thank</a:t>
            </a:r>
            <a:r>
              <a:rPr lang="en-US" altLang="ko-KR" sz="8000" b="1" baseline="0" dirty="0" smtClean="0">
                <a:solidFill>
                  <a:srgbClr val="02AF7E"/>
                </a:solidFill>
                <a:latin typeface="+mn-ea"/>
                <a:ea typeface="+mn-ea"/>
              </a:rPr>
              <a:t> you!</a:t>
            </a:r>
            <a:endParaRPr lang="ko-KR" altLang="en-US" sz="8000" b="1" dirty="0" smtClean="0">
              <a:solidFill>
                <a:srgbClr val="02AF7E"/>
              </a:solidFill>
              <a:latin typeface="+mn-ea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49F42"/>
          </a:solidFill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2020-12-21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6" r:id="rId2"/>
    <p:sldLayoutId id="214748422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교재 소개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B7AD49-B43C-4BE4-8F7F-386FEEEF5F73}"/>
              </a:ext>
            </a:extLst>
          </p:cNvPr>
          <p:cNvSpPr/>
          <p:nvPr/>
        </p:nvSpPr>
        <p:spPr>
          <a:xfrm>
            <a:off x="3594626" y="1321817"/>
            <a:ext cx="5154903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2619" y="1321817"/>
            <a:ext cx="504056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도서명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atin typeface="+mn-ea"/>
                <a:ea typeface="+mn-ea"/>
              </a:rPr>
              <a:t>난생처음 컴퓨팅 사고 </a:t>
            </a:r>
            <a:r>
              <a:rPr lang="en-US" altLang="ko-KR" sz="1600" b="1" dirty="0" smtClean="0">
                <a:latin typeface="+mn-ea"/>
                <a:ea typeface="+mn-ea"/>
              </a:rPr>
              <a:t>with </a:t>
            </a:r>
            <a:r>
              <a:rPr lang="ko-KR" altLang="en-US" sz="1600" b="1" dirty="0" err="1" smtClean="0">
                <a:latin typeface="+mn-ea"/>
                <a:ea typeface="+mn-ea"/>
              </a:rPr>
              <a:t>파이썬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en-US" altLang="ko-KR" sz="1600" b="1" dirty="0">
                <a:latin typeface="+mn-ea"/>
                <a:ea typeface="+mn-ea"/>
              </a:rPr>
              <a:t>ISBN : </a:t>
            </a:r>
            <a:r>
              <a:rPr lang="en-US" altLang="ko-KR" sz="1600" b="1" dirty="0" smtClean="0">
                <a:latin typeface="+mn-ea"/>
                <a:ea typeface="+mn-ea"/>
              </a:rPr>
              <a:t>979-11-5664-521-4 </a:t>
            </a:r>
            <a:r>
              <a:rPr lang="en-US" altLang="ko-KR" sz="1600" b="1" dirty="0">
                <a:latin typeface="+mn-ea"/>
                <a:ea typeface="+mn-ea"/>
              </a:rPr>
              <a:t>93000</a:t>
            </a:r>
            <a:r>
              <a:rPr lang="ko-KR" altLang="en-US" sz="1600" b="1" dirty="0">
                <a:latin typeface="+mn-ea"/>
                <a:ea typeface="+mn-ea"/>
              </a:rPr>
              <a:t>  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저자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smtClean="0">
                <a:latin typeface="+mn-ea"/>
                <a:ea typeface="+mn-ea"/>
              </a:rPr>
              <a:t>김명호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 smtClean="0">
                <a:latin typeface="+mn-ea"/>
                <a:ea typeface="+mn-ea"/>
              </a:rPr>
              <a:t>출판사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err="1">
                <a:latin typeface="+mn-ea"/>
                <a:ea typeface="+mn-ea"/>
              </a:rPr>
              <a:t>한빛아카데미</a:t>
            </a:r>
            <a:r>
              <a:rPr lang="ko-KR" altLang="en-US" sz="1600" b="1" dirty="0">
                <a:latin typeface="+mn-ea"/>
                <a:ea typeface="+mn-ea"/>
              </a:rPr>
              <a:t>㈜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페이지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en-US" altLang="ko-KR" sz="1600" b="1" dirty="0" smtClean="0">
                <a:latin typeface="+mn-ea"/>
                <a:ea typeface="+mn-ea"/>
              </a:rPr>
              <a:t>460p</a:t>
            </a:r>
            <a:endParaRPr lang="en-US" altLang="ko-KR" sz="1600" b="1" dirty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+mn-ea"/>
                <a:ea typeface="+mn-ea"/>
              </a:rPr>
              <a:t>정가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en-US" altLang="ko-KR" sz="1600" b="1" dirty="0" smtClean="0">
                <a:latin typeface="+mn-ea"/>
                <a:ea typeface="+mn-ea"/>
              </a:rPr>
              <a:t>23,000</a:t>
            </a:r>
            <a:r>
              <a:rPr lang="ko-KR" altLang="en-US" sz="1600" b="1" dirty="0" smtClean="0">
                <a:latin typeface="+mn-ea"/>
                <a:ea typeface="+mn-ea"/>
              </a:rPr>
              <a:t>원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200000"/>
              </a:lnSpc>
              <a:buClr>
                <a:srgbClr val="02AF7E"/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 err="1" smtClean="0">
                <a:latin typeface="+mn-ea"/>
                <a:ea typeface="+mn-ea"/>
              </a:rPr>
              <a:t>예제소스</a:t>
            </a:r>
            <a:r>
              <a:rPr lang="ko-KR" altLang="en-US" sz="1600" b="1" dirty="0" smtClean="0">
                <a:latin typeface="+mn-ea"/>
                <a:ea typeface="+mn-ea"/>
              </a:rPr>
              <a:t> 다운로드 </a:t>
            </a:r>
            <a:r>
              <a:rPr lang="en-US" altLang="ko-KR" sz="1600" b="1" dirty="0" smtClean="0">
                <a:latin typeface="+mn-ea"/>
                <a:ea typeface="+mn-ea"/>
              </a:rPr>
              <a:t>:</a:t>
            </a: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829219"/>
            <a:ext cx="303589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spc="-100" dirty="0">
                <a:solidFill>
                  <a:srgbClr val="0070C0"/>
                </a:solidFill>
                <a:latin typeface="+mn-ea"/>
                <a:ea typeface="+mn-ea"/>
              </a:rPr>
              <a:t>http://</a:t>
            </a:r>
            <a:r>
              <a:rPr lang="en-US" altLang="ko-KR" sz="1600" b="1" spc="-100" dirty="0" smtClean="0">
                <a:solidFill>
                  <a:srgbClr val="0070C0"/>
                </a:solidFill>
                <a:latin typeface="+mn-ea"/>
                <a:ea typeface="+mn-ea"/>
              </a:rPr>
              <a:t>www.hanbit.co.kr/src/4521</a:t>
            </a:r>
            <a:endParaRPr lang="ko-KR" altLang="en-US" sz="16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7" y="1335137"/>
            <a:ext cx="2944149" cy="401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06" b="43997"/>
          <a:stretch/>
        </p:blipFill>
        <p:spPr>
          <a:xfrm>
            <a:off x="167187" y="804878"/>
            <a:ext cx="2426826" cy="30928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1" t="2658" r="27308" b="43997"/>
          <a:stretch/>
        </p:blipFill>
        <p:spPr>
          <a:xfrm>
            <a:off x="6478303" y="916283"/>
            <a:ext cx="2434688" cy="304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0" b="61689"/>
          <a:stretch/>
        </p:blipFill>
        <p:spPr>
          <a:xfrm>
            <a:off x="6458928" y="4329031"/>
            <a:ext cx="2346216" cy="21158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9522" y="1027098"/>
            <a:ext cx="742171" cy="4452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2320" y="4007946"/>
            <a:ext cx="742171" cy="4452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▼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62" t="54002" b="9981"/>
          <a:stretch/>
        </p:blipFill>
        <p:spPr>
          <a:xfrm>
            <a:off x="56190" y="4107444"/>
            <a:ext cx="4011754" cy="25343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93676" y="1030839"/>
            <a:ext cx="742171" cy="4452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▶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3" r="55169" b="43997"/>
          <a:stretch/>
        </p:blipFill>
        <p:spPr>
          <a:xfrm>
            <a:off x="3206065" y="806406"/>
            <a:ext cx="2515848" cy="30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361459"/>
          </a:xfrm>
        </p:spPr>
        <p:txBody>
          <a:bodyPr/>
          <a:lstStyle/>
          <a:p>
            <a:r>
              <a:rPr lang="ko-KR" altLang="en-US" b="1" dirty="0"/>
              <a:t>컴퓨팅 사고와 알고리즘 소개</a:t>
            </a:r>
          </a:p>
          <a:p>
            <a:pPr lvl="1" indent="0">
              <a:buNone/>
            </a:pPr>
            <a:r>
              <a:rPr lang="ko-KR" altLang="en-US" dirty="0" smtClean="0"/>
              <a:t>실생활 </a:t>
            </a:r>
            <a:r>
              <a:rPr lang="ko-KR" altLang="en-US" dirty="0"/>
              <a:t>사례를 통해 컴퓨팅 사고의 개념과 알고리즘 적용 방법을 </a:t>
            </a:r>
            <a:r>
              <a:rPr lang="ko-KR" altLang="en-US" dirty="0" smtClean="0"/>
              <a:t>자연스럽게 </a:t>
            </a:r>
            <a:r>
              <a:rPr lang="ko-KR" altLang="en-US" dirty="0"/>
              <a:t>이해할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파이썬</a:t>
            </a:r>
            <a:r>
              <a:rPr lang="ko-KR" altLang="en-US" b="1" dirty="0"/>
              <a:t> 코딩을 통한 문제 </a:t>
            </a:r>
            <a:r>
              <a:rPr lang="ko-KR" altLang="en-US" b="1" dirty="0" err="1"/>
              <a:t>해결력</a:t>
            </a:r>
            <a:r>
              <a:rPr lang="ko-KR" altLang="en-US" b="1" dirty="0"/>
              <a:t> 향상</a:t>
            </a:r>
          </a:p>
          <a:p>
            <a:pPr lvl="1" indent="0">
              <a:buNone/>
            </a:pPr>
            <a:r>
              <a:rPr lang="ko-KR" altLang="en-US" dirty="0" err="1"/>
              <a:t>파이썬을</a:t>
            </a:r>
            <a:r>
              <a:rPr lang="ko-KR" altLang="en-US" dirty="0"/>
              <a:t> 단계적으로 학습하면서 간단한 문제부터 실전 예제까지 </a:t>
            </a:r>
            <a:r>
              <a:rPr lang="ko-KR" altLang="en-US" dirty="0" smtClean="0"/>
              <a:t>풀어봅니다</a:t>
            </a:r>
            <a:r>
              <a:rPr lang="en-US" altLang="ko-KR" dirty="0"/>
              <a:t>. </a:t>
            </a:r>
            <a:r>
              <a:rPr lang="ko-KR" altLang="en-US" dirty="0"/>
              <a:t>풍성한 예제와 재미있는 삽화로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프로그래밍 실력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&lt;</a:t>
            </a:r>
            <a:r>
              <a:rPr lang="ko-KR" altLang="en-US" dirty="0" err="1" smtClean="0"/>
              <a:t>문제해결력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키울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컴퓨팅 </a:t>
            </a:r>
            <a:r>
              <a:rPr lang="ko-KR" altLang="en-US" b="1" dirty="0"/>
              <a:t>사고 </a:t>
            </a:r>
            <a:r>
              <a:rPr lang="ko-KR" altLang="en-US" b="1" dirty="0" smtClean="0"/>
              <a:t>프로젝트로 총정리</a:t>
            </a:r>
            <a:endParaRPr lang="ko-KR" altLang="en-US" b="1" dirty="0"/>
          </a:p>
          <a:p>
            <a:pPr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문제파악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알고리즘 작성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구성된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미니 프로젝트로 </a:t>
            </a:r>
            <a:r>
              <a:rPr lang="ko-KR" altLang="en-US" dirty="0"/>
              <a:t>컴퓨팅 </a:t>
            </a:r>
            <a:r>
              <a:rPr lang="ko-KR" altLang="en-US" dirty="0" smtClean="0"/>
              <a:t>사고력을 </a:t>
            </a:r>
            <a:r>
              <a:rPr lang="ko-KR" altLang="en-US" dirty="0"/>
              <a:t>종합적으로 연습할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5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강의계획표</a:t>
            </a:r>
            <a:endParaRPr lang="ko-KR" altLang="en-US" dirty="0"/>
          </a:p>
        </p:txBody>
      </p:sp>
      <p:graphicFrame>
        <p:nvGraphicFramePr>
          <p:cNvPr id="5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49894078"/>
              </p:ext>
            </p:extLst>
          </p:nvPr>
        </p:nvGraphicFramePr>
        <p:xfrm>
          <a:off x="323528" y="908720"/>
          <a:ext cx="8532440" cy="5535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4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</a:t>
                      </a:r>
                      <a:r>
                        <a:rPr lang="ko-KR" altLang="en-US" sz="1200" dirty="0"/>
                        <a:t>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컴퓨팅 사고와 문제 해결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컴퓨팅 사고 개념과 기법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소프트웨어 개발 과정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02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 작성과 표현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 설계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 작성 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알고리즘 표현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03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첫걸음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설치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첫 프로그래밍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컴파일러와 인터프리터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04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데이터와 변수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자료형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형 변환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변수 선언과 초기화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변수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명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규칙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변수의 활용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05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연산자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산술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할당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논리 연산자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조건식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06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조건문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if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if~else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if~elif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중첩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조건문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07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반복문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for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while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무한 반복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조건 반복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중간고사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08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리스트 조회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아이템 삽입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리스트 정렬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순서뒤집기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슬라이싱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09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튜플과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딕셔너리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튜플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결합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정렬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슬라이싱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딕셔너리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함수 기초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함수 개념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함수 정의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함수 호출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11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함수 활용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전역변수와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지역변수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매개변수와 인수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반환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중첩함수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재귀함수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</a:t>
                      </a:r>
                      <a:r>
                        <a:rPr lang="ko-KR" altLang="en-US" sz="120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모듈 활용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모듈 제작과 사용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모듈 활용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외부 모듈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(math, random, time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객체와 텍스트 파일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클래스와 객체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파일 열기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읽기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닫기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14</a:t>
                      </a:r>
                      <a:r>
                        <a:rPr lang="ko-KR" altLang="en-US" sz="1200" dirty="0" smtClean="0"/>
                        <a:t>장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컴퓨팅 사고 프로젝트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문자 요금 계산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텃밭 구역 나누기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암호 프로그램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선수 연령 파악하기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기말고사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74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8014</TotalTime>
  <Words>364</Words>
  <Application>Microsoft Office PowerPoint</Application>
  <PresentationFormat>화면 슬라이드 쇼(4:3)</PresentationFormat>
  <Paragraphs>73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Wingdings</vt:lpstr>
      <vt:lpstr>Times New Roman</vt:lpstr>
      <vt:lpstr>Office 테마</vt:lpstr>
      <vt:lpstr>Image</vt:lpstr>
      <vt:lpstr>PowerPoint 프레젠테이션</vt:lpstr>
      <vt:lpstr>교재 소개</vt:lpstr>
      <vt:lpstr>학습 로드맵 </vt:lpstr>
      <vt:lpstr>교재 특징</vt:lpstr>
      <vt:lpstr>강의계획표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변소현</cp:lastModifiedBy>
  <cp:revision>720</cp:revision>
  <dcterms:created xsi:type="dcterms:W3CDTF">2012-07-11T10:23:22Z</dcterms:created>
  <dcterms:modified xsi:type="dcterms:W3CDTF">2020-12-20T23:55:39Z</dcterms:modified>
</cp:coreProperties>
</file>