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alibri"/>
      </a:defRPr>
    </a:lvl1pPr>
    <a:lvl2pPr indent="228600" defTabSz="457200" latinLnBrk="0">
      <a:defRPr sz="1200">
        <a:solidFill>
          <a:srgbClr val="FFFFFF"/>
        </a:solidFill>
        <a:latin typeface="+mj-lt"/>
        <a:ea typeface="+mj-ea"/>
        <a:cs typeface="+mj-cs"/>
        <a:sym typeface="Calibri"/>
      </a:defRPr>
    </a:lvl2pPr>
    <a:lvl3pPr indent="457200" defTabSz="457200" latinLnBrk="0">
      <a:defRPr sz="1200">
        <a:solidFill>
          <a:srgbClr val="FFFFFF"/>
        </a:solidFill>
        <a:latin typeface="+mj-lt"/>
        <a:ea typeface="+mj-ea"/>
        <a:cs typeface="+mj-cs"/>
        <a:sym typeface="Calibri"/>
      </a:defRPr>
    </a:lvl3pPr>
    <a:lvl4pPr indent="685800" defTabSz="457200" latinLnBrk="0">
      <a:defRPr sz="1200">
        <a:solidFill>
          <a:srgbClr val="FFFFFF"/>
        </a:solidFill>
        <a:latin typeface="+mj-lt"/>
        <a:ea typeface="+mj-ea"/>
        <a:cs typeface="+mj-cs"/>
        <a:sym typeface="Calibri"/>
      </a:defRPr>
    </a:lvl4pPr>
    <a:lvl5pPr indent="914400" defTabSz="457200" latinLnBrk="0">
      <a:defRPr sz="1200">
        <a:solidFill>
          <a:srgbClr val="FFFFFF"/>
        </a:solidFill>
        <a:latin typeface="+mj-lt"/>
        <a:ea typeface="+mj-ea"/>
        <a:cs typeface="+mj-cs"/>
        <a:sym typeface="Calibri"/>
      </a:defRPr>
    </a:lvl5pPr>
    <a:lvl6pPr indent="1143000" defTabSz="457200" latinLnBrk="0">
      <a:defRPr sz="1200">
        <a:solidFill>
          <a:srgbClr val="FFFFFF"/>
        </a:solidFill>
        <a:latin typeface="+mj-lt"/>
        <a:ea typeface="+mj-ea"/>
        <a:cs typeface="+mj-cs"/>
        <a:sym typeface="Calibri"/>
      </a:defRPr>
    </a:lvl6pPr>
    <a:lvl7pPr indent="1371600" defTabSz="457200" latinLnBrk="0">
      <a:defRPr sz="1200">
        <a:solidFill>
          <a:srgbClr val="FFFFFF"/>
        </a:solidFill>
        <a:latin typeface="+mj-lt"/>
        <a:ea typeface="+mj-ea"/>
        <a:cs typeface="+mj-cs"/>
        <a:sym typeface="Calibri"/>
      </a:defRPr>
    </a:lvl7pPr>
    <a:lvl8pPr indent="1600200" defTabSz="457200" latinLnBrk="0">
      <a:defRPr sz="1200">
        <a:solidFill>
          <a:srgbClr val="FFFFFF"/>
        </a:solidFill>
        <a:latin typeface="+mj-lt"/>
        <a:ea typeface="+mj-ea"/>
        <a:cs typeface="+mj-cs"/>
        <a:sym typeface="Calibri"/>
      </a:defRPr>
    </a:lvl8pPr>
    <a:lvl9pPr indent="1828800" defTabSz="457200" latinLnBrk="0">
      <a:defRPr sz="1200">
        <a:solidFill>
          <a:srgbClr val="FFFFFF"/>
        </a:solidFill>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6"/>
          </a:xfrm>
          <a:prstGeom prst="rect">
            <a:avLst/>
          </a:prstGeom>
        </p:spPr>
        <p:txBody>
          <a:bodyPr/>
          <a:lstStyle/>
          <a:p>
            <a:pPr/>
            <a:r>
              <a:t>Title Text</a:t>
            </a:r>
          </a:p>
        </p:txBody>
      </p:sp>
      <p:sp>
        <p:nvSpPr>
          <p:cNvPr id="102"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lvl1pPr>
            <a:lvl2pPr marL="0" indent="457200">
              <a:spcBef>
                <a:spcPts val="400"/>
              </a:spcBef>
              <a:buSzTx/>
              <a:buFontTx/>
              <a:buNone/>
              <a:defRPr sz="2000"/>
            </a:lvl2pPr>
            <a:lvl3pPr marL="0" indent="914400">
              <a:spcBef>
                <a:spcPts val="400"/>
              </a:spcBef>
              <a:buSzTx/>
              <a:buFontTx/>
              <a:buNone/>
              <a:defRPr sz="2000"/>
            </a:lvl3pPr>
            <a:lvl4pPr marL="0" indent="1371600">
              <a:spcBef>
                <a:spcPts val="400"/>
              </a:spcBef>
              <a:buSzTx/>
              <a:buFontTx/>
              <a:buNone/>
              <a:defRPr sz="2000"/>
            </a:lvl4pPr>
            <a:lvl5pPr marL="0" indent="1828800">
              <a:spcBef>
                <a:spcPts val="400"/>
              </a:spcBef>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FFFFFF"/>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Content Placeholder 3" descr="Content Placeholder 3"/>
          <p:cNvPicPr>
            <a:picLocks noChangeAspect="1"/>
          </p:cNvPicPr>
          <p:nvPr/>
        </p:nvPicPr>
        <p:blipFill>
          <a:blip r:embed="rId2">
            <a:extLst/>
          </a:blip>
          <a:srcRect l="288" t="0" r="0" b="0"/>
          <a:stretch>
            <a:fillRect/>
          </a:stretch>
        </p:blipFill>
        <p:spPr>
          <a:xfrm>
            <a:off x="915927" y="274638"/>
            <a:ext cx="2694521" cy="3735402"/>
          </a:xfrm>
          <a:prstGeom prst="rect">
            <a:avLst/>
          </a:prstGeom>
          <a:ln w="12700">
            <a:miter lim="400000"/>
          </a:ln>
          <a:effectLst>
            <a:outerShdw sx="100000" sy="100000" kx="0" ky="0" algn="b" rotWithShape="0" blurRad="50800" dist="38100" dir="2700000">
              <a:srgbClr val="000000">
                <a:alpha val="43000"/>
              </a:srgbClr>
            </a:outerShdw>
          </a:effectLst>
        </p:spPr>
      </p:pic>
      <p:pic>
        <p:nvPicPr>
          <p:cNvPr id="113" name="Picture 4" descr="Picture 4"/>
          <p:cNvPicPr>
            <a:picLocks noChangeAspect="1"/>
          </p:cNvPicPr>
          <p:nvPr/>
        </p:nvPicPr>
        <p:blipFill>
          <a:blip r:embed="rId3">
            <a:extLst/>
          </a:blip>
          <a:stretch>
            <a:fillRect/>
          </a:stretch>
        </p:blipFill>
        <p:spPr>
          <a:xfrm>
            <a:off x="5055913" y="274638"/>
            <a:ext cx="3630886" cy="5420520"/>
          </a:xfrm>
          <a:prstGeom prst="rect">
            <a:avLst/>
          </a:prstGeom>
          <a:ln w="12700">
            <a:miter lim="400000"/>
          </a:ln>
          <a:effectLst>
            <a:outerShdw sx="100000" sy="100000" kx="0" ky="0" algn="b" rotWithShape="0" blurRad="50800" dist="38100" dir="2700000">
              <a:srgbClr val="000000">
                <a:alpha val="43000"/>
              </a:srgbClr>
            </a:outerShdw>
            <a:reflection blurRad="0" stA="52000" stPos="0" endA="0" endPos="40000" dist="0" dir="5400000" fadeDir="5400000" sx="100000" sy="-100000" kx="0" ky="0" algn="bl" rotWithShape="0"/>
          </a:effectLst>
        </p:spPr>
      </p:pic>
      <p:sp>
        <p:nvSpPr>
          <p:cNvPr id="114" name="TextBox 5"/>
          <p:cNvSpPr txBox="1"/>
          <p:nvPr/>
        </p:nvSpPr>
        <p:spPr>
          <a:xfrm>
            <a:off x="244247" y="4261637"/>
            <a:ext cx="4409143" cy="222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FF"/>
                </a:solidFill>
                <a:effectLst>
                  <a:outerShdw sx="100000" sy="100000" kx="0" ky="0" algn="b" rotWithShape="0" blurRad="50800" dist="38100" dir="2700000">
                    <a:srgbClr val="000000">
                      <a:alpha val="43000"/>
                    </a:srgbClr>
                  </a:outerShdw>
                </a:effectLst>
              </a:defRPr>
            </a:pPr>
            <a:r>
              <a:t>Michael A. Amann</a:t>
            </a:r>
          </a:p>
          <a:p>
            <a:pPr>
              <a:defRPr sz="2400">
                <a:solidFill>
                  <a:srgbClr val="FFFFFF"/>
                </a:solidFill>
                <a:effectLst>
                  <a:outerShdw sx="100000" sy="100000" kx="0" ky="0" algn="b" rotWithShape="0" blurRad="50800" dist="38100" dir="2700000">
                    <a:srgbClr val="000000">
                      <a:alpha val="43000"/>
                    </a:srgbClr>
                  </a:outerShdw>
                </a:effectLst>
              </a:defRPr>
            </a:pPr>
            <a:r>
              <a:t>B.A. Rhetoric </a:t>
            </a:r>
          </a:p>
          <a:p>
            <a:pPr>
              <a:defRPr sz="2400">
                <a:solidFill>
                  <a:srgbClr val="FFFFFF"/>
                </a:solidFill>
                <a:effectLst>
                  <a:outerShdw sx="100000" sy="100000" kx="0" ky="0" algn="b" rotWithShape="0" blurRad="50800" dist="38100" dir="2700000">
                    <a:srgbClr val="000000">
                      <a:alpha val="43000"/>
                    </a:srgbClr>
                  </a:outerShdw>
                </a:effectLst>
              </a:defRPr>
            </a:pPr>
            <a:r>
              <a:t>University of Oregon</a:t>
            </a:r>
          </a:p>
          <a:p>
            <a:pPr>
              <a:defRPr sz="2400">
                <a:solidFill>
                  <a:srgbClr val="FFFFFF"/>
                </a:solidFill>
                <a:effectLst>
                  <a:outerShdw sx="100000" sy="100000" kx="0" ky="0" algn="b" rotWithShape="0" blurRad="50800" dist="38100" dir="2700000">
                    <a:srgbClr val="000000">
                      <a:alpha val="43000"/>
                    </a:srgbClr>
                  </a:outerShdw>
                </a:effectLst>
              </a:defRPr>
            </a:pPr>
            <a:r>
              <a:t>B.S. Computer Science</a:t>
            </a:r>
          </a:p>
          <a:p>
            <a:pPr>
              <a:defRPr sz="2400">
                <a:solidFill>
                  <a:srgbClr val="FFFFFF"/>
                </a:solidFill>
                <a:effectLst>
                  <a:outerShdw sx="100000" sy="100000" kx="0" ky="0" algn="b" rotWithShape="0" blurRad="50800" dist="38100" dir="2700000">
                    <a:srgbClr val="000000">
                      <a:alpha val="43000"/>
                    </a:srgbClr>
                  </a:outerShdw>
                </a:effectLst>
              </a:defRPr>
            </a:pPr>
            <a:r>
              <a:t>Attorney and Counselor at Law</a:t>
            </a:r>
          </a:p>
          <a:p>
            <a:pPr>
              <a:defRPr sz="2400">
                <a:solidFill>
                  <a:srgbClr val="FFFFFF"/>
                </a:solidFill>
                <a:effectLst>
                  <a:outerShdw sx="100000" sy="100000" kx="0" ky="0" algn="b" rotWithShape="0" blurRad="50800" dist="38100" dir="2700000">
                    <a:srgbClr val="000000">
                      <a:alpha val="43000"/>
                    </a:srgbClr>
                  </a:outerShdw>
                </a:effectLst>
              </a:defRPr>
            </a:pPr>
            <a:r>
              <a:t>Arizona State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2700000">
                    <a:srgbClr val="000000">
                      <a:alpha val="43000"/>
                    </a:srgbClr>
                  </a:outerShdw>
                </a:effectLst>
              </a:defRPr>
            </a:lvl1pPr>
          </a:lstStyle>
          <a:p>
            <a:pPr/>
            <a:r>
              <a:t>When doesn’t the statute apply?</a:t>
            </a:r>
          </a:p>
        </p:txBody>
      </p:sp>
      <p:sp>
        <p:nvSpPr>
          <p:cNvPr id="158" name="Content Placeholder 2"/>
          <p:cNvSpPr txBox="1"/>
          <p:nvPr>
            <p:ph type="body" idx="1"/>
          </p:nvPr>
        </p:nvSpPr>
        <p:spPr>
          <a:xfrm>
            <a:off x="457200" y="1600200"/>
            <a:ext cx="8229600" cy="4525963"/>
          </a:xfrm>
          <a:prstGeom prst="rect">
            <a:avLst/>
          </a:prstGeom>
        </p:spPr>
        <p:txBody>
          <a:bodyPr/>
          <a:lstStyle/>
          <a:p>
            <a:pPr>
              <a:lnSpc>
                <a:spcPct val="80000"/>
              </a:lnSpc>
              <a:spcBef>
                <a:spcPts val="500"/>
              </a:spcBef>
              <a:defRPr i="1" sz="2400">
                <a:solidFill>
                  <a:srgbClr val="558ED5"/>
                </a:solidFill>
              </a:defRPr>
            </a:pPr>
            <a:r>
              <a:t>U.S. v. Drew 259 F.R.D. 449 (C.D. Cal 2009)</a:t>
            </a:r>
          </a:p>
          <a:p>
            <a:pPr>
              <a:lnSpc>
                <a:spcPct val="80000"/>
              </a:lnSpc>
              <a:spcBef>
                <a:spcPts val="500"/>
              </a:spcBef>
              <a:defRPr sz="2400"/>
            </a:pPr>
            <a:r>
              <a:t>The court in </a:t>
            </a:r>
            <a:r>
              <a:rPr i="1"/>
              <a:t>Drew</a:t>
            </a:r>
            <a:r>
              <a:t> noted that the CFAA does not specifically state that it criminalizes breaches on contract in the context of website terms of service. In this case MySpace.</a:t>
            </a:r>
          </a:p>
          <a:p>
            <a:pPr>
              <a:lnSpc>
                <a:spcPct val="80000"/>
              </a:lnSpc>
              <a:spcBef>
                <a:spcPts val="500"/>
              </a:spcBef>
              <a:defRPr i="1" sz="2400">
                <a:solidFill>
                  <a:srgbClr val="558ED5"/>
                </a:solidFill>
              </a:defRPr>
            </a:pPr>
            <a:r>
              <a:t>MBTA v. Anderson </a:t>
            </a:r>
            <a:r>
              <a:rPr i="0">
                <a:solidFill>
                  <a:srgbClr val="FFFFFF"/>
                </a:solidFill>
              </a:rPr>
              <a:t>– Free Speech  Massachusetts Bay Transportation authority wanted to prevent MIT students from publicly disclosing a vulnerability they had found.</a:t>
            </a:r>
          </a:p>
          <a:p>
            <a:pPr>
              <a:lnSpc>
                <a:spcPct val="80000"/>
              </a:lnSpc>
              <a:spcBef>
                <a:spcPts val="500"/>
              </a:spcBef>
              <a:defRPr i="1" sz="2400">
                <a:solidFill>
                  <a:srgbClr val="558ED5"/>
                </a:solidFill>
              </a:defRPr>
            </a:pPr>
            <a:r>
              <a:t>U.S. v. Nosal 676 F. 3d 854 (9</a:t>
            </a:r>
            <a:r>
              <a:rPr baseline="30000"/>
              <a:t>th</a:t>
            </a:r>
            <a:r>
              <a:t> Cir. 2012)</a:t>
            </a:r>
          </a:p>
          <a:p>
            <a:pPr>
              <a:lnSpc>
                <a:spcPct val="80000"/>
              </a:lnSpc>
              <a:spcBef>
                <a:spcPts val="500"/>
              </a:spcBef>
              <a:defRPr sz="2400"/>
            </a:pPr>
            <a:r>
              <a:t>Violations of corporate policy are not equivalent to federal computer crime law.</a:t>
            </a:r>
          </a:p>
          <a:p>
            <a:pPr>
              <a:lnSpc>
                <a:spcPct val="80000"/>
              </a:lnSpc>
              <a:spcBef>
                <a:spcPts val="500"/>
              </a:spcBef>
              <a:defRPr sz="2400"/>
            </a:pPr>
            <a:r>
              <a:t>What do hackers generally do that violates this statute?</a:t>
            </a:r>
          </a:p>
        </p:txBody>
      </p:sp>
      <p:sp>
        <p:nvSpPr>
          <p:cNvPr id="159" name="TextBox 3"/>
          <p:cNvSpPr txBox="1"/>
          <p:nvPr/>
        </p:nvSpPr>
        <p:spPr>
          <a:xfrm>
            <a:off x="457200" y="5775797"/>
            <a:ext cx="8801160" cy="675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sz="2000">
                <a:solidFill>
                  <a:srgbClr val="FFFFFF"/>
                </a:solidFill>
              </a:defRPr>
            </a:pPr>
            <a:r>
              <a:t>*Weren’t Defendant Nosal and his cohort guilty of trafficking in passwords?</a:t>
            </a:r>
          </a:p>
          <a:p>
            <a:pPr>
              <a:defRPr i="1" sz="2000">
                <a:solidFill>
                  <a:srgbClr val="FFFFFF"/>
                </a:solidFill>
              </a:defRPr>
            </a:pPr>
            <a:r>
              <a:t>10 points to your wizarding house.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5400000">
                    <a:srgbClr val="000000">
                      <a:alpha val="43000"/>
                    </a:srgbClr>
                  </a:outerShdw>
                </a:effectLst>
              </a:defRPr>
            </a:lvl1pPr>
          </a:lstStyle>
          <a:p>
            <a:pPr/>
            <a:r>
              <a:t>What about rainbow tables?</a:t>
            </a:r>
          </a:p>
        </p:txBody>
      </p:sp>
      <p:sp>
        <p:nvSpPr>
          <p:cNvPr id="162" name="Content Placeholder 2"/>
          <p:cNvSpPr txBox="1"/>
          <p:nvPr>
            <p:ph type="body" idx="1"/>
          </p:nvPr>
        </p:nvSpPr>
        <p:spPr>
          <a:xfrm>
            <a:off x="457200" y="1600200"/>
            <a:ext cx="8229600" cy="4525963"/>
          </a:xfrm>
          <a:prstGeom prst="rect">
            <a:avLst/>
          </a:prstGeom>
        </p:spPr>
        <p:txBody>
          <a:bodyPr/>
          <a:lstStyle/>
          <a:p>
            <a:pPr marL="336042" indent="-336042" defTabSz="448055">
              <a:lnSpc>
                <a:spcPct val="90000"/>
              </a:lnSpc>
              <a:defRPr sz="3136"/>
            </a:pPr>
            <a:r>
              <a:t>Tables filled with hash values that are pre matched to possible plain text passwords.</a:t>
            </a:r>
          </a:p>
          <a:p>
            <a:pPr marL="336042" indent="-336042" defTabSz="448055">
              <a:lnSpc>
                <a:spcPct val="90000"/>
              </a:lnSpc>
              <a:defRPr sz="3136"/>
            </a:pPr>
            <a:r>
              <a:t>Dissenting Judge Reinhardt wrote that this case (Nosal) is about password sharing and that CFAA does not make millions of people who engage in this ubiquitous, useful and generally harmless conduct into unwitting federal criminals.</a:t>
            </a:r>
          </a:p>
          <a:p>
            <a:pPr marL="336042" indent="-336042" defTabSz="448055">
              <a:lnSpc>
                <a:spcPct val="90000"/>
              </a:lnSpc>
              <a:defRPr sz="3136"/>
            </a:pPr>
            <a:r>
              <a:t>Typically there is no charge without a victim.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5400000">
                    <a:srgbClr val="000000">
                      <a:alpha val="43000"/>
                    </a:srgbClr>
                  </a:outerShdw>
                </a:effectLst>
              </a:defRPr>
            </a:lvl1pPr>
          </a:lstStyle>
          <a:p>
            <a:pPr/>
            <a:r>
              <a:t>What is trafficking? </a:t>
            </a:r>
          </a:p>
        </p:txBody>
      </p:sp>
      <p:sp>
        <p:nvSpPr>
          <p:cNvPr id="165" name="Content Placeholder 2"/>
          <p:cNvSpPr txBox="1"/>
          <p:nvPr>
            <p:ph type="body" idx="1"/>
          </p:nvPr>
        </p:nvSpPr>
        <p:spPr>
          <a:xfrm>
            <a:off x="457200" y="1695160"/>
            <a:ext cx="8229600" cy="4525963"/>
          </a:xfrm>
          <a:prstGeom prst="rect">
            <a:avLst/>
          </a:prstGeom>
        </p:spPr>
        <p:txBody>
          <a:bodyPr/>
          <a:lstStyle/>
          <a:p>
            <a:pPr/>
            <a:r>
              <a:t>Definition of traffic – trafficked; trafficking</a:t>
            </a:r>
          </a:p>
          <a:p>
            <a:pPr>
              <a:defRPr i="1"/>
            </a:pPr>
            <a:r>
              <a:t>Intransitive verb</a:t>
            </a:r>
          </a:p>
          <a:p>
            <a:pPr/>
            <a:r>
              <a:t>1: To concentrate’s one’s efforts or interest. Broadly;  engage or deal</a:t>
            </a:r>
          </a:p>
          <a:p>
            <a:pPr>
              <a:defRPr i="1"/>
            </a:pPr>
            <a:r>
              <a:t>Intransitive verb</a:t>
            </a:r>
          </a:p>
          <a:p>
            <a:pPr/>
            <a:r>
              <a:t>2:To carry on trade or have dealings. – The American Heritage Dictionary 8</a:t>
            </a:r>
            <a:r>
              <a:rPr baseline="30000"/>
              <a:t>th</a:t>
            </a:r>
            <a:r>
              <a:t> edition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457200" y="203418"/>
            <a:ext cx="8229600" cy="1143001"/>
          </a:xfrm>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5400000">
                    <a:srgbClr val="000000">
                      <a:alpha val="43000"/>
                    </a:srgbClr>
                  </a:outerShdw>
                </a:effectLst>
              </a:defRPr>
            </a:lvl1pPr>
          </a:lstStyle>
          <a:p>
            <a:pPr/>
            <a:r>
              <a:t>How legal analysis works…</a:t>
            </a:r>
          </a:p>
        </p:txBody>
      </p:sp>
      <p:pic>
        <p:nvPicPr>
          <p:cNvPr id="168" name="Content Placeholder 4" descr="Content Placeholder 4"/>
          <p:cNvPicPr>
            <a:picLocks noChangeAspect="1"/>
          </p:cNvPicPr>
          <p:nvPr/>
        </p:nvPicPr>
        <p:blipFill>
          <a:blip r:embed="rId2">
            <a:extLst/>
          </a:blip>
          <a:stretch>
            <a:fillRect/>
          </a:stretch>
        </p:blipFill>
        <p:spPr>
          <a:xfrm>
            <a:off x="2523848" y="1577595"/>
            <a:ext cx="3462769" cy="2305093"/>
          </a:xfrm>
          <a:prstGeom prst="rect">
            <a:avLst/>
          </a:prstGeom>
          <a:ln w="12700">
            <a:miter lim="400000"/>
          </a:ln>
        </p:spPr>
      </p:pic>
      <p:sp>
        <p:nvSpPr>
          <p:cNvPr id="169" name="TextBox 3"/>
          <p:cNvSpPr txBox="1"/>
          <p:nvPr/>
        </p:nvSpPr>
        <p:spPr>
          <a:xfrm>
            <a:off x="457199" y="3704773"/>
            <a:ext cx="2474579" cy="2656841"/>
          </a:xfrm>
          <a:prstGeom prst="rect">
            <a:avLst/>
          </a:prstGeom>
          <a:ln w="12700">
            <a:miter lim="400000"/>
          </a:ln>
          <a:effectLst>
            <a:reflection blurRad="0" stA="5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lIns="45719" rIns="45719">
            <a:spAutoFit/>
          </a:bodyPr>
          <a:lstStyle/>
          <a:p>
            <a:pPr>
              <a:defRPr sz="2800">
                <a:solidFill>
                  <a:srgbClr val="FFFFFF"/>
                </a:solidFill>
              </a:defRPr>
            </a:pPr>
            <a:r>
              <a:t>Your case:</a:t>
            </a:r>
          </a:p>
          <a:p>
            <a:pPr>
              <a:defRPr sz="2800">
                <a:solidFill>
                  <a:srgbClr val="FFFFFF"/>
                </a:solidFill>
              </a:defRPr>
            </a:pPr>
            <a:r>
              <a:t>Facts Facts</a:t>
            </a:r>
          </a:p>
          <a:p>
            <a:pPr>
              <a:defRPr sz="2800">
                <a:solidFill>
                  <a:srgbClr val="FFFFFF"/>
                </a:solidFill>
              </a:defRPr>
            </a:pPr>
            <a:r>
              <a:t>Facts Facts</a:t>
            </a:r>
          </a:p>
          <a:p>
            <a:pPr>
              <a:defRPr sz="2800">
                <a:solidFill>
                  <a:srgbClr val="FFFFFF"/>
                </a:solidFill>
              </a:defRPr>
            </a:pPr>
            <a:r>
              <a:t>Facts Facts</a:t>
            </a:r>
          </a:p>
          <a:p>
            <a:pPr>
              <a:defRPr sz="2800">
                <a:solidFill>
                  <a:srgbClr val="FFFFFF"/>
                </a:solidFill>
              </a:defRPr>
            </a:pPr>
            <a:r>
              <a:t>Facts Facts</a:t>
            </a:r>
          </a:p>
          <a:p>
            <a:pPr>
              <a:defRPr>
                <a:solidFill>
                  <a:srgbClr val="FFFFFF"/>
                </a:solidFill>
              </a:defRPr>
            </a:pPr>
          </a:p>
        </p:txBody>
      </p:sp>
      <p:sp>
        <p:nvSpPr>
          <p:cNvPr id="170" name="TextBox 5"/>
          <p:cNvSpPr txBox="1"/>
          <p:nvPr/>
        </p:nvSpPr>
        <p:spPr>
          <a:xfrm>
            <a:off x="3527954" y="4261530"/>
            <a:ext cx="1220103"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rgbClr val="FFFFFF"/>
                </a:solidFill>
              </a:defRPr>
            </a:lvl1pPr>
          </a:lstStyle>
          <a:p>
            <a:pPr/>
            <a:r>
              <a:t>CFAA</a:t>
            </a:r>
          </a:p>
        </p:txBody>
      </p:sp>
      <p:sp>
        <p:nvSpPr>
          <p:cNvPr id="171" name="TextBox 6"/>
          <p:cNvSpPr txBox="1"/>
          <p:nvPr/>
        </p:nvSpPr>
        <p:spPr>
          <a:xfrm>
            <a:off x="6527172" y="3414352"/>
            <a:ext cx="2362955" cy="2440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200">
                <a:solidFill>
                  <a:srgbClr val="FFFFFF"/>
                </a:solidFill>
              </a:defRPr>
            </a:pPr>
            <a:r>
              <a:t>Prior Cases:</a:t>
            </a:r>
          </a:p>
          <a:p>
            <a:pPr>
              <a:defRPr i="1" sz="3200">
                <a:solidFill>
                  <a:srgbClr val="FFFFFF"/>
                </a:solidFill>
              </a:defRPr>
            </a:pPr>
            <a:r>
              <a:t>Nosal</a:t>
            </a:r>
          </a:p>
          <a:p>
            <a:pPr>
              <a:defRPr i="1" sz="3200">
                <a:solidFill>
                  <a:srgbClr val="FFFFFF"/>
                </a:solidFill>
              </a:defRPr>
            </a:pPr>
            <a:r>
              <a:t>Drew</a:t>
            </a:r>
          </a:p>
          <a:p>
            <a:pPr>
              <a:defRPr i="1" sz="3200">
                <a:solidFill>
                  <a:srgbClr val="FFFFFF"/>
                </a:solidFill>
              </a:defRPr>
            </a:pPr>
            <a:r>
              <a:t>Rushdan</a:t>
            </a:r>
          </a:p>
        </p:txBody>
      </p:sp>
      <p:sp>
        <p:nvSpPr>
          <p:cNvPr id="172" name="Left-Up Arrow 7"/>
          <p:cNvSpPr/>
          <p:nvPr/>
        </p:nvSpPr>
        <p:spPr>
          <a:xfrm rot="10800000">
            <a:off x="1186954" y="2563959"/>
            <a:ext cx="850392" cy="85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0800"/>
                </a:lnTo>
                <a:lnTo>
                  <a:pt x="5400" y="13500"/>
                </a:lnTo>
                <a:lnTo>
                  <a:pt x="13500" y="13500"/>
                </a:lnTo>
                <a:lnTo>
                  <a:pt x="13500" y="5400"/>
                </a:lnTo>
                <a:lnTo>
                  <a:pt x="10800" y="5400"/>
                </a:lnTo>
                <a:lnTo>
                  <a:pt x="16200" y="0"/>
                </a:lnTo>
                <a:lnTo>
                  <a:pt x="21600" y="5400"/>
                </a:lnTo>
                <a:lnTo>
                  <a:pt x="18900" y="5400"/>
                </a:lnTo>
                <a:lnTo>
                  <a:pt x="18900" y="18900"/>
                </a:lnTo>
                <a:lnTo>
                  <a:pt x="5400" y="18900"/>
                </a:lnTo>
                <a:lnTo>
                  <a:pt x="5400" y="21600"/>
                </a:ln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sp>
        <p:nvSpPr>
          <p:cNvPr id="173" name="Left-Right Arrow 8"/>
          <p:cNvSpPr/>
          <p:nvPr/>
        </p:nvSpPr>
        <p:spPr>
          <a:xfrm>
            <a:off x="2234613" y="4858174"/>
            <a:ext cx="1216153" cy="484633"/>
          </a:xfrm>
          <a:prstGeom prst="leftRightArrow">
            <a:avLst>
              <a:gd name="adj1" fmla="val 50000"/>
              <a:gd name="adj2" fmla="val 50000"/>
            </a:avLst>
          </a:pr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sp>
        <p:nvSpPr>
          <p:cNvPr id="174" name="Left-Right Arrow 9"/>
          <p:cNvSpPr/>
          <p:nvPr/>
        </p:nvSpPr>
        <p:spPr>
          <a:xfrm>
            <a:off x="5039107" y="4807549"/>
            <a:ext cx="1216153" cy="484633"/>
          </a:xfrm>
          <a:prstGeom prst="leftRightArrow">
            <a:avLst>
              <a:gd name="adj1" fmla="val 50000"/>
              <a:gd name="adj2" fmla="val 50000"/>
            </a:avLst>
          </a:pr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sp>
        <p:nvSpPr>
          <p:cNvPr id="175" name="Bent-Up Arrow 10"/>
          <p:cNvSpPr/>
          <p:nvPr/>
        </p:nvSpPr>
        <p:spPr>
          <a:xfrm flipH="1" rot="16200000">
            <a:off x="6018057" y="5124167"/>
            <a:ext cx="896224" cy="1751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6"/>
                </a:moveTo>
                <a:lnTo>
                  <a:pt x="13500" y="18836"/>
                </a:lnTo>
                <a:lnTo>
                  <a:pt x="13500" y="2764"/>
                </a:lnTo>
                <a:lnTo>
                  <a:pt x="10800" y="2764"/>
                </a:lnTo>
                <a:lnTo>
                  <a:pt x="16200" y="0"/>
                </a:lnTo>
                <a:lnTo>
                  <a:pt x="21600" y="2764"/>
                </a:lnTo>
                <a:lnTo>
                  <a:pt x="18900" y="2764"/>
                </a:lnTo>
                <a:lnTo>
                  <a:pt x="18900" y="21600"/>
                </a:lnTo>
                <a:lnTo>
                  <a:pt x="0" y="21600"/>
                </a:ln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50800" dist="38100" dir="5400000">
              <a:srgbClr val="000000">
                <a:alpha val="43000"/>
              </a:srgbClr>
            </a:outerShdw>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sp>
        <p:nvSpPr>
          <p:cNvPr id="176" name="TextBox 11"/>
          <p:cNvSpPr txBox="1"/>
          <p:nvPr/>
        </p:nvSpPr>
        <p:spPr>
          <a:xfrm>
            <a:off x="3922593" y="6025389"/>
            <a:ext cx="84296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RESULT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w="9525">
            <a:solidFill>
              <a:srgbClr val="4A7EBB"/>
            </a:solidFill>
            <a:round/>
          </a:ln>
          <a:effectLst>
            <a:outerShdw sx="100000" sy="100000" kx="0" ky="0" algn="b" rotWithShape="0" blurRad="38100" dist="20000" dir="5400000">
              <a:srgbClr val="000000">
                <a:alpha val="38000"/>
              </a:srgbClr>
            </a:outerShdw>
          </a:effectLst>
        </p:spPr>
        <p:txBody>
          <a:bodyPr/>
          <a:lstStyle>
            <a:lvl1pPr>
              <a:defRPr>
                <a:solidFill>
                  <a:srgbClr val="000000"/>
                </a:solidFill>
              </a:defRPr>
            </a:lvl1pPr>
          </a:lstStyle>
          <a:p>
            <a:pPr/>
            <a:r>
              <a:t>Quantum Thinking</a:t>
            </a:r>
          </a:p>
        </p:txBody>
      </p:sp>
      <p:grpSp>
        <p:nvGrpSpPr>
          <p:cNvPr id="181" name="Oval 4"/>
          <p:cNvGrpSpPr/>
          <p:nvPr/>
        </p:nvGrpSpPr>
        <p:grpSpPr>
          <a:xfrm>
            <a:off x="1294505" y="1666000"/>
            <a:ext cx="3232688" cy="3042555"/>
            <a:chOff x="0" y="0"/>
            <a:chExt cx="3232687" cy="3042554"/>
          </a:xfrm>
        </p:grpSpPr>
        <p:sp>
          <p:nvSpPr>
            <p:cNvPr id="179" name="Oval"/>
            <p:cNvSpPr/>
            <p:nvPr/>
          </p:nvSpPr>
          <p:spPr>
            <a:xfrm>
              <a:off x="0" y="-1"/>
              <a:ext cx="3232688" cy="3042556"/>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wrap="square" lIns="45719" tIns="45719" rIns="45719" bIns="45719" numCol="1" anchor="ctr">
              <a:noAutofit/>
            </a:bodyPr>
            <a:lstStyle/>
            <a:p>
              <a:pPr algn="ctr">
                <a:defRPr sz="3600">
                  <a:solidFill>
                    <a:srgbClr val="FFFFFF"/>
                  </a:solidFill>
                </a:defRPr>
              </a:pPr>
            </a:p>
          </p:txBody>
        </p:sp>
        <p:sp>
          <p:nvSpPr>
            <p:cNvPr id="180" name="LAW"/>
            <p:cNvSpPr txBox="1"/>
            <p:nvPr/>
          </p:nvSpPr>
          <p:spPr>
            <a:xfrm>
              <a:off x="473415" y="1208857"/>
              <a:ext cx="2285857"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600">
                  <a:solidFill>
                    <a:srgbClr val="FFFFFF"/>
                  </a:solidFill>
                </a:defRPr>
              </a:lvl1pPr>
            </a:lstStyle>
            <a:p>
              <a:pPr/>
              <a:r>
                <a:t>LAW</a:t>
              </a:r>
            </a:p>
          </p:txBody>
        </p:sp>
      </p:grpSp>
      <p:grpSp>
        <p:nvGrpSpPr>
          <p:cNvPr id="184" name="Oval 5"/>
          <p:cNvGrpSpPr/>
          <p:nvPr/>
        </p:nvGrpSpPr>
        <p:grpSpPr>
          <a:xfrm>
            <a:off x="4115558" y="1602408"/>
            <a:ext cx="3307942" cy="3169738"/>
            <a:chOff x="0" y="0"/>
            <a:chExt cx="3307940" cy="3169737"/>
          </a:xfrm>
        </p:grpSpPr>
        <p:sp>
          <p:nvSpPr>
            <p:cNvPr id="182" name="Oval"/>
            <p:cNvSpPr/>
            <p:nvPr/>
          </p:nvSpPr>
          <p:spPr>
            <a:xfrm>
              <a:off x="-1" y="-1"/>
              <a:ext cx="3307942" cy="3169739"/>
            </a:xfrm>
            <a:prstGeom prst="ellipse">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reflection blurRad="0" stA="50000" stPos="0" endA="0" endPos="40000" dist="0" dir="5400000" fadeDir="5400000" sx="100000" sy="-100000" kx="0" ky="0" algn="bl" rotWithShape="0"/>
            </a:effectLst>
          </p:spPr>
          <p:txBody>
            <a:bodyPr wrap="square" lIns="45719" tIns="45719" rIns="45719" bIns="45719" numCol="1" anchor="ctr">
              <a:noAutofit/>
            </a:bodyPr>
            <a:lstStyle/>
            <a:p>
              <a:pPr algn="ctr">
                <a:defRPr sz="2800"/>
              </a:pPr>
            </a:p>
          </p:txBody>
        </p:sp>
        <p:sp>
          <p:nvSpPr>
            <p:cNvPr id="183" name="TECHNOLOGY"/>
            <p:cNvSpPr txBox="1"/>
            <p:nvPr/>
          </p:nvSpPr>
          <p:spPr>
            <a:xfrm>
              <a:off x="484436" y="1113849"/>
              <a:ext cx="2339067" cy="942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2800"/>
              </a:lvl1pPr>
            </a:lstStyle>
            <a:p>
              <a:pPr/>
              <a:r>
                <a:t>TECHNOLOGY</a:t>
              </a:r>
            </a:p>
          </p:txBody>
        </p:sp>
      </p:grpSp>
      <p:sp>
        <p:nvSpPr>
          <p:cNvPr id="185" name="TextBox 6"/>
          <p:cNvSpPr txBox="1"/>
          <p:nvPr/>
        </p:nvSpPr>
        <p:spPr>
          <a:xfrm>
            <a:off x="139843" y="4879843"/>
            <a:ext cx="8864314" cy="18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FF"/>
                </a:solidFill>
              </a:defRPr>
            </a:pPr>
            <a:r>
              <a:t>In Quantum Computing a bit can be both positive and negative </a:t>
            </a:r>
          </a:p>
          <a:p>
            <a:pPr>
              <a:defRPr sz="2400">
                <a:solidFill>
                  <a:srgbClr val="FFFFFF"/>
                </a:solidFill>
              </a:defRPr>
            </a:pPr>
            <a:r>
              <a:t>at the same time.</a:t>
            </a:r>
          </a:p>
          <a:p>
            <a:pPr>
              <a:defRPr sz="2400">
                <a:solidFill>
                  <a:srgbClr val="FFFFFF"/>
                </a:solidFill>
              </a:defRPr>
            </a:pPr>
            <a:r>
              <a:t>Similarly the fact the CFAA is so broad is both positive and negative </a:t>
            </a:r>
          </a:p>
          <a:p>
            <a:pPr>
              <a:defRPr sz="2400">
                <a:solidFill>
                  <a:srgbClr val="FFFFFF"/>
                </a:solidFill>
              </a:defRPr>
            </a:pPr>
            <a:r>
              <a:t>at the same time.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457200" y="405207"/>
            <a:ext cx="8229600" cy="1143001"/>
          </a:xfrm>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defTabSz="452627">
              <a:defRPr sz="3861"/>
            </a:lvl1pPr>
          </a:lstStyle>
          <a:p>
            <a:pPr/>
            <a:r>
              <a:t>Courts are like assembly instructions</a:t>
            </a:r>
          </a:p>
        </p:txBody>
      </p:sp>
      <p:sp>
        <p:nvSpPr>
          <p:cNvPr id="188" name="TextBox 3"/>
          <p:cNvSpPr txBox="1"/>
          <p:nvPr/>
        </p:nvSpPr>
        <p:spPr>
          <a:xfrm>
            <a:off x="1151346" y="2523481"/>
            <a:ext cx="3246572"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8EB4E3"/>
                </a:solidFill>
                <a:effectLst>
                  <a:outerShdw sx="100000" sy="100000" kx="0" ky="0" algn="b" rotWithShape="0" blurRad="50800" dist="38100" dir="2700000">
                    <a:srgbClr val="000000">
                      <a:alpha val="43000"/>
                    </a:srgbClr>
                  </a:outerShdw>
                </a:effectLst>
              </a:defRPr>
            </a:lvl1pPr>
          </a:lstStyle>
          <a:p>
            <a:pPr/>
            <a:r>
              <a:t>000000   111</a:t>
            </a:r>
          </a:p>
        </p:txBody>
      </p:sp>
      <p:sp>
        <p:nvSpPr>
          <p:cNvPr id="189" name="TextBox 4"/>
          <p:cNvSpPr txBox="1"/>
          <p:nvPr/>
        </p:nvSpPr>
        <p:spPr>
          <a:xfrm>
            <a:off x="5137608" y="2523481"/>
            <a:ext cx="3246573"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8EB4E3"/>
                </a:solidFill>
                <a:effectLst>
                  <a:outerShdw sx="100000" sy="100000" kx="0" ky="0" algn="b" rotWithShape="0" blurRad="50800" dist="38100" dir="2700000">
                    <a:srgbClr val="000000">
                      <a:alpha val="43000"/>
                    </a:srgbClr>
                  </a:outerShdw>
                </a:effectLst>
              </a:defRPr>
            </a:lvl1pPr>
          </a:lstStyle>
          <a:p>
            <a:pPr/>
            <a:r>
              <a:t>00   1111111</a:t>
            </a:r>
          </a:p>
        </p:txBody>
      </p:sp>
      <p:sp>
        <p:nvSpPr>
          <p:cNvPr id="190" name="Left-Up Arrow 5"/>
          <p:cNvSpPr/>
          <p:nvPr/>
        </p:nvSpPr>
        <p:spPr>
          <a:xfrm rot="2580740">
            <a:off x="1883939" y="3138026"/>
            <a:ext cx="1770832" cy="174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887"/>
                </a:moveTo>
                <a:lnTo>
                  <a:pt x="5321" y="10174"/>
                </a:lnTo>
                <a:lnTo>
                  <a:pt x="5321" y="13187"/>
                </a:lnTo>
                <a:lnTo>
                  <a:pt x="13310" y="13187"/>
                </a:lnTo>
                <a:lnTo>
                  <a:pt x="13310" y="5400"/>
                </a:lnTo>
                <a:lnTo>
                  <a:pt x="10342" y="5400"/>
                </a:lnTo>
                <a:lnTo>
                  <a:pt x="15971" y="0"/>
                </a:lnTo>
                <a:lnTo>
                  <a:pt x="21600" y="5400"/>
                </a:lnTo>
                <a:lnTo>
                  <a:pt x="18631" y="5400"/>
                </a:lnTo>
                <a:lnTo>
                  <a:pt x="18631" y="18587"/>
                </a:lnTo>
                <a:lnTo>
                  <a:pt x="5321" y="18587"/>
                </a:lnTo>
                <a:lnTo>
                  <a:pt x="5321" y="21600"/>
                </a:ln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63500" dist="0" dir="0">
              <a:srgbClr val="000000">
                <a:alpha val="43000"/>
              </a:srgbClr>
            </a:outerShdw>
          </a:effectLst>
        </p:spPr>
        <p:txBody>
          <a:bodyPr lIns="45719" rIns="45719" anchor="ctr"/>
          <a:lstStyle/>
          <a:p>
            <a:pPr algn="ctr">
              <a:defRPr>
                <a:solidFill>
                  <a:srgbClr val="FFFFFF"/>
                </a:solidFill>
              </a:defRPr>
            </a:pPr>
          </a:p>
        </p:txBody>
      </p:sp>
      <p:sp>
        <p:nvSpPr>
          <p:cNvPr id="191" name="Left-Up Arrow 6"/>
          <p:cNvSpPr/>
          <p:nvPr/>
        </p:nvSpPr>
        <p:spPr>
          <a:xfrm rot="2580740">
            <a:off x="5494744" y="3138026"/>
            <a:ext cx="1770832" cy="174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887"/>
                </a:moveTo>
                <a:lnTo>
                  <a:pt x="5321" y="10174"/>
                </a:lnTo>
                <a:lnTo>
                  <a:pt x="5321" y="13187"/>
                </a:lnTo>
                <a:lnTo>
                  <a:pt x="13310" y="13187"/>
                </a:lnTo>
                <a:lnTo>
                  <a:pt x="13310" y="5400"/>
                </a:lnTo>
                <a:lnTo>
                  <a:pt x="10342" y="5400"/>
                </a:lnTo>
                <a:lnTo>
                  <a:pt x="15971" y="0"/>
                </a:lnTo>
                <a:lnTo>
                  <a:pt x="21600" y="5400"/>
                </a:lnTo>
                <a:lnTo>
                  <a:pt x="18631" y="5400"/>
                </a:lnTo>
                <a:lnTo>
                  <a:pt x="18631" y="18587"/>
                </a:lnTo>
                <a:lnTo>
                  <a:pt x="5321" y="18587"/>
                </a:lnTo>
                <a:lnTo>
                  <a:pt x="5321" y="21600"/>
                </a:ln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63500" dist="0" dir="0">
              <a:srgbClr val="000000">
                <a:alpha val="43000"/>
              </a:srgbClr>
            </a:outerShdw>
          </a:effectLst>
        </p:spPr>
        <p:txBody>
          <a:bodyPr lIns="45719" rIns="45719" anchor="ctr"/>
          <a:lstStyle/>
          <a:p>
            <a:pPr algn="ctr">
              <a:defRPr>
                <a:solidFill>
                  <a:srgbClr val="FFFFFF"/>
                </a:solidFill>
              </a:defRPr>
            </a:pPr>
          </a:p>
        </p:txBody>
      </p:sp>
      <p:sp>
        <p:nvSpPr>
          <p:cNvPr id="192" name="TextBox 7"/>
          <p:cNvSpPr txBox="1"/>
          <p:nvPr/>
        </p:nvSpPr>
        <p:spPr>
          <a:xfrm>
            <a:off x="554648" y="5350316"/>
            <a:ext cx="8580398"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defRPr>
            </a:lvl1pPr>
          </a:lstStyle>
          <a:p>
            <a:pPr/>
            <a:r>
              <a:t>The verdict is the result of a majority of ones.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prstGeom prst="rect">
            <a:avLst/>
          </a:prstGeom>
          <a:solidFill>
            <a:schemeClr val="accent3"/>
          </a:solidFill>
          <a:ln w="25400">
            <a:solidFill>
              <a:srgbClr val="718841"/>
            </a:solidFill>
            <a:round/>
          </a:ln>
        </p:spPr>
        <p:txBody>
          <a:bodyPr/>
          <a:lstStyle/>
          <a:p>
            <a:pPr/>
            <a:r>
              <a:t>Prosecutors don’t want a trial!</a:t>
            </a:r>
          </a:p>
        </p:txBody>
      </p:sp>
      <p:pic>
        <p:nvPicPr>
          <p:cNvPr id="195" name="Content Placeholder 3" descr="Content Placeholder 3"/>
          <p:cNvPicPr>
            <a:picLocks noChangeAspect="1"/>
          </p:cNvPicPr>
          <p:nvPr/>
        </p:nvPicPr>
        <p:blipFill>
          <a:blip r:embed="rId2">
            <a:extLst/>
          </a:blip>
          <a:stretch>
            <a:fillRect/>
          </a:stretch>
        </p:blipFill>
        <p:spPr>
          <a:xfrm>
            <a:off x="457200" y="1841523"/>
            <a:ext cx="8229600" cy="429481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prstGeom prst="rect">
            <a:avLst/>
          </a:prstGeom>
          <a:gradFill>
            <a:gsLst>
              <a:gs pos="0">
                <a:srgbClr val="A0CA4A"/>
              </a:gs>
              <a:gs pos="100000">
                <a:srgbClr val="DAFFA3"/>
              </a:gs>
            </a:gsLst>
            <a:lin ang="16200000"/>
          </a:gradFill>
          <a:ln w="9525">
            <a:solidFill>
              <a:srgbClr val="98B955"/>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defRPr>
            </a:lvl1pPr>
          </a:lstStyle>
          <a:p>
            <a:pPr/>
            <a:r>
              <a:t>Sixth Amendment Right to trial</a:t>
            </a:r>
          </a:p>
        </p:txBody>
      </p:sp>
      <p:sp>
        <p:nvSpPr>
          <p:cNvPr id="198" name="Content Placeholder 2"/>
          <p:cNvSpPr txBox="1"/>
          <p:nvPr>
            <p:ph type="body" idx="1"/>
          </p:nvPr>
        </p:nvSpPr>
        <p:spPr>
          <a:xfrm>
            <a:off x="457200" y="1600200"/>
            <a:ext cx="8229600" cy="4525963"/>
          </a:xfrm>
          <a:prstGeom prst="rect">
            <a:avLst/>
          </a:prstGeom>
        </p:spPr>
        <p:txBody>
          <a:bodyPr/>
          <a:lstStyle/>
          <a:p>
            <a:pPr/>
            <a:r>
              <a:t>The Sixth Amendment states: In all criminal prosecutions, the accused shall enjoy the right to a speedy and public trial, by an impartial jury of the State and district wherein the crime shall have been committed.</a:t>
            </a:r>
          </a:p>
          <a:p>
            <a:pPr/>
            <a:r>
              <a:t>The uncertainty of a trial is your best bet…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prstGeom prst="rect">
            <a:avLst/>
          </a:prstGeom>
          <a:solidFill>
            <a:schemeClr val="accent3"/>
          </a:solidFill>
          <a:ln w="25400">
            <a:solidFill>
              <a:srgbClr val="718841"/>
            </a:solidFill>
            <a:round/>
          </a:ln>
        </p:spPr>
        <p:txBody>
          <a:bodyPr/>
          <a:lstStyle/>
          <a:p>
            <a:pPr/>
            <a:r>
              <a:t>Always be Neo!</a:t>
            </a:r>
          </a:p>
        </p:txBody>
      </p:sp>
      <p:sp>
        <p:nvSpPr>
          <p:cNvPr id="201" name="Content Placeholder 2"/>
          <p:cNvSpPr txBox="1"/>
          <p:nvPr>
            <p:ph type="body" sz="half" idx="1"/>
          </p:nvPr>
        </p:nvSpPr>
        <p:spPr>
          <a:xfrm>
            <a:off x="457198" y="1600200"/>
            <a:ext cx="5024801" cy="4599193"/>
          </a:xfrm>
          <a:prstGeom prst="rect">
            <a:avLst/>
          </a:prstGeom>
        </p:spPr>
        <p:txBody>
          <a:bodyPr/>
          <a:lstStyle/>
          <a:p>
            <a:pPr>
              <a:lnSpc>
                <a:spcPct val="90000"/>
              </a:lnSpc>
              <a:spcBef>
                <a:spcPts val="600"/>
              </a:spcBef>
              <a:defRPr sz="2900"/>
            </a:pPr>
            <a:r>
              <a:t>Aaron Swartz case</a:t>
            </a:r>
          </a:p>
          <a:p>
            <a:pPr>
              <a:lnSpc>
                <a:spcPct val="90000"/>
              </a:lnSpc>
              <a:spcBef>
                <a:spcPts val="600"/>
              </a:spcBef>
              <a:defRPr sz="2900"/>
            </a:pPr>
            <a:r>
              <a:t>”Prosecutors for decades have threatened alleged criminals with disproportionately large sentences in hopes of securing a plea bargain, thus avoiding the expense and effort of a full blown trial.” - Slate</a:t>
            </a:r>
          </a:p>
        </p:txBody>
      </p:sp>
      <p:pic>
        <p:nvPicPr>
          <p:cNvPr id="202" name="Picture 3" descr="Picture 3"/>
          <p:cNvPicPr>
            <a:picLocks noChangeAspect="1"/>
          </p:cNvPicPr>
          <p:nvPr/>
        </p:nvPicPr>
        <p:blipFill>
          <a:blip r:embed="rId2">
            <a:extLst/>
          </a:blip>
          <a:stretch>
            <a:fillRect/>
          </a:stretch>
        </p:blipFill>
        <p:spPr>
          <a:xfrm>
            <a:off x="5708320" y="2125148"/>
            <a:ext cx="3184631" cy="3184631"/>
          </a:xfrm>
          <a:prstGeom prst="rect">
            <a:avLst/>
          </a:prstGeom>
          <a:ln w="12700">
            <a:miter lim="400000"/>
          </a:ln>
        </p:spPr>
      </p:pic>
      <p:sp>
        <p:nvSpPr>
          <p:cNvPr id="203" name="Heart 4"/>
          <p:cNvSpPr/>
          <p:nvPr/>
        </p:nvSpPr>
        <p:spPr>
          <a:xfrm>
            <a:off x="7100634" y="3779271"/>
            <a:ext cx="921067" cy="903073"/>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solidFill>
            <a:schemeClr val="accent3"/>
          </a:solidFill>
          <a:ln w="38100">
            <a:solidFill>
              <a:srgbClr val="FFFFFF"/>
            </a:solidFill>
          </a:ln>
          <a:effectLst>
            <a:outerShdw sx="100000" sy="100000" kx="0" ky="0" algn="b" rotWithShape="0" blurRad="38100" dist="20000" dir="5400000">
              <a:srgbClr val="000000">
                <a:alpha val="38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prstGeom prst="rect">
            <a:avLst/>
          </a:prstGeom>
          <a:gradFill>
            <a:gsLst>
              <a:gs pos="0">
                <a:srgbClr val="A0CA4A"/>
              </a:gs>
              <a:gs pos="100000">
                <a:srgbClr val="DAFFA3"/>
              </a:gs>
            </a:gsLst>
            <a:lin ang="16200000"/>
          </a:gradFill>
          <a:ln w="9525">
            <a:solidFill>
              <a:srgbClr val="98B955"/>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defRPr>
            </a:lvl1pPr>
          </a:lstStyle>
          <a:p>
            <a:pPr/>
            <a:r>
              <a:t>Right to trial by jury</a:t>
            </a:r>
          </a:p>
        </p:txBody>
      </p:sp>
      <p:sp>
        <p:nvSpPr>
          <p:cNvPr id="206" name="Content Placeholder 2"/>
          <p:cNvSpPr txBox="1"/>
          <p:nvPr>
            <p:ph type="body" idx="1"/>
          </p:nvPr>
        </p:nvSpPr>
        <p:spPr>
          <a:xfrm>
            <a:off x="457200" y="1600200"/>
            <a:ext cx="8229600" cy="4525963"/>
          </a:xfrm>
          <a:prstGeom prst="rect">
            <a:avLst/>
          </a:prstGeom>
        </p:spPr>
        <p:txBody>
          <a:bodyPr/>
          <a:lstStyle/>
          <a:p>
            <a:pPr marL="336042" indent="-336042" defTabSz="448055">
              <a:lnSpc>
                <a:spcPct val="90000"/>
              </a:lnSpc>
              <a:spcBef>
                <a:spcPts val="600"/>
              </a:spcBef>
              <a:defRPr sz="2842"/>
            </a:pPr>
            <a:r>
              <a:t>Aaron Swartz was charged with multiple counts of wire fraud and CFAA violations.</a:t>
            </a:r>
          </a:p>
          <a:p>
            <a:pPr marL="336042" indent="-336042" defTabSz="448055">
              <a:lnSpc>
                <a:spcPct val="90000"/>
              </a:lnSpc>
              <a:spcBef>
                <a:spcPts val="600"/>
              </a:spcBef>
              <a:defRPr sz="2842"/>
            </a:pPr>
            <a:r>
              <a:t>Unlawfully obtaining information from and damaging a protected computer.</a:t>
            </a:r>
          </a:p>
          <a:p>
            <a:pPr marL="336042" indent="-336042" defTabSz="448055">
              <a:lnSpc>
                <a:spcPct val="90000"/>
              </a:lnSpc>
              <a:spcBef>
                <a:spcPts val="600"/>
              </a:spcBef>
              <a:defRPr sz="2842"/>
            </a:pPr>
            <a:r>
              <a:t>Prosecutors filed a superseding indictment adding nine more felony counts exposing Swartz to 50 yrs. Imprisonment and 1 mill. In fines.</a:t>
            </a:r>
          </a:p>
          <a:p>
            <a:pPr marL="336042" indent="-336042" defTabSz="448055">
              <a:lnSpc>
                <a:spcPct val="90000"/>
              </a:lnSpc>
              <a:spcBef>
                <a:spcPts val="600"/>
              </a:spcBef>
              <a:defRPr sz="2842"/>
            </a:pPr>
            <a:r>
              <a:t>They offered a plea deal of six months imprisonment and threatened to seek seven years if he exercised his right to a trial.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txBox="1"/>
          <p:nvPr>
            <p:ph type="ctrTitle"/>
          </p:nvPr>
        </p:nvSpPr>
        <p:spPr>
          <a:xfrm>
            <a:off x="685800" y="660400"/>
            <a:ext cx="7772400" cy="1470025"/>
          </a:xfrm>
          <a:prstGeom prst="rect">
            <a:avLst/>
          </a:prstGeom>
        </p:spPr>
        <p:txBody>
          <a:bodyPr/>
          <a:lstStyle>
            <a:lvl1pPr defTabSz="452627">
              <a:defRPr sz="4356"/>
            </a:lvl1pPr>
          </a:lstStyle>
          <a:p>
            <a:pPr/>
            <a:r>
              <a:t>The Computer Fraud and Abuse Act (CFAA) 18 USC §1030</a:t>
            </a:r>
          </a:p>
        </p:txBody>
      </p:sp>
      <p:pic>
        <p:nvPicPr>
          <p:cNvPr id="117" name="Picture 3" descr="Picture 3"/>
          <p:cNvPicPr>
            <a:picLocks noChangeAspect="1"/>
          </p:cNvPicPr>
          <p:nvPr/>
        </p:nvPicPr>
        <p:blipFill>
          <a:blip r:embed="rId2">
            <a:extLst/>
          </a:blip>
          <a:stretch>
            <a:fillRect/>
          </a:stretch>
        </p:blipFill>
        <p:spPr>
          <a:xfrm>
            <a:off x="2065297" y="2237254"/>
            <a:ext cx="5292983" cy="388776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defTabSz="402336">
              <a:defRPr sz="3432">
                <a:solidFill>
                  <a:srgbClr val="000000"/>
                </a:solidFill>
                <a:effectLst>
                  <a:outerShdw sx="100000" sy="100000" kx="0" ky="0" algn="b" rotWithShape="0" blurRad="44704" dist="33528" dir="2700000">
                    <a:srgbClr val="000000">
                      <a:alpha val="43000"/>
                    </a:srgbClr>
                  </a:outerShdw>
                </a:effectLst>
              </a:defRPr>
            </a:lvl1pPr>
          </a:lstStyle>
          <a:p>
            <a:pPr/>
            <a:r>
              <a:t>What do we mean by “without authorization?”</a:t>
            </a:r>
          </a:p>
        </p:txBody>
      </p:sp>
      <p:sp>
        <p:nvSpPr>
          <p:cNvPr id="209" name="Content Placeholder 2"/>
          <p:cNvSpPr txBox="1"/>
          <p:nvPr>
            <p:ph type="body" idx="1"/>
          </p:nvPr>
        </p:nvSpPr>
        <p:spPr>
          <a:xfrm>
            <a:off x="457200" y="1600200"/>
            <a:ext cx="8229600" cy="4525963"/>
          </a:xfrm>
          <a:prstGeom prst="rect">
            <a:avLst/>
          </a:prstGeom>
        </p:spPr>
        <p:txBody>
          <a:bodyPr/>
          <a:lstStyle/>
          <a:p>
            <a:pPr>
              <a:lnSpc>
                <a:spcPct val="90000"/>
              </a:lnSpc>
            </a:pPr>
            <a:r>
              <a:t>It depends who you ask…</a:t>
            </a:r>
          </a:p>
          <a:p>
            <a:pPr>
              <a:lnSpc>
                <a:spcPct val="90000"/>
              </a:lnSpc>
            </a:pPr>
            <a:r>
              <a:t>“Without authorization is an unambiguous </a:t>
            </a:r>
            <a:r>
              <a:rPr>
                <a:solidFill>
                  <a:srgbClr val="558ED5"/>
                </a:solidFill>
              </a:rPr>
              <a:t>non-technical </a:t>
            </a:r>
            <a:r>
              <a:t>term given its plain and ordinary meaning means accessing a protected computer without permission.</a:t>
            </a:r>
          </a:p>
          <a:p>
            <a:pPr>
              <a:lnSpc>
                <a:spcPct val="90000"/>
              </a:lnSpc>
            </a:pPr>
            <a:r>
              <a:t>Rules that determine who is allowed to do what. Adam may be allowed to create and delete databases while Ursula is only allowed to read them.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In Windows™</a:t>
            </a:r>
          </a:p>
        </p:txBody>
      </p:sp>
      <p:sp>
        <p:nvSpPr>
          <p:cNvPr id="212" name="Content Placeholder 2"/>
          <p:cNvSpPr txBox="1"/>
          <p:nvPr>
            <p:ph type="body" idx="1"/>
          </p:nvPr>
        </p:nvSpPr>
        <p:spPr>
          <a:xfrm>
            <a:off x="457200" y="1600200"/>
            <a:ext cx="8229600" cy="4525963"/>
          </a:xfrm>
          <a:prstGeom prst="rect">
            <a:avLst/>
          </a:prstGeom>
        </p:spPr>
        <p:txBody>
          <a:bodyPr/>
          <a:lstStyle/>
          <a:p>
            <a:pPr marL="329184" indent="-329184" defTabSz="438911">
              <a:lnSpc>
                <a:spcPct val="90000"/>
              </a:lnSpc>
              <a:spcBef>
                <a:spcPts val="600"/>
              </a:spcBef>
              <a:defRPr i="1" sz="2592">
                <a:solidFill>
                  <a:srgbClr val="558ED5"/>
                </a:solidFill>
              </a:defRPr>
            </a:pPr>
            <a:r>
              <a:t>User rights</a:t>
            </a:r>
          </a:p>
          <a:p>
            <a:pPr marL="329184" indent="-329184" defTabSz="438911">
              <a:lnSpc>
                <a:spcPct val="90000"/>
              </a:lnSpc>
              <a:spcBef>
                <a:spcPts val="600"/>
              </a:spcBef>
              <a:defRPr sz="2592"/>
            </a:pPr>
            <a:r>
              <a:t>User rights AUTHORIZE users to perform specific actions such as logging onto a system or backing up files and directories.</a:t>
            </a:r>
          </a:p>
          <a:p>
            <a:pPr marL="329184" indent="-329184" defTabSz="438911">
              <a:lnSpc>
                <a:spcPct val="90000"/>
              </a:lnSpc>
              <a:spcBef>
                <a:spcPts val="600"/>
              </a:spcBef>
              <a:defRPr sz="2592"/>
            </a:pPr>
            <a:r>
              <a:t>User rights are different from permissions they apply to user accounts whereas permissions are attached to objects</a:t>
            </a:r>
          </a:p>
          <a:p>
            <a:pPr marL="329184" indent="-329184" defTabSz="438911">
              <a:lnSpc>
                <a:spcPct val="90000"/>
              </a:lnSpc>
              <a:spcBef>
                <a:spcPts val="600"/>
              </a:spcBef>
              <a:defRPr sz="2592"/>
            </a:pPr>
            <a:r>
              <a:t>User rights are best administered on a group account basis. This ensures that a user logging on as a member of a group automatically inherits the rights associated with that group. – Microsoft Tech Blog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In Unix/Linux</a:t>
            </a:r>
          </a:p>
        </p:txBody>
      </p:sp>
      <p:sp>
        <p:nvSpPr>
          <p:cNvPr id="215" name="Content Placeholder 2"/>
          <p:cNvSpPr txBox="1"/>
          <p:nvPr>
            <p:ph type="body" idx="1"/>
          </p:nvPr>
        </p:nvSpPr>
        <p:spPr>
          <a:xfrm>
            <a:off x="457200" y="1600200"/>
            <a:ext cx="8229600" cy="4525963"/>
          </a:xfrm>
          <a:prstGeom prst="rect">
            <a:avLst/>
          </a:prstGeom>
        </p:spPr>
        <p:txBody>
          <a:bodyPr/>
          <a:lstStyle/>
          <a:p>
            <a:pPr marL="336042" indent="-336042" defTabSz="448055">
              <a:defRPr sz="3136"/>
            </a:pPr>
            <a:r>
              <a:t>Permissions is a complex subject in Unix/Linux</a:t>
            </a:r>
          </a:p>
          <a:p>
            <a:pPr marL="336042" indent="-336042" defTabSz="448055">
              <a:defRPr sz="3136"/>
            </a:pPr>
            <a:r>
              <a:t>User, File and Directory permissions.</a:t>
            </a:r>
          </a:p>
          <a:p>
            <a:pPr marL="336042" indent="-336042" defTabSz="448055">
              <a:defRPr sz="3136"/>
            </a:pPr>
            <a:r>
              <a:t>Read, Write and Execute.   “r” “w” “x”</a:t>
            </a:r>
          </a:p>
          <a:p>
            <a:pPr marL="336042" indent="-336042" defTabSz="448055">
              <a:defRPr sz="3136"/>
            </a:pPr>
            <a:r>
              <a:t>The meanings of these permissions differ based on context. Read permission on a directory means it is searchable it does not mean you can read the contents of the files.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xfrm>
            <a:off x="457200" y="167807"/>
            <a:ext cx="8229600" cy="1143001"/>
          </a:xfrm>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Got Root?</a:t>
            </a:r>
          </a:p>
        </p:txBody>
      </p:sp>
      <p:pic>
        <p:nvPicPr>
          <p:cNvPr id="218" name="Content Placeholder 3" descr="Content Placeholder 3"/>
          <p:cNvPicPr>
            <a:picLocks noChangeAspect="1"/>
          </p:cNvPicPr>
          <p:nvPr/>
        </p:nvPicPr>
        <p:blipFill>
          <a:blip r:embed="rId2">
            <a:extLst/>
          </a:blip>
          <a:stretch>
            <a:fillRect/>
          </a:stretch>
        </p:blipFill>
        <p:spPr>
          <a:xfrm>
            <a:off x="1395031" y="1631035"/>
            <a:ext cx="6130123" cy="3449816"/>
          </a:xfrm>
          <a:prstGeom prst="rect">
            <a:avLst/>
          </a:prstGeom>
          <a:ln w="12700">
            <a:miter lim="400000"/>
          </a:ln>
        </p:spPr>
      </p:pic>
      <p:grpSp>
        <p:nvGrpSpPr>
          <p:cNvPr id="221" name="Rectangular Callout 4"/>
          <p:cNvGrpSpPr/>
          <p:nvPr/>
        </p:nvGrpSpPr>
        <p:grpSpPr>
          <a:xfrm>
            <a:off x="5219334" y="1717654"/>
            <a:ext cx="2892362" cy="1568676"/>
            <a:chOff x="0" y="0"/>
            <a:chExt cx="2892361" cy="1568674"/>
          </a:xfrm>
        </p:grpSpPr>
        <p:sp>
          <p:nvSpPr>
            <p:cNvPr id="219" name="Shape"/>
            <p:cNvSpPr/>
            <p:nvPr/>
          </p:nvSpPr>
          <p:spPr>
            <a:xfrm>
              <a:off x="0" y="0"/>
              <a:ext cx="2892362" cy="1568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2" y="0"/>
                  </a:moveTo>
                  <a:lnTo>
                    <a:pt x="21600" y="0"/>
                  </a:lnTo>
                  <a:lnTo>
                    <a:pt x="21600" y="19714"/>
                  </a:lnTo>
                  <a:lnTo>
                    <a:pt x="8392" y="19714"/>
                  </a:lnTo>
                  <a:lnTo>
                    <a:pt x="8392" y="16428"/>
                  </a:lnTo>
                  <a:lnTo>
                    <a:pt x="0" y="21600"/>
                  </a:lnTo>
                  <a:lnTo>
                    <a:pt x="8392" y="11500"/>
                  </a:ln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2400"/>
              </a:pPr>
            </a:p>
          </p:txBody>
        </p:sp>
        <p:sp>
          <p:nvSpPr>
            <p:cNvPr id="220" name="I am Root!"/>
            <p:cNvSpPr txBox="1"/>
            <p:nvPr/>
          </p:nvSpPr>
          <p:spPr>
            <a:xfrm>
              <a:off x="1123798" y="492325"/>
              <a:ext cx="176856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vl1pPr>
            </a:lstStyle>
            <a:p>
              <a:pPr/>
              <a:r>
                <a:t>I am Root!</a:t>
              </a:r>
            </a:p>
          </p:txBody>
        </p:sp>
      </p:grpSp>
      <p:sp>
        <p:nvSpPr>
          <p:cNvPr id="222" name="TextBox 5"/>
          <p:cNvSpPr txBox="1"/>
          <p:nvPr/>
        </p:nvSpPr>
        <p:spPr>
          <a:xfrm>
            <a:off x="854606" y="5266333"/>
            <a:ext cx="8356041"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800">
                <a:solidFill>
                  <a:srgbClr val="FFFFFF"/>
                </a:solidFill>
              </a:defRPr>
            </a:pPr>
            <a:r>
              <a:t>According to the CFFA if you’re not a super user in </a:t>
            </a:r>
          </a:p>
          <a:p>
            <a:pPr>
              <a:defRPr sz="2800">
                <a:solidFill>
                  <a:srgbClr val="FFFFFF"/>
                </a:solidFill>
              </a:defRPr>
            </a:pPr>
            <a:r>
              <a:t>Windows or Linux you’re “unauthorized?”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Buffer Overflow</a:t>
            </a:r>
          </a:p>
        </p:txBody>
      </p:sp>
      <p:sp>
        <p:nvSpPr>
          <p:cNvPr id="225" name="Content Placeholder 2"/>
          <p:cNvSpPr txBox="1"/>
          <p:nvPr>
            <p:ph type="body" idx="1"/>
          </p:nvPr>
        </p:nvSpPr>
        <p:spPr>
          <a:xfrm>
            <a:off x="457200" y="1572820"/>
            <a:ext cx="8229600" cy="4525963"/>
          </a:xfrm>
          <a:prstGeom prst="rect">
            <a:avLst/>
          </a:prstGeom>
        </p:spPr>
        <p:txBody>
          <a:bodyPr/>
          <a:lstStyle/>
          <a:p>
            <a:pPr marL="342899" indent="-342899">
              <a:lnSpc>
                <a:spcPct val="90000"/>
              </a:lnSpc>
              <a:defRPr sz="2900"/>
            </a:pPr>
            <a:r>
              <a:t>Buffer overflow alters the execution path of an application by overwriting parts of its memory. Malicious extra data [often] contains code designed to trigger specific actions in effect sending new instructions to the attacked application resulting in </a:t>
            </a:r>
            <a:r>
              <a:rPr>
                <a:solidFill>
                  <a:srgbClr val="8EB4E3"/>
                </a:solidFill>
              </a:rPr>
              <a:t>unauthorized</a:t>
            </a:r>
            <a:r>
              <a:t> access to the system. – Veracode</a:t>
            </a:r>
          </a:p>
          <a:p>
            <a:pPr marL="342899" indent="-342899">
              <a:lnSpc>
                <a:spcPct val="90000"/>
              </a:lnSpc>
              <a:defRPr sz="2900"/>
            </a:pPr>
            <a:r>
              <a:t>What the court should have said. - Accessing without permission and permissions!</a:t>
            </a:r>
          </a:p>
        </p:txBody>
      </p:sp>
      <p:sp>
        <p:nvSpPr>
          <p:cNvPr id="226" name="TextBox 3"/>
          <p:cNvSpPr txBox="1"/>
          <p:nvPr/>
        </p:nvSpPr>
        <p:spPr>
          <a:xfrm>
            <a:off x="878343" y="5512784"/>
            <a:ext cx="221601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char buff [10] = {0}; </a:t>
            </a:r>
          </a:p>
        </p:txBody>
      </p:sp>
      <p:sp>
        <p:nvSpPr>
          <p:cNvPr id="227" name="TextBox 4"/>
          <p:cNvSpPr txBox="1"/>
          <p:nvPr/>
        </p:nvSpPr>
        <p:spPr>
          <a:xfrm>
            <a:off x="890182" y="5916371"/>
            <a:ext cx="549197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strcpy( buff, “This string will overflow the buffer.”);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Unauthorized is technical!</a:t>
            </a:r>
          </a:p>
        </p:txBody>
      </p:sp>
      <p:sp>
        <p:nvSpPr>
          <p:cNvPr id="230" name="Content Placeholder 2"/>
          <p:cNvSpPr txBox="1"/>
          <p:nvPr>
            <p:ph type="body" idx="1"/>
          </p:nvPr>
        </p:nvSpPr>
        <p:spPr>
          <a:xfrm>
            <a:off x="457200" y="1600200"/>
            <a:ext cx="8229600" cy="4525963"/>
          </a:xfrm>
          <a:prstGeom prst="rect">
            <a:avLst/>
          </a:prstGeom>
        </p:spPr>
        <p:txBody>
          <a:bodyPr/>
          <a:lstStyle/>
          <a:p>
            <a:pPr marL="336042" indent="-336042" defTabSz="448055">
              <a:lnSpc>
                <a:spcPct val="90000"/>
              </a:lnSpc>
              <a:defRPr sz="3136"/>
            </a:pPr>
            <a:r>
              <a:t>The Stack</a:t>
            </a:r>
          </a:p>
          <a:p>
            <a:pPr marL="336042" indent="-336042" defTabSz="448055">
              <a:lnSpc>
                <a:spcPct val="90000"/>
              </a:lnSpc>
              <a:defRPr sz="3136"/>
            </a:pPr>
            <a:r>
              <a:t>The Heap</a:t>
            </a:r>
          </a:p>
          <a:p>
            <a:pPr marL="336042" indent="-336042" defTabSz="448055">
              <a:lnSpc>
                <a:spcPct val="90000"/>
              </a:lnSpc>
              <a:defRPr sz="3136"/>
            </a:pPr>
            <a:r>
              <a:t>Return Address</a:t>
            </a:r>
          </a:p>
          <a:p>
            <a:pPr marL="336042" indent="-336042" defTabSz="448055">
              <a:lnSpc>
                <a:spcPct val="90000"/>
              </a:lnSpc>
              <a:defRPr sz="3136"/>
            </a:pPr>
            <a:r>
              <a:t>Push, Pop</a:t>
            </a:r>
          </a:p>
          <a:p>
            <a:pPr marL="336042" indent="-336042" defTabSz="448055">
              <a:lnSpc>
                <a:spcPct val="90000"/>
              </a:lnSpc>
              <a:defRPr sz="3136"/>
            </a:pPr>
            <a:r>
              <a:t>Memory Virtualization</a:t>
            </a:r>
          </a:p>
          <a:p>
            <a:pPr marL="336042" indent="-336042" defTabSz="448055">
              <a:lnSpc>
                <a:spcPct val="90000"/>
              </a:lnSpc>
              <a:defRPr sz="3136"/>
            </a:pPr>
            <a:r>
              <a:t>Threads</a:t>
            </a:r>
          </a:p>
          <a:p>
            <a:pPr marL="336042" indent="-336042" defTabSz="448055">
              <a:lnSpc>
                <a:spcPct val="90000"/>
              </a:lnSpc>
              <a:defRPr sz="3136"/>
            </a:pPr>
            <a:r>
              <a:t>Processes</a:t>
            </a:r>
          </a:p>
          <a:p>
            <a:pPr marL="336042" indent="-336042" defTabSz="448055">
              <a:lnSpc>
                <a:spcPct val="90000"/>
              </a:lnSpc>
              <a:defRPr sz="3136"/>
            </a:pPr>
            <a:r>
              <a:t>All the fun stuff you learn in Computer Science.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Useful “Take Aways”</a:t>
            </a:r>
          </a:p>
        </p:txBody>
      </p:sp>
      <p:sp>
        <p:nvSpPr>
          <p:cNvPr id="233" name="Content Placeholder 2"/>
          <p:cNvSpPr txBox="1"/>
          <p:nvPr>
            <p:ph type="body" idx="1"/>
          </p:nvPr>
        </p:nvSpPr>
        <p:spPr>
          <a:xfrm>
            <a:off x="457200" y="1600200"/>
            <a:ext cx="8229600" cy="4525963"/>
          </a:xfrm>
          <a:prstGeom prst="rect">
            <a:avLst/>
          </a:prstGeom>
        </p:spPr>
        <p:txBody>
          <a:bodyPr/>
          <a:lstStyle/>
          <a:p>
            <a:pPr marL="312039" indent="-312039" defTabSz="416052">
              <a:lnSpc>
                <a:spcPct val="90000"/>
              </a:lnSpc>
              <a:spcBef>
                <a:spcPts val="600"/>
              </a:spcBef>
              <a:defRPr sz="2912"/>
            </a:pPr>
            <a:r>
              <a:t>Prosecutors will stack charges to scare you into taking a plea agreement.</a:t>
            </a:r>
          </a:p>
          <a:p>
            <a:pPr marL="312039" indent="-312039" defTabSz="416052">
              <a:lnSpc>
                <a:spcPct val="90000"/>
              </a:lnSpc>
              <a:spcBef>
                <a:spcPts val="600"/>
              </a:spcBef>
              <a:defRPr sz="2912"/>
            </a:pPr>
            <a:r>
              <a:t>You have a right to a trial and nobody wants that.</a:t>
            </a:r>
          </a:p>
          <a:p>
            <a:pPr marL="312039" indent="-312039" defTabSz="416052">
              <a:lnSpc>
                <a:spcPct val="90000"/>
              </a:lnSpc>
              <a:spcBef>
                <a:spcPts val="600"/>
              </a:spcBef>
              <a:defRPr sz="2912"/>
            </a:pPr>
            <a:r>
              <a:t>Usually if there’s no victim there’s no charge.</a:t>
            </a:r>
          </a:p>
          <a:p>
            <a:pPr marL="312039" indent="-312039" defTabSz="416052">
              <a:lnSpc>
                <a:spcPct val="90000"/>
              </a:lnSpc>
              <a:spcBef>
                <a:spcPts val="600"/>
              </a:spcBef>
              <a:defRPr sz="2912"/>
            </a:pPr>
            <a:r>
              <a:t>The CFAA’s  breadth makes it easier to charge but also easier to defend.</a:t>
            </a:r>
          </a:p>
          <a:p>
            <a:pPr marL="312039" indent="-312039" defTabSz="416052">
              <a:lnSpc>
                <a:spcPct val="90000"/>
              </a:lnSpc>
              <a:spcBef>
                <a:spcPts val="600"/>
              </a:spcBef>
              <a:defRPr sz="2912"/>
            </a:pPr>
            <a:r>
              <a:t>We need more engineers to go to law school  to craft and contribute to legislation.</a:t>
            </a:r>
          </a:p>
          <a:p>
            <a:pPr marL="312039" indent="-312039" defTabSz="416052">
              <a:lnSpc>
                <a:spcPct val="90000"/>
              </a:lnSpc>
              <a:spcBef>
                <a:spcPts val="600"/>
              </a:spcBef>
              <a:defRPr sz="2912"/>
            </a:pPr>
            <a:r>
              <a:t>You can still be a plumber!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Hypothetical Zero</a:t>
            </a:r>
          </a:p>
        </p:txBody>
      </p:sp>
      <p:sp>
        <p:nvSpPr>
          <p:cNvPr id="236" name="Content Placeholder 2"/>
          <p:cNvSpPr txBox="1"/>
          <p:nvPr>
            <p:ph type="body" idx="1"/>
          </p:nvPr>
        </p:nvSpPr>
        <p:spPr>
          <a:xfrm>
            <a:off x="457200" y="1600200"/>
            <a:ext cx="8229600" cy="4525963"/>
          </a:xfrm>
          <a:prstGeom prst="rect">
            <a:avLst/>
          </a:prstGeom>
        </p:spPr>
        <p:txBody>
          <a:bodyPr/>
          <a:lstStyle/>
          <a:p>
            <a:pPr/>
            <a:r>
              <a:t>You buy a new router.</a:t>
            </a:r>
          </a:p>
          <a:p>
            <a:pPr/>
            <a:r>
              <a:t>You notice your neighbor has the same router, make, model and is available to connect.</a:t>
            </a:r>
          </a:p>
          <a:p>
            <a:pPr/>
            <a:r>
              <a:t>You access their router using the password that came with the box. Is this “authorized” under the CFFA? Why or why not? What other question(s) does it raise?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Is a router a computer?</a:t>
            </a:r>
          </a:p>
        </p:txBody>
      </p:sp>
      <p:sp>
        <p:nvSpPr>
          <p:cNvPr id="239" name="Content Placeholder 2"/>
          <p:cNvSpPr txBox="1"/>
          <p:nvPr>
            <p:ph type="body" idx="1"/>
          </p:nvPr>
        </p:nvSpPr>
        <p:spPr>
          <a:xfrm>
            <a:off x="457200" y="1600200"/>
            <a:ext cx="8229600" cy="4525963"/>
          </a:xfrm>
          <a:prstGeom prst="rect">
            <a:avLst/>
          </a:prstGeom>
        </p:spPr>
        <p:txBody>
          <a:bodyPr/>
          <a:lstStyle/>
          <a:p>
            <a:pPr marL="325754" indent="-325754" defTabSz="434340">
              <a:defRPr sz="3040"/>
            </a:pPr>
            <a:r>
              <a:t>How do routers work?</a:t>
            </a:r>
          </a:p>
          <a:p>
            <a:pPr marL="325754" indent="-325754" defTabSz="434340">
              <a:defRPr sz="3040"/>
            </a:pPr>
            <a:r>
              <a:t>The router powers on and loads its OS from flash.</a:t>
            </a:r>
          </a:p>
          <a:p>
            <a:pPr marL="325754" indent="-325754" defTabSz="434340">
              <a:defRPr sz="3040"/>
            </a:pPr>
            <a:r>
              <a:t>It loads the configuration file saved to NVRAM</a:t>
            </a:r>
          </a:p>
          <a:p>
            <a:pPr marL="325754" indent="-325754" defTabSz="434340">
              <a:defRPr sz="3040"/>
            </a:pPr>
            <a:r>
              <a:t>Adds network address and subnet for each interface to its routing table.</a:t>
            </a:r>
          </a:p>
          <a:p>
            <a:pPr marL="325754" indent="-325754" defTabSz="434340">
              <a:defRPr sz="3040"/>
            </a:pPr>
            <a:r>
              <a:t>Netgear Nighthawk has a dual core processor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CFAA defines computer as…</a:t>
            </a:r>
          </a:p>
        </p:txBody>
      </p:sp>
      <p:sp>
        <p:nvSpPr>
          <p:cNvPr id="242" name="Content Placeholder 2"/>
          <p:cNvSpPr txBox="1"/>
          <p:nvPr>
            <p:ph type="body" idx="1"/>
          </p:nvPr>
        </p:nvSpPr>
        <p:spPr>
          <a:xfrm>
            <a:off x="457200" y="1788826"/>
            <a:ext cx="8229600" cy="3404585"/>
          </a:xfrm>
          <a:prstGeom prst="rect">
            <a:avLst/>
          </a:prstGeom>
        </p:spPr>
        <p:txBody>
          <a:bodyPr/>
          <a:lstStyle/>
          <a:p>
            <a:pPr marL="312039" indent="-312039" defTabSz="416052">
              <a:lnSpc>
                <a:spcPct val="80000"/>
              </a:lnSpc>
              <a:spcBef>
                <a:spcPts val="500"/>
              </a:spcBef>
              <a:defRPr sz="2548"/>
            </a:pPr>
            <a:r>
              <a:t>An electronic, magnetic, optical, electrochemical or other high speed data device performing logical, arithmetic or storage functions and includes any data storage facility or communications facility related to or operating in conjunction with such device.</a:t>
            </a:r>
            <a:endParaRPr sz="2912"/>
          </a:p>
          <a:p>
            <a:pPr marL="312039" indent="-312039" defTabSz="416052">
              <a:lnSpc>
                <a:spcPct val="80000"/>
              </a:lnSpc>
              <a:spcBef>
                <a:spcPts val="500"/>
              </a:spcBef>
              <a:defRPr sz="2548"/>
            </a:pPr>
            <a:r>
              <a:t>“A cellular phone used only to place calls and send text messages is a computer as defined by the Computer Fraud and Abuse Act (CFAA) 18 USC §1030.” </a:t>
            </a:r>
            <a:r>
              <a:rPr>
                <a:solidFill>
                  <a:srgbClr val="558ED5"/>
                </a:solidFill>
              </a:rPr>
              <a:t>US v. Kramer  </a:t>
            </a:r>
            <a:r>
              <a:t>February 8 2011 United States Court of Appeals for the 8</a:t>
            </a:r>
            <a:r>
              <a:rPr baseline="30037"/>
              <a:t>th</a:t>
            </a:r>
            <a:r>
              <a:t> Circuit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457200" y="168358"/>
            <a:ext cx="8229600" cy="1143001"/>
          </a:xfrm>
          <a:prstGeom prst="rect">
            <a:avLst/>
          </a:prstGeom>
          <a:solidFill>
            <a:schemeClr val="accent3"/>
          </a:solidFill>
          <a:ln w="25400">
            <a:solidFill>
              <a:srgbClr val="718841"/>
            </a:solidFill>
            <a:round/>
          </a:ln>
        </p:spPr>
        <p:txBody>
          <a:bodyPr/>
          <a:lstStyle>
            <a:lvl1pPr>
              <a:defRPr sz="3900"/>
            </a:lvl1pPr>
          </a:lstStyle>
          <a:p>
            <a:pPr/>
            <a:r>
              <a:t>Got why? Why care about the CFAA?</a:t>
            </a:r>
          </a:p>
        </p:txBody>
      </p:sp>
      <p:pic>
        <p:nvPicPr>
          <p:cNvPr id="120" name="Content Placeholder 3" descr="Content Placeholder 3"/>
          <p:cNvPicPr>
            <a:picLocks noChangeAspect="1"/>
          </p:cNvPicPr>
          <p:nvPr/>
        </p:nvPicPr>
        <p:blipFill>
          <a:blip r:embed="rId2">
            <a:extLst/>
          </a:blip>
          <a:stretch>
            <a:fillRect/>
          </a:stretch>
        </p:blipFill>
        <p:spPr>
          <a:xfrm>
            <a:off x="2194179" y="1559279"/>
            <a:ext cx="5065734" cy="3764911"/>
          </a:xfrm>
          <a:prstGeom prst="rect">
            <a:avLst/>
          </a:prstGeom>
          <a:ln w="12700">
            <a:miter lim="400000"/>
          </a:ln>
        </p:spPr>
      </p:pic>
      <p:sp>
        <p:nvSpPr>
          <p:cNvPr id="121" name="TextBox 6"/>
          <p:cNvSpPr txBox="1"/>
          <p:nvPr/>
        </p:nvSpPr>
        <p:spPr>
          <a:xfrm>
            <a:off x="1696903" y="5435134"/>
            <a:ext cx="7447097"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2F2F2"/>
                </a:solidFill>
              </a:defRPr>
            </a:pPr>
            <a:r>
              <a:t>“Our only hope, our only peace  is to understand it. </a:t>
            </a:r>
            <a:endParaRPr>
              <a:solidFill>
                <a:srgbClr val="FFFFFF"/>
              </a:solidFill>
            </a:endParaRPr>
          </a:p>
          <a:p>
            <a:pPr>
              <a:defRPr>
                <a:solidFill>
                  <a:srgbClr val="F2F2F2"/>
                </a:solidFill>
              </a:defRPr>
            </a:pPr>
            <a:r>
              <a:t>To understand the ‘why.’ Why is what separates us from them,</a:t>
            </a:r>
            <a:endParaRPr>
              <a:solidFill>
                <a:srgbClr val="FFFFFF"/>
              </a:solidFill>
            </a:endParaRPr>
          </a:p>
          <a:p>
            <a:pPr>
              <a:defRPr>
                <a:solidFill>
                  <a:srgbClr val="F2F2F2"/>
                </a:solidFill>
              </a:defRPr>
            </a:pPr>
            <a:r>
              <a:t>you from me. Why is the only real source of power Without it you</a:t>
            </a:r>
            <a:endParaRPr>
              <a:solidFill>
                <a:srgbClr val="FFFFFF"/>
              </a:solidFill>
            </a:endParaRPr>
          </a:p>
          <a:p>
            <a:pPr>
              <a:defRPr>
                <a:solidFill>
                  <a:srgbClr val="F2F2F2"/>
                </a:solidFill>
              </a:defRPr>
            </a:pPr>
            <a:r>
              <a:t>are powerless…”</a:t>
            </a:r>
          </a:p>
        </p:txBody>
      </p:sp>
      <p:sp>
        <p:nvSpPr>
          <p:cNvPr id="122" name="TextBox 4"/>
          <p:cNvSpPr txBox="1"/>
          <p:nvPr/>
        </p:nvSpPr>
        <p:spPr>
          <a:xfrm>
            <a:off x="7581755" y="3709575"/>
            <a:ext cx="1387114"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10 points to</a:t>
            </a:r>
          </a:p>
          <a:p>
            <a:pPr>
              <a:defRPr>
                <a:solidFill>
                  <a:srgbClr val="FFFFFF"/>
                </a:solidFill>
              </a:defRPr>
            </a:pPr>
            <a:r>
              <a:t>Gryffindor!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defTabSz="429768">
              <a:defRPr sz="4136"/>
            </a:lvl1pPr>
          </a:lstStyle>
          <a:p>
            <a:pPr/>
            <a:r>
              <a:t>Does everything have a computer?</a:t>
            </a:r>
          </a:p>
        </p:txBody>
      </p:sp>
      <p:sp>
        <p:nvSpPr>
          <p:cNvPr id="245" name="Content Placeholder 2"/>
          <p:cNvSpPr txBox="1"/>
          <p:nvPr>
            <p:ph type="body" idx="1"/>
          </p:nvPr>
        </p:nvSpPr>
        <p:spPr>
          <a:xfrm>
            <a:off x="457200" y="1600200"/>
            <a:ext cx="8229600" cy="4525963"/>
          </a:xfrm>
          <a:prstGeom prst="rect">
            <a:avLst/>
          </a:prstGeom>
        </p:spPr>
        <p:txBody>
          <a:bodyPr/>
          <a:lstStyle/>
          <a:p>
            <a:pPr/>
          </a:p>
        </p:txBody>
      </p:sp>
      <p:sp>
        <p:nvSpPr>
          <p:cNvPr id="246" name="TextBox 3"/>
          <p:cNvSpPr txBox="1"/>
          <p:nvPr/>
        </p:nvSpPr>
        <p:spPr>
          <a:xfrm>
            <a:off x="1488204" y="1934897"/>
            <a:ext cx="5464869" cy="293624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3200">
                <a:solidFill>
                  <a:srgbClr val="558ED5"/>
                </a:solidFill>
              </a:defRPr>
            </a:lvl1pPr>
          </a:lstStyle>
          <a:p>
            <a:pPr/>
            <a:r>
              <a:t>“But such term does not include an automated typewriter or typesetter a portable hand held calculator or other similar device…” -CFAA</a:t>
            </a:r>
          </a:p>
        </p:txBody>
      </p:sp>
      <p:pic>
        <p:nvPicPr>
          <p:cNvPr id="247" name="Picture 4" descr="Picture 4"/>
          <p:cNvPicPr>
            <a:picLocks noChangeAspect="1"/>
          </p:cNvPicPr>
          <p:nvPr/>
        </p:nvPicPr>
        <p:blipFill>
          <a:blip r:embed="rId2">
            <a:extLst/>
          </a:blip>
          <a:stretch>
            <a:fillRect/>
          </a:stretch>
        </p:blipFill>
        <p:spPr>
          <a:xfrm>
            <a:off x="5224343" y="5130532"/>
            <a:ext cx="2410854" cy="148638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What is a computer?</a:t>
            </a:r>
          </a:p>
        </p:txBody>
      </p:sp>
      <p:pic>
        <p:nvPicPr>
          <p:cNvPr id="250" name="Content Placeholder 3" descr="Content Placeholder 3"/>
          <p:cNvPicPr>
            <a:picLocks noChangeAspect="1"/>
          </p:cNvPicPr>
          <p:nvPr/>
        </p:nvPicPr>
        <p:blipFill>
          <a:blip r:embed="rId2">
            <a:extLst/>
          </a:blip>
          <a:srcRect l="730" t="0" r="730" b="0"/>
          <a:stretch>
            <a:fillRect/>
          </a:stretch>
        </p:blipFill>
        <p:spPr>
          <a:xfrm>
            <a:off x="6840939" y="1554069"/>
            <a:ext cx="1947462" cy="2264706"/>
          </a:xfrm>
          <a:prstGeom prst="rect">
            <a:avLst/>
          </a:prstGeom>
          <a:ln w="12700">
            <a:miter lim="400000"/>
          </a:ln>
        </p:spPr>
      </p:pic>
      <p:sp>
        <p:nvSpPr>
          <p:cNvPr id="251" name="TextBox 4"/>
          <p:cNvSpPr txBox="1"/>
          <p:nvPr/>
        </p:nvSpPr>
        <p:spPr>
          <a:xfrm>
            <a:off x="528085" y="1859845"/>
            <a:ext cx="376017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defRPr>
            </a:lvl1pPr>
          </a:lstStyle>
          <a:p>
            <a:pPr/>
            <a:r>
              <a:t>A microprocessor?</a:t>
            </a:r>
          </a:p>
        </p:txBody>
      </p:sp>
      <p:sp>
        <p:nvSpPr>
          <p:cNvPr id="252" name="TextBox 5"/>
          <p:cNvSpPr txBox="1"/>
          <p:nvPr/>
        </p:nvSpPr>
        <p:spPr>
          <a:xfrm>
            <a:off x="419475" y="2739039"/>
            <a:ext cx="7745547" cy="400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400">
                <a:solidFill>
                  <a:srgbClr val="558ED5"/>
                </a:solidFill>
              </a:defRPr>
            </a:pPr>
            <a:r>
              <a:t>Includes an ALU Arithmetic</a:t>
            </a:r>
            <a:endParaRPr>
              <a:solidFill>
                <a:srgbClr val="FFFFFF"/>
              </a:solidFill>
            </a:endParaRPr>
          </a:p>
          <a:p>
            <a:pPr>
              <a:defRPr sz="3400">
                <a:solidFill>
                  <a:srgbClr val="558ED5"/>
                </a:solidFill>
              </a:defRPr>
            </a:pPr>
            <a:r>
              <a:t>Logic Unit</a:t>
            </a:r>
            <a:r>
              <a:rPr>
                <a:solidFill>
                  <a:srgbClr val="FFFFFF"/>
                </a:solidFill>
              </a:rPr>
              <a:t>, the CU Control Unit,</a:t>
            </a:r>
            <a:endParaRPr>
              <a:solidFill>
                <a:srgbClr val="FFFFFF"/>
              </a:solidFill>
            </a:endParaRPr>
          </a:p>
          <a:p>
            <a:pPr>
              <a:defRPr sz="3400">
                <a:solidFill>
                  <a:srgbClr val="FFFFFF"/>
                </a:solidFill>
              </a:defRPr>
            </a:pPr>
            <a:r>
              <a:t>registers, instruction decoders, bus</a:t>
            </a:r>
          </a:p>
          <a:p>
            <a:pPr>
              <a:defRPr sz="3400">
                <a:solidFill>
                  <a:srgbClr val="FFFFFF"/>
                </a:solidFill>
              </a:defRPr>
            </a:pPr>
            <a:r>
              <a:t>control unit, etc…</a:t>
            </a:r>
          </a:p>
          <a:p>
            <a:pPr>
              <a:defRPr sz="3600">
                <a:solidFill>
                  <a:srgbClr val="FFFFFF"/>
                </a:solidFill>
              </a:defRPr>
            </a:pPr>
          </a:p>
          <a:p>
            <a:pPr>
              <a:defRPr sz="2800">
                <a:solidFill>
                  <a:srgbClr val="FFFFFF"/>
                </a:solidFill>
              </a:defRPr>
            </a:pPr>
            <a:r>
              <a:t>“Everything has a computer in it nowadays.” </a:t>
            </a:r>
          </a:p>
          <a:p>
            <a:pPr>
              <a:defRPr sz="2800">
                <a:solidFill>
                  <a:srgbClr val="FFFFFF"/>
                </a:solidFill>
              </a:defRPr>
            </a:pPr>
            <a:r>
              <a:t>– Steve Wozniak Co Founder of Apple Computer</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What is a “computer?”</a:t>
            </a:r>
          </a:p>
        </p:txBody>
      </p:sp>
      <p:sp>
        <p:nvSpPr>
          <p:cNvPr id="255" name="Content Placeholder 2"/>
          <p:cNvSpPr txBox="1"/>
          <p:nvPr>
            <p:ph type="body" idx="1"/>
          </p:nvPr>
        </p:nvSpPr>
        <p:spPr>
          <a:xfrm>
            <a:off x="457200" y="1600200"/>
            <a:ext cx="8229600" cy="4525963"/>
          </a:xfrm>
          <a:prstGeom prst="rect">
            <a:avLst/>
          </a:prstGeom>
        </p:spPr>
        <p:txBody>
          <a:bodyPr/>
          <a:lstStyle/>
          <a:p>
            <a:pPr marL="322325" indent="-322325" defTabSz="429768">
              <a:defRPr sz="3008"/>
            </a:pPr>
            <a:r>
              <a:t>Since the 70’s our cars have had ECUs “engine control units” in them.</a:t>
            </a:r>
          </a:p>
          <a:p>
            <a:pPr marL="322325" indent="-322325" defTabSz="429768">
              <a:defRPr sz="3008"/>
            </a:pPr>
            <a:r>
              <a:t>Gathering data from dozens of sensors, the ECU performs millions of calculations per second i.e. looking up values in tables and calculating the results of long equations.</a:t>
            </a:r>
          </a:p>
          <a:p>
            <a:pPr marL="322325" indent="-322325" defTabSz="429768">
              <a:defRPr sz="3008"/>
            </a:pPr>
            <a:r>
              <a:t>Is and ECU a computer?</a:t>
            </a:r>
          </a:p>
          <a:p>
            <a:pPr marL="322325" indent="-322325" defTabSz="429768">
              <a:defRPr sz="3008"/>
            </a:pPr>
            <a:r>
              <a:t>Is a car a computer under the CFAA?</a:t>
            </a:r>
          </a:p>
          <a:p>
            <a:pPr marL="322325" indent="-322325" defTabSz="429768">
              <a:defRPr sz="3008"/>
            </a:pPr>
            <a:r>
              <a:t>Tesla? Driverless car?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Hypothetical One</a:t>
            </a:r>
          </a:p>
        </p:txBody>
      </p:sp>
      <p:sp>
        <p:nvSpPr>
          <p:cNvPr id="258" name="Content Placeholder 2"/>
          <p:cNvSpPr txBox="1"/>
          <p:nvPr>
            <p:ph type="body" idx="1"/>
          </p:nvPr>
        </p:nvSpPr>
        <p:spPr>
          <a:xfrm>
            <a:off x="457200" y="1600200"/>
            <a:ext cx="8229600" cy="4525963"/>
          </a:xfrm>
          <a:prstGeom prst="rect">
            <a:avLst/>
          </a:prstGeom>
        </p:spPr>
        <p:txBody>
          <a:bodyPr/>
          <a:lstStyle/>
          <a:p>
            <a:pPr marL="322325" indent="-322325" defTabSz="429768">
              <a:lnSpc>
                <a:spcPct val="90000"/>
              </a:lnSpc>
              <a:defRPr sz="3008"/>
            </a:pPr>
            <a:r>
              <a:t>You set up a wi fi hot spot in Starbucks called “Super Awesome Dope Cool free wi fi.”</a:t>
            </a:r>
          </a:p>
          <a:p>
            <a:pPr marL="322325" indent="-322325" defTabSz="429768">
              <a:lnSpc>
                <a:spcPct val="90000"/>
              </a:lnSpc>
              <a:defRPr sz="3008"/>
            </a:pPr>
            <a:r>
              <a:t>An unsuspecting lap top user logs on to your hot spot.</a:t>
            </a:r>
          </a:p>
          <a:p>
            <a:pPr marL="322325" indent="-322325" defTabSz="429768">
              <a:lnSpc>
                <a:spcPct val="90000"/>
              </a:lnSpc>
              <a:defRPr sz="3008"/>
            </a:pPr>
            <a:r>
              <a:t>You gain access to their computer and sniff their packets.</a:t>
            </a:r>
          </a:p>
          <a:p>
            <a:pPr marL="322325" indent="-322325" defTabSz="429768">
              <a:lnSpc>
                <a:spcPct val="90000"/>
              </a:lnSpc>
              <a:defRPr sz="3008"/>
            </a:pPr>
            <a:r>
              <a:t>Is this “unauthorized” access under the CFAA? Why or why not?</a:t>
            </a:r>
          </a:p>
          <a:p>
            <a:pPr marL="322325" indent="-322325" defTabSz="429768">
              <a:lnSpc>
                <a:spcPct val="90000"/>
              </a:lnSpc>
              <a:defRPr sz="3008"/>
            </a:pPr>
            <a:r>
              <a:t>Which other violation is possible?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Unfortunately public Wi Fi access is so new the…"/>
          <p:cNvSpPr txBox="1"/>
          <p:nvPr/>
        </p:nvSpPr>
        <p:spPr>
          <a:xfrm>
            <a:off x="561977" y="1749331"/>
            <a:ext cx="7788205" cy="505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FCFCFC"/>
                </a:solidFill>
                <a:effectLst>
                  <a:outerShdw sx="100000" sy="100000" kx="0" ky="0" algn="b" rotWithShape="0" blurRad="127000" dist="28575" dir="16200000">
                    <a:srgbClr val="000000">
                      <a:alpha val="33333"/>
                    </a:srgbClr>
                  </a:outerShdw>
                </a:effectLst>
              </a:defRPr>
            </a:pPr>
            <a:r>
              <a:t>Unfortunately public Wi Fi access is so new the</a:t>
            </a:r>
          </a:p>
          <a:p>
            <a:pPr>
              <a:defRPr sz="2000">
                <a:solidFill>
                  <a:srgbClr val="FCFCFC"/>
                </a:solidFill>
                <a:effectLst>
                  <a:outerShdw sx="100000" sy="100000" kx="0" ky="0" algn="b" rotWithShape="0" blurRad="127000" dist="28575" dir="16200000">
                    <a:srgbClr val="000000">
                      <a:alpha val="33333"/>
                    </a:srgbClr>
                  </a:outerShdw>
                </a:effectLst>
              </a:defRPr>
            </a:pPr>
            <a:r>
              <a:t>Courts have not established any definitive answer to these liability questions. It is likely some form of the Tort premises liability would provide the basis for determining liability.</a:t>
            </a:r>
          </a:p>
          <a:p>
            <a:pPr>
              <a:defRPr sz="2000">
                <a:solidFill>
                  <a:srgbClr val="FCFCFC"/>
                </a:solidFill>
                <a:effectLst>
                  <a:outerShdw sx="100000" sy="100000" kx="0" ky="0" algn="b" rotWithShape="0" blurRad="127000" dist="28575" dir="16200000">
                    <a:srgbClr val="000000">
                      <a:alpha val="33333"/>
                    </a:srgbClr>
                  </a:outerShdw>
                </a:effectLst>
              </a:defRPr>
            </a:pPr>
          </a:p>
          <a:p>
            <a:pPr>
              <a:defRPr sz="2000">
                <a:solidFill>
                  <a:srgbClr val="FCFCFC"/>
                </a:solidFill>
                <a:effectLst>
                  <a:outerShdw sx="100000" sy="100000" kx="0" ky="0" algn="b" rotWithShape="0" blurRad="127000" dist="28575" dir="16200000">
                    <a:srgbClr val="000000">
                      <a:alpha val="33333"/>
                    </a:srgbClr>
                  </a:outerShdw>
                </a:effectLst>
              </a:defRPr>
            </a:pPr>
            <a:r>
              <a:t>Negligence:</a:t>
            </a:r>
          </a:p>
          <a:p>
            <a:pPr>
              <a:defRPr sz="2000">
                <a:solidFill>
                  <a:srgbClr val="FCFCFC"/>
                </a:solidFill>
                <a:effectLst>
                  <a:outerShdw sx="100000" sy="100000" kx="0" ky="0" algn="b" rotWithShape="0" blurRad="127000" dist="28575" dir="16200000">
                    <a:srgbClr val="000000">
                      <a:alpha val="33333"/>
                    </a:srgbClr>
                  </a:outerShdw>
                </a:effectLst>
              </a:defRPr>
            </a:pPr>
          </a:p>
          <a:p>
            <a:pPr>
              <a:defRPr sz="2000">
                <a:solidFill>
                  <a:srgbClr val="FCFCFC"/>
                </a:solidFill>
                <a:effectLst>
                  <a:outerShdw sx="100000" sy="100000" kx="0" ky="0" algn="b" rotWithShape="0" blurRad="127000" dist="28575" dir="16200000">
                    <a:srgbClr val="000000">
                      <a:alpha val="33333"/>
                    </a:srgbClr>
                  </a:outerShdw>
                </a:effectLst>
              </a:defRPr>
            </a:pPr>
            <a:r>
              <a:t>The failure of the possessor to exercise reasonable care to (a) discover that such acts are being done or are likely done, or</a:t>
            </a:r>
          </a:p>
          <a:p>
            <a:pPr>
              <a:defRPr sz="2000">
                <a:solidFill>
                  <a:srgbClr val="FCFCFC"/>
                </a:solidFill>
                <a:effectLst>
                  <a:outerShdw sx="100000" sy="100000" kx="0" ky="0" algn="b" rotWithShape="0" blurRad="127000" dist="28575" dir="16200000">
                    <a:srgbClr val="000000">
                      <a:alpha val="33333"/>
                    </a:srgbClr>
                  </a:outerShdw>
                </a:effectLst>
              </a:defRPr>
            </a:pPr>
            <a:r>
              <a:t>(b) give a warning adequate to enable the visitors to avoid harm or otherwise protect against it. - MBM Attorneys at Law</a:t>
            </a:r>
          </a:p>
          <a:p>
            <a:pPr>
              <a:defRPr sz="2000">
                <a:solidFill>
                  <a:srgbClr val="FCFCFC"/>
                </a:solidFill>
                <a:effectLst>
                  <a:outerShdw sx="100000" sy="100000" kx="0" ky="0" algn="b" rotWithShape="0" blurRad="127000" dist="28575" dir="16200000">
                    <a:srgbClr val="000000">
                      <a:alpha val="33333"/>
                    </a:srgbClr>
                  </a:outerShdw>
                </a:effectLst>
              </a:defRPr>
            </a:pPr>
          </a:p>
          <a:p>
            <a:pPr>
              <a:defRPr sz="2000">
                <a:solidFill>
                  <a:srgbClr val="FCFCFC"/>
                </a:solidFill>
                <a:effectLst>
                  <a:outerShdw sx="100000" sy="100000" kx="0" ky="0" algn="b" rotWithShape="0" blurRad="127000" dist="28575" dir="16200000">
                    <a:srgbClr val="000000">
                      <a:alpha val="33333"/>
                    </a:srgbClr>
                  </a:outerShdw>
                </a:effectLst>
              </a:defRPr>
            </a:pPr>
            <a:r>
              <a:t>Contributory Negligence: Clients assume the risk when they log onto public wi fi. Arizona has contributory Negligence.</a:t>
            </a:r>
          </a:p>
          <a:p>
            <a:pPr>
              <a:defRPr sz="2000">
                <a:solidFill>
                  <a:srgbClr val="FCFCFC"/>
                </a:solidFill>
                <a:effectLst>
                  <a:outerShdw sx="100000" sy="100000" kx="0" ky="0" algn="b" rotWithShape="0" blurRad="127000" dist="28575" dir="16200000">
                    <a:srgbClr val="000000">
                      <a:alpha val="33333"/>
                    </a:srgbClr>
                  </a:outerShdw>
                </a:effectLst>
              </a:defRPr>
            </a:pPr>
          </a:p>
          <a:p>
            <a:pPr>
              <a:defRPr sz="2000">
                <a:solidFill>
                  <a:srgbClr val="FCFCFC"/>
                </a:solidFill>
                <a:effectLst>
                  <a:outerShdw sx="100000" sy="100000" kx="0" ky="0" algn="b" rotWithShape="0" blurRad="127000" dist="28575" dir="16200000">
                    <a:srgbClr val="000000">
                      <a:alpha val="33333"/>
                    </a:srgbClr>
                  </a:outerShdw>
                </a:effectLst>
              </a:defRPr>
            </a:pPr>
            <a:r>
              <a:t>Is this even “access” under the CFAA? What is access?</a:t>
            </a:r>
          </a:p>
        </p:txBody>
      </p:sp>
      <p:sp>
        <p:nvSpPr>
          <p:cNvPr id="261" name="Useful “Take Aways”"/>
          <p:cNvSpPr txBox="1"/>
          <p:nvPr>
            <p:ph type="title" idx="4294967295"/>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p>
            <a:pPr/>
            <a:r>
              <a:t>Useful “Take Aways”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457200" y="339519"/>
            <a:ext cx="8229600" cy="1143001"/>
          </a:xfrm>
          <a:prstGeom prst="rect">
            <a:avLst/>
          </a:prstGeom>
          <a:solidFill>
            <a:schemeClr val="accent3"/>
          </a:solidFill>
          <a:ln w="38100">
            <a:solidFill>
              <a:srgbClr val="FFFFFF"/>
            </a:solidFill>
            <a:round/>
          </a:ln>
          <a:effectLst>
            <a:outerShdw sx="100000" sy="100000" kx="0" ky="0" algn="b" rotWithShape="0" blurRad="38100" dist="20000" dir="5400000">
              <a:srgbClr val="000000">
                <a:alpha val="38000"/>
              </a:srgbClr>
            </a:outerShdw>
          </a:effectLst>
        </p:spPr>
        <p:txBody>
          <a:bodyPr/>
          <a:lstStyle/>
          <a:p>
            <a:pPr/>
            <a:r>
              <a:t>Thank you</a:t>
            </a:r>
          </a:p>
        </p:txBody>
      </p:sp>
      <p:pic>
        <p:nvPicPr>
          <p:cNvPr id="264" name="Content Placeholder 3" descr="Content Placeholder 3"/>
          <p:cNvPicPr>
            <a:picLocks noChangeAspect="1"/>
          </p:cNvPicPr>
          <p:nvPr/>
        </p:nvPicPr>
        <p:blipFill>
          <a:blip r:embed="rId2">
            <a:extLst/>
          </a:blip>
          <a:stretch>
            <a:fillRect/>
          </a:stretch>
        </p:blipFill>
        <p:spPr>
          <a:xfrm>
            <a:off x="457200" y="1776121"/>
            <a:ext cx="8229600" cy="4114811"/>
          </a:xfrm>
          <a:prstGeom prst="rect">
            <a:avLst/>
          </a:prstGeom>
          <a:ln w="12700">
            <a:miter lim="400000"/>
          </a:ln>
        </p:spPr>
      </p:pic>
      <p:sp>
        <p:nvSpPr>
          <p:cNvPr id="265" name="TextBox 4"/>
          <p:cNvSpPr txBox="1"/>
          <p:nvPr/>
        </p:nvSpPr>
        <p:spPr>
          <a:xfrm>
            <a:off x="3646282" y="3342883"/>
            <a:ext cx="1542714" cy="115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200">
                <a:solidFill>
                  <a:srgbClr val="FFFFFF"/>
                </a:solidFill>
              </a:defRPr>
            </a:lvl1pPr>
          </a:lstStyle>
          <a:p>
            <a:pPr/>
            <a:r>
              <a:t>101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0">
                    <a:srgbClr val="000000">
                      <a:alpha val="43000"/>
                    </a:srgbClr>
                  </a:outerShdw>
                </a:effectLst>
              </a:defRPr>
            </a:lvl1pPr>
          </a:lstStyle>
          <a:p>
            <a:pPr/>
            <a:r>
              <a:t>Number one why!</a:t>
            </a:r>
          </a:p>
        </p:txBody>
      </p:sp>
      <p:pic>
        <p:nvPicPr>
          <p:cNvPr id="125" name="Content Placeholder 3" descr="Content Placeholder 3"/>
          <p:cNvPicPr>
            <a:picLocks noChangeAspect="1"/>
          </p:cNvPicPr>
          <p:nvPr/>
        </p:nvPicPr>
        <p:blipFill>
          <a:blip r:embed="rId2">
            <a:extLst/>
          </a:blip>
          <a:stretch>
            <a:fillRect/>
          </a:stretch>
        </p:blipFill>
        <p:spPr>
          <a:xfrm>
            <a:off x="5026443" y="2128533"/>
            <a:ext cx="3338969" cy="3266577"/>
          </a:xfrm>
          <a:prstGeom prst="rect">
            <a:avLst/>
          </a:prstGeom>
          <a:ln w="12700">
            <a:miter lim="400000"/>
          </a:ln>
        </p:spPr>
      </p:pic>
      <p:sp>
        <p:nvSpPr>
          <p:cNvPr id="126" name="TextBox 4"/>
          <p:cNvSpPr txBox="1"/>
          <p:nvPr/>
        </p:nvSpPr>
        <p:spPr>
          <a:xfrm>
            <a:off x="62865" y="5666561"/>
            <a:ext cx="8823236" cy="115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sz="2400">
                <a:solidFill>
                  <a:srgbClr val="FFFFFF"/>
                </a:solidFill>
              </a:defRPr>
            </a:pPr>
            <a:r>
              <a:t>“For sixty points to your wizarding house, why do we have the CFAA?”</a:t>
            </a:r>
          </a:p>
          <a:p>
            <a:pPr>
              <a:defRPr i="1" sz="2400">
                <a:solidFill>
                  <a:srgbClr val="FFFFFF"/>
                </a:solidFill>
              </a:defRPr>
            </a:pPr>
            <a:r>
              <a:t>Hint: Mr. Robot</a:t>
            </a:r>
          </a:p>
        </p:txBody>
      </p:sp>
      <p:sp>
        <p:nvSpPr>
          <p:cNvPr id="127" name="TextBox 5"/>
          <p:cNvSpPr txBox="1"/>
          <p:nvPr/>
        </p:nvSpPr>
        <p:spPr>
          <a:xfrm>
            <a:off x="538182" y="1602304"/>
            <a:ext cx="879317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If you’re busted for hacking by the feds this is the statute they will charge you with.</a:t>
            </a:r>
          </a:p>
        </p:txBody>
      </p:sp>
      <p:pic>
        <p:nvPicPr>
          <p:cNvPr id="128" name="Picture 6" descr="Picture 6"/>
          <p:cNvPicPr>
            <a:picLocks noChangeAspect="1"/>
          </p:cNvPicPr>
          <p:nvPr/>
        </p:nvPicPr>
        <p:blipFill>
          <a:blip r:embed="rId3">
            <a:extLst/>
          </a:blip>
          <a:stretch>
            <a:fillRect/>
          </a:stretch>
        </p:blipFill>
        <p:spPr>
          <a:xfrm>
            <a:off x="443222" y="2354063"/>
            <a:ext cx="2857501" cy="2886076"/>
          </a:xfrm>
          <a:prstGeom prst="rect">
            <a:avLst/>
          </a:prstGeom>
          <a:ln w="12700">
            <a:miter lim="400000"/>
          </a:ln>
          <a:effectLst>
            <a:outerShdw sx="100000" sy="100000" kx="0" ky="0" algn="b" rotWithShape="0" blurRad="50800" dist="38100" dir="2700000">
              <a:srgbClr val="000000">
                <a:alpha val="43000"/>
              </a:srgbClr>
            </a:outerShdw>
          </a:effectLst>
        </p:spPr>
      </p:pic>
      <p:sp>
        <p:nvSpPr>
          <p:cNvPr id="129" name="Striped Right Arrow 8"/>
          <p:cNvSpPr/>
          <p:nvPr/>
        </p:nvSpPr>
        <p:spPr>
          <a:xfrm>
            <a:off x="3454036" y="3632277"/>
            <a:ext cx="1448086"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26" y="5400"/>
                </a:lnTo>
                <a:lnTo>
                  <a:pt x="226" y="16200"/>
                </a:lnTo>
                <a:lnTo>
                  <a:pt x="0" y="16200"/>
                </a:lnTo>
                <a:close/>
                <a:moveTo>
                  <a:pt x="452" y="5400"/>
                </a:moveTo>
                <a:lnTo>
                  <a:pt x="904" y="5400"/>
                </a:lnTo>
                <a:lnTo>
                  <a:pt x="904" y="16200"/>
                </a:lnTo>
                <a:lnTo>
                  <a:pt x="452" y="16200"/>
                </a:lnTo>
                <a:close/>
                <a:moveTo>
                  <a:pt x="1130" y="5400"/>
                </a:moveTo>
                <a:lnTo>
                  <a:pt x="17986" y="5400"/>
                </a:lnTo>
                <a:lnTo>
                  <a:pt x="17986" y="0"/>
                </a:lnTo>
                <a:lnTo>
                  <a:pt x="21600" y="10800"/>
                </a:lnTo>
                <a:lnTo>
                  <a:pt x="17986" y="21600"/>
                </a:lnTo>
                <a:lnTo>
                  <a:pt x="17986" y="16200"/>
                </a:lnTo>
                <a:lnTo>
                  <a:pt x="1130" y="16200"/>
                </a:ln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4101782" y="274638"/>
            <a:ext cx="4995373" cy="1143001"/>
          </a:xfrm>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2700000">
                    <a:srgbClr val="000000">
                      <a:alpha val="43000"/>
                    </a:srgbClr>
                  </a:outerShdw>
                </a:effectLst>
              </a:defRPr>
            </a:lvl1pPr>
          </a:lstStyle>
          <a:p>
            <a:pPr/>
            <a:r>
              <a:t>Why number two!</a:t>
            </a:r>
          </a:p>
        </p:txBody>
      </p:sp>
      <p:pic>
        <p:nvPicPr>
          <p:cNvPr id="132" name="Content Placeholder 3" descr="Content Placeholder 3"/>
          <p:cNvPicPr>
            <a:picLocks noChangeAspect="1"/>
          </p:cNvPicPr>
          <p:nvPr/>
        </p:nvPicPr>
        <p:blipFill>
          <a:blip r:embed="rId2">
            <a:extLst/>
          </a:blip>
          <a:stretch>
            <a:fillRect/>
          </a:stretch>
        </p:blipFill>
        <p:spPr>
          <a:xfrm>
            <a:off x="126440" y="399940"/>
            <a:ext cx="3812659" cy="2744289"/>
          </a:xfrm>
          <a:prstGeom prst="rect">
            <a:avLst/>
          </a:prstGeom>
          <a:ln w="12700">
            <a:miter lim="400000"/>
          </a:ln>
        </p:spPr>
      </p:pic>
      <p:pic>
        <p:nvPicPr>
          <p:cNvPr id="133" name="Picture 4" descr="Picture 4"/>
          <p:cNvPicPr>
            <a:picLocks noChangeAspect="1"/>
          </p:cNvPicPr>
          <p:nvPr/>
        </p:nvPicPr>
        <p:blipFill>
          <a:blip r:embed="rId3">
            <a:extLst/>
          </a:blip>
          <a:stretch>
            <a:fillRect/>
          </a:stretch>
        </p:blipFill>
        <p:spPr>
          <a:xfrm>
            <a:off x="3691428" y="1709324"/>
            <a:ext cx="5286399" cy="3059728"/>
          </a:xfrm>
          <a:prstGeom prst="rect">
            <a:avLst/>
          </a:prstGeom>
          <a:ln w="12700">
            <a:miter lim="400000"/>
          </a:ln>
        </p:spPr>
      </p:pic>
      <p:pic>
        <p:nvPicPr>
          <p:cNvPr id="134" name="Picture 5" descr="Picture 5"/>
          <p:cNvPicPr>
            <a:picLocks noChangeAspect="1"/>
          </p:cNvPicPr>
          <p:nvPr/>
        </p:nvPicPr>
        <p:blipFill>
          <a:blip r:embed="rId4">
            <a:extLst/>
          </a:blip>
          <a:stretch>
            <a:fillRect/>
          </a:stretch>
        </p:blipFill>
        <p:spPr>
          <a:xfrm>
            <a:off x="605347" y="3620403"/>
            <a:ext cx="2811377" cy="2561682"/>
          </a:xfrm>
          <a:prstGeom prst="rect">
            <a:avLst/>
          </a:prstGeom>
          <a:ln w="12700">
            <a:miter lim="400000"/>
          </a:ln>
        </p:spPr>
      </p:pic>
      <p:sp>
        <p:nvSpPr>
          <p:cNvPr id="135" name="TextBox 6"/>
          <p:cNvSpPr txBox="1"/>
          <p:nvPr/>
        </p:nvSpPr>
        <p:spPr>
          <a:xfrm>
            <a:off x="4379862" y="5989187"/>
            <a:ext cx="359497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The banks protected themselves…</a:t>
            </a:r>
          </a:p>
        </p:txBody>
      </p:sp>
      <p:sp>
        <p:nvSpPr>
          <p:cNvPr id="136" name="Bent-Up Arrow 7"/>
          <p:cNvSpPr/>
          <p:nvPr/>
        </p:nvSpPr>
        <p:spPr>
          <a:xfrm>
            <a:off x="3594773" y="4937997"/>
            <a:ext cx="3147136" cy="73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19717" y="16200"/>
                </a:lnTo>
                <a:lnTo>
                  <a:pt x="19717" y="5400"/>
                </a:lnTo>
                <a:lnTo>
                  <a:pt x="19090" y="5400"/>
                </a:lnTo>
                <a:lnTo>
                  <a:pt x="20345" y="0"/>
                </a:lnTo>
                <a:lnTo>
                  <a:pt x="21600" y="5400"/>
                </a:lnTo>
                <a:lnTo>
                  <a:pt x="20972" y="5400"/>
                </a:lnTo>
                <a:lnTo>
                  <a:pt x="20972" y="21600"/>
                </a:lnTo>
                <a:lnTo>
                  <a:pt x="0" y="21600"/>
                </a:lnTo>
                <a:close/>
              </a:path>
            </a:pathLst>
          </a:custGeom>
          <a:gradFill>
            <a:gsLst>
              <a:gs pos="0">
                <a:srgbClr val="3F80CE"/>
              </a:gs>
              <a:gs pos="100000">
                <a:schemeClr val="accent1">
                  <a:hueOff val="357503"/>
                  <a:satOff val="54545"/>
                  <a:lumOff val="29273"/>
                </a:schemeClr>
              </a:gs>
            </a:gsLst>
            <a:lin ang="16200000"/>
          </a:gradFill>
          <a:ln w="12700">
            <a:miter lim="400000"/>
          </a:ln>
          <a:effectLst>
            <a:outerShdw sx="100000" sy="100000" kx="0" ky="0" algn="b" rotWithShape="0" blurRad="38100" dist="23000" dir="5400000">
              <a:srgbClr val="000000">
                <a:alpha val="35000"/>
              </a:srgbClr>
            </a:outerShdw>
            <a:reflection blurRad="0" stA="0" stPos="0" endA="0" endPos="40000" dist="0" dir="5400000" fadeDir="5400000" sx="100000" sy="-100000" kx="0" ky="0" algn="bl" rotWithShape="0"/>
          </a:effectLst>
        </p:spPr>
        <p:txBody>
          <a:bodyPr lIns="45719" rIns="45719" anchor="ctr"/>
          <a:lstStyle/>
          <a:p>
            <a:pPr algn="ctr">
              <a:defRPr>
                <a:solidFill>
                  <a:srgbClr val="FFFFFF"/>
                </a:solidFill>
              </a:defRPr>
            </a:pPr>
          </a:p>
        </p:txBody>
      </p:sp>
      <p:sp>
        <p:nvSpPr>
          <p:cNvPr id="137" name="Left-Up Arrow 9"/>
          <p:cNvSpPr/>
          <p:nvPr/>
        </p:nvSpPr>
        <p:spPr>
          <a:xfrm rot="10800000">
            <a:off x="429409" y="1818268"/>
            <a:ext cx="850393" cy="161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52"/>
                </a:moveTo>
                <a:lnTo>
                  <a:pt x="5400" y="15903"/>
                </a:lnTo>
                <a:lnTo>
                  <a:pt x="5400" y="17328"/>
                </a:lnTo>
                <a:lnTo>
                  <a:pt x="13500" y="17328"/>
                </a:lnTo>
                <a:lnTo>
                  <a:pt x="13500" y="2848"/>
                </a:lnTo>
                <a:lnTo>
                  <a:pt x="10800" y="2848"/>
                </a:lnTo>
                <a:lnTo>
                  <a:pt x="16200" y="0"/>
                </a:lnTo>
                <a:lnTo>
                  <a:pt x="21600" y="2848"/>
                </a:lnTo>
                <a:lnTo>
                  <a:pt x="18900" y="2848"/>
                </a:lnTo>
                <a:lnTo>
                  <a:pt x="18900" y="20176"/>
                </a:lnTo>
                <a:lnTo>
                  <a:pt x="5400" y="20176"/>
                </a:lnTo>
                <a:lnTo>
                  <a:pt x="5400" y="21600"/>
                </a:lnTo>
                <a:close/>
              </a:path>
            </a:pathLst>
          </a:custGeom>
          <a:gradFill>
            <a:gsLst>
              <a:gs pos="0">
                <a:srgbClr val="3F80CE"/>
              </a:gs>
              <a:gs pos="100000">
                <a:schemeClr val="accent1">
                  <a:hueOff val="357503"/>
                  <a:satOff val="54545"/>
                  <a:lumOff val="29273"/>
                </a:schemeClr>
              </a:gs>
            </a:gsLst>
            <a:lin ang="16200000"/>
          </a:gradFill>
          <a:ln w="12700">
            <a:miter lim="400000"/>
          </a:ln>
          <a:effectLst>
            <a:outerShdw sx="100000" sy="100000" kx="0" ky="0" algn="b" rotWithShape="0" blurRad="38100" dist="23000" dir="5400000">
              <a:srgbClr val="000000">
                <a:alpha val="35000"/>
              </a:srgbClr>
            </a:outerShdw>
            <a:reflection blurRad="0" stA="0" stPos="0" endA="0" endPos="40000" dist="0" dir="5400000" fadeDir="5400000" sx="100000" sy="-100000" kx="0" ky="0" algn="bl" rotWithShape="0"/>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effectLst>
            <a:outerShdw sx="100000" sy="100000" kx="0" ky="0" algn="b" rotWithShape="0" blurRad="38100" dist="23000" dir="5400000">
              <a:srgbClr val="000000">
                <a:alpha val="35000"/>
              </a:srgbClr>
            </a:outerShdw>
          </a:effectLst>
        </p:spPr>
        <p:txBody>
          <a:bodyPr/>
          <a:lstStyle>
            <a:lvl1pPr defTabSz="438911">
              <a:defRPr sz="4224">
                <a:solidFill>
                  <a:srgbClr val="000000"/>
                </a:solidFill>
                <a:effectLst>
                  <a:outerShdw sx="100000" sy="100000" kx="0" ky="0" algn="b" rotWithShape="0" blurRad="48768" dist="36576" dir="2700000">
                    <a:srgbClr val="000000">
                      <a:alpha val="43000"/>
                    </a:srgbClr>
                  </a:outerShdw>
                </a:effectLst>
              </a:defRPr>
            </a:lvl1pPr>
          </a:lstStyle>
          <a:p>
            <a:pPr/>
            <a:r>
              <a:t>The priorities of your government</a:t>
            </a:r>
          </a:p>
        </p:txBody>
      </p:sp>
      <p:sp>
        <p:nvSpPr>
          <p:cNvPr id="140" name="Content Placeholder 2"/>
          <p:cNvSpPr txBox="1"/>
          <p:nvPr>
            <p:ph type="body" idx="1"/>
          </p:nvPr>
        </p:nvSpPr>
        <p:spPr>
          <a:xfrm>
            <a:off x="457200" y="1873210"/>
            <a:ext cx="8229600" cy="4525963"/>
          </a:xfrm>
          <a:prstGeom prst="rect">
            <a:avLst/>
          </a:prstGeom>
        </p:spPr>
        <p:txBody>
          <a:bodyPr/>
          <a:lstStyle/>
          <a:p>
            <a:pPr>
              <a:lnSpc>
                <a:spcPct val="90000"/>
              </a:lnSpc>
              <a:spcBef>
                <a:spcPts val="600"/>
              </a:spcBef>
              <a:defRPr sz="2900"/>
            </a:pPr>
            <a:r>
              <a:t>When the conduct constituting the offense affects the computer’s use by or for a financial institution or the United States government</a:t>
            </a:r>
          </a:p>
          <a:p>
            <a:pPr>
              <a:lnSpc>
                <a:spcPct val="90000"/>
              </a:lnSpc>
              <a:spcBef>
                <a:spcPts val="600"/>
              </a:spcBef>
              <a:defRPr sz="2900"/>
            </a:pPr>
            <a:r>
              <a:t>A protected computer which is used in or affecting interstate or foreign commerce or communication, including a computer located outside the United States that is used in a manner that affects interstate or foreign commerce or communication of the United States.</a:t>
            </a:r>
          </a:p>
        </p:txBody>
      </p:sp>
      <p:grpSp>
        <p:nvGrpSpPr>
          <p:cNvPr id="144" name="Action Button: Help 3"/>
          <p:cNvGrpSpPr/>
          <p:nvPr/>
        </p:nvGrpSpPr>
        <p:grpSpPr>
          <a:xfrm>
            <a:off x="4261158" y="5899482"/>
            <a:ext cx="674461" cy="664798"/>
            <a:chOff x="0" y="0"/>
            <a:chExt cx="674459" cy="664797"/>
          </a:xfrm>
        </p:grpSpPr>
        <p:sp>
          <p:nvSpPr>
            <p:cNvPr id="141" name="Rectangle"/>
            <p:cNvSpPr/>
            <p:nvPr/>
          </p:nvSpPr>
          <p:spPr>
            <a:xfrm>
              <a:off x="0" y="-1"/>
              <a:ext cx="674460" cy="664799"/>
            </a:xfrm>
            <a:prstGeom prst="rect">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reflection blurRad="0" stA="50000" stPos="0" endA="0" endPos="40000" dist="0" dir="5400000" fadeDir="5400000" sx="100000" sy="-100000" kx="0" ky="0" algn="bl" rotWithShape="0"/>
            </a:effectLst>
          </p:spPr>
          <p:txBody>
            <a:bodyPr wrap="square" lIns="45719" tIns="45719" rIns="45719" bIns="45719" numCol="1" anchor="ctr">
              <a:noAutofit/>
            </a:bodyPr>
            <a:lstStyle/>
            <a:p>
              <a:pPr algn="ctr">
                <a:defRPr>
                  <a:solidFill>
                    <a:srgbClr val="FFFFFF"/>
                  </a:solidFill>
                </a:defRPr>
              </a:pPr>
            </a:p>
          </p:txBody>
        </p:sp>
        <p:sp>
          <p:nvSpPr>
            <p:cNvPr id="142" name="Shape"/>
            <p:cNvSpPr/>
            <p:nvPr/>
          </p:nvSpPr>
          <p:spPr>
            <a:xfrm>
              <a:off x="194774" y="83098"/>
              <a:ext cx="284915" cy="49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171"/>
                  </a:moveTo>
                  <a:cubicBezTo>
                    <a:pt x="0" y="2763"/>
                    <a:pt x="4835" y="0"/>
                    <a:pt x="10800" y="0"/>
                  </a:cubicBezTo>
                  <a:cubicBezTo>
                    <a:pt x="16765" y="0"/>
                    <a:pt x="21600" y="2763"/>
                    <a:pt x="21600" y="6171"/>
                  </a:cubicBezTo>
                  <a:cubicBezTo>
                    <a:pt x="21600" y="8728"/>
                    <a:pt x="19182" y="10800"/>
                    <a:pt x="16200" y="10800"/>
                  </a:cubicBezTo>
                  <a:cubicBezTo>
                    <a:pt x="14709" y="10800"/>
                    <a:pt x="13500" y="11836"/>
                    <a:pt x="13500" y="13114"/>
                  </a:cubicBezTo>
                  <a:lnTo>
                    <a:pt x="13500" y="16200"/>
                  </a:lnTo>
                  <a:lnTo>
                    <a:pt x="8100" y="16200"/>
                  </a:lnTo>
                  <a:lnTo>
                    <a:pt x="8100" y="13114"/>
                  </a:lnTo>
                  <a:cubicBezTo>
                    <a:pt x="8100" y="10558"/>
                    <a:pt x="10518" y="8486"/>
                    <a:pt x="13500" y="8486"/>
                  </a:cubicBezTo>
                  <a:cubicBezTo>
                    <a:pt x="14991" y="8486"/>
                    <a:pt x="16200" y="7450"/>
                    <a:pt x="16200" y="6171"/>
                  </a:cubicBezTo>
                  <a:cubicBezTo>
                    <a:pt x="16200" y="4467"/>
                    <a:pt x="13782" y="3086"/>
                    <a:pt x="10800" y="3086"/>
                  </a:cubicBezTo>
                  <a:cubicBezTo>
                    <a:pt x="7818" y="3086"/>
                    <a:pt x="5400" y="4467"/>
                    <a:pt x="5400" y="6171"/>
                  </a:cubicBezTo>
                  <a:close/>
                  <a:moveTo>
                    <a:pt x="10800" y="16971"/>
                  </a:moveTo>
                  <a:cubicBezTo>
                    <a:pt x="13037" y="16971"/>
                    <a:pt x="14850" y="18008"/>
                    <a:pt x="14850" y="19286"/>
                  </a:cubicBezTo>
                  <a:cubicBezTo>
                    <a:pt x="14850" y="20564"/>
                    <a:pt x="13037" y="21600"/>
                    <a:pt x="10800" y="21600"/>
                  </a:cubicBezTo>
                  <a:cubicBezTo>
                    <a:pt x="8563" y="21600"/>
                    <a:pt x="6750" y="20564"/>
                    <a:pt x="6750" y="19286"/>
                  </a:cubicBezTo>
                  <a:cubicBezTo>
                    <a:pt x="6750" y="18008"/>
                    <a:pt x="8563" y="16971"/>
                    <a:pt x="10800" y="16971"/>
                  </a:cubicBez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 name="Shape"/>
            <p:cNvSpPr/>
            <p:nvPr/>
          </p:nvSpPr>
          <p:spPr>
            <a:xfrm>
              <a:off x="0" y="-1"/>
              <a:ext cx="674460" cy="664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38" y="7329"/>
                  </a:moveTo>
                  <a:cubicBezTo>
                    <a:pt x="6238" y="4772"/>
                    <a:pt x="8280" y="2700"/>
                    <a:pt x="10800" y="2700"/>
                  </a:cubicBezTo>
                  <a:cubicBezTo>
                    <a:pt x="13320" y="2700"/>
                    <a:pt x="15362" y="4772"/>
                    <a:pt x="15362" y="7329"/>
                  </a:cubicBezTo>
                  <a:cubicBezTo>
                    <a:pt x="15362" y="9246"/>
                    <a:pt x="14341" y="10800"/>
                    <a:pt x="13081" y="10800"/>
                  </a:cubicBezTo>
                  <a:cubicBezTo>
                    <a:pt x="12451" y="10800"/>
                    <a:pt x="11941" y="11577"/>
                    <a:pt x="11941" y="12536"/>
                  </a:cubicBezTo>
                  <a:lnTo>
                    <a:pt x="11941" y="14850"/>
                  </a:lnTo>
                  <a:lnTo>
                    <a:pt x="9659" y="14850"/>
                  </a:lnTo>
                  <a:lnTo>
                    <a:pt x="9659" y="12536"/>
                  </a:lnTo>
                  <a:cubicBezTo>
                    <a:pt x="9659" y="10619"/>
                    <a:pt x="10681" y="9064"/>
                    <a:pt x="11941" y="9064"/>
                  </a:cubicBezTo>
                  <a:cubicBezTo>
                    <a:pt x="12570" y="9064"/>
                    <a:pt x="13081" y="8287"/>
                    <a:pt x="13081" y="7329"/>
                  </a:cubicBezTo>
                  <a:cubicBezTo>
                    <a:pt x="13081" y="6050"/>
                    <a:pt x="12060" y="5014"/>
                    <a:pt x="10800" y="5014"/>
                  </a:cubicBezTo>
                  <a:cubicBezTo>
                    <a:pt x="9540" y="5014"/>
                    <a:pt x="8519" y="6050"/>
                    <a:pt x="8519" y="7329"/>
                  </a:cubicBezTo>
                  <a:close/>
                  <a:moveTo>
                    <a:pt x="10800" y="15429"/>
                  </a:moveTo>
                  <a:cubicBezTo>
                    <a:pt x="11745" y="15429"/>
                    <a:pt x="12511" y="16206"/>
                    <a:pt x="12511" y="17164"/>
                  </a:cubicBezTo>
                  <a:cubicBezTo>
                    <a:pt x="12511" y="18123"/>
                    <a:pt x="11745" y="18900"/>
                    <a:pt x="10800" y="18900"/>
                  </a:cubicBezTo>
                  <a:cubicBezTo>
                    <a:pt x="9855" y="18900"/>
                    <a:pt x="9089" y="18123"/>
                    <a:pt x="9089" y="17164"/>
                  </a:cubicBezTo>
                  <a:cubicBezTo>
                    <a:pt x="9089" y="16206"/>
                    <a:pt x="9855" y="15429"/>
                    <a:pt x="10800" y="15429"/>
                  </a:cubicBezTo>
                  <a:close/>
                  <a:moveTo>
                    <a:pt x="0" y="0"/>
                  </a:moveTo>
                  <a:lnTo>
                    <a:pt x="21600" y="0"/>
                  </a:lnTo>
                  <a:lnTo>
                    <a:pt x="21600" y="21600"/>
                  </a:lnTo>
                  <a:lnTo>
                    <a:pt x="0" y="21600"/>
                  </a:lnTo>
                  <a:close/>
                </a:path>
              </a:pathLst>
            </a:custGeom>
            <a:noFill/>
            <a:ln w="9525" cap="flat">
              <a:solidFill>
                <a:srgbClr val="4A7EBB"/>
              </a:solidFill>
              <a:prstDash val="solid"/>
              <a:round/>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2700000">
                    <a:srgbClr val="000000">
                      <a:alpha val="43000"/>
                    </a:srgbClr>
                  </a:outerShdw>
                </a:effectLst>
              </a:defRPr>
            </a:lvl1pPr>
          </a:lstStyle>
          <a:p>
            <a:pPr/>
            <a:r>
              <a:t>What is covered? Everything!!!</a:t>
            </a:r>
          </a:p>
        </p:txBody>
      </p:sp>
      <p:sp>
        <p:nvSpPr>
          <p:cNvPr id="147" name="Content Placeholder 2"/>
          <p:cNvSpPr txBox="1"/>
          <p:nvPr>
            <p:ph type="body" idx="1"/>
          </p:nvPr>
        </p:nvSpPr>
        <p:spPr>
          <a:xfrm>
            <a:off x="457200" y="1600200"/>
            <a:ext cx="8229600" cy="4525963"/>
          </a:xfrm>
          <a:prstGeom prst="rect">
            <a:avLst/>
          </a:prstGeom>
        </p:spPr>
        <p:txBody>
          <a:bodyPr/>
          <a:lstStyle/>
          <a:p>
            <a:pPr marL="339470" indent="-339470" defTabSz="452627">
              <a:lnSpc>
                <a:spcPct val="90000"/>
              </a:lnSpc>
              <a:defRPr sz="3168"/>
            </a:pPr>
            <a:r>
              <a:t>Whoever – having knowingly accessed a protected computer without authorization or exceeding authorized access…</a:t>
            </a:r>
          </a:p>
          <a:p>
            <a:pPr marL="339470" indent="-339470" defTabSz="452627">
              <a:lnSpc>
                <a:spcPct val="90000"/>
              </a:lnSpc>
              <a:defRPr sz="3168"/>
            </a:pPr>
            <a:r>
              <a:t>Accessed, authorization, authorized access</a:t>
            </a:r>
          </a:p>
          <a:p>
            <a:pPr marL="339470" indent="-339470" defTabSz="452627">
              <a:lnSpc>
                <a:spcPct val="90000"/>
              </a:lnSpc>
              <a:defRPr sz="3168"/>
            </a:pPr>
            <a:r>
              <a:t>Authorized has never been defined!</a:t>
            </a:r>
          </a:p>
          <a:p>
            <a:pPr marL="339470" indent="-339470" defTabSz="452627">
              <a:lnSpc>
                <a:spcPct val="90000"/>
              </a:lnSpc>
              <a:defRPr sz="3168"/>
            </a:pPr>
            <a:r>
              <a:t>Passed in 1986</a:t>
            </a:r>
          </a:p>
          <a:p>
            <a:pPr marL="339471" indent="-339471" defTabSz="452627">
              <a:lnSpc>
                <a:spcPct val="90000"/>
              </a:lnSpc>
              <a:spcBef>
                <a:spcPts val="500"/>
              </a:spcBef>
              <a:defRPr sz="2475"/>
            </a:pPr>
            <a:r>
              <a:t>The CFAA was passed years before the advent of the modern internet and is desperately out of touch with how we use computers today. – </a:t>
            </a:r>
            <a:r>
              <a:rPr i="1"/>
              <a:t>Electronic Frontier Foundation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ln w="9525">
            <a:solidFill>
              <a:srgbClr val="4A7EBB"/>
            </a:solidFill>
            <a:round/>
          </a:ln>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2700000">
                    <a:srgbClr val="000000">
                      <a:alpha val="43000"/>
                    </a:srgbClr>
                  </a:outerShdw>
                </a:effectLst>
              </a:defRPr>
            </a:lvl1pPr>
          </a:lstStyle>
          <a:p>
            <a:pPr/>
            <a:r>
              <a:t>The Seven Deadly sins!</a:t>
            </a:r>
          </a:p>
        </p:txBody>
      </p:sp>
      <p:sp>
        <p:nvSpPr>
          <p:cNvPr id="150" name="Content Placeholder 2"/>
          <p:cNvSpPr txBox="1"/>
          <p:nvPr>
            <p:ph type="body" idx="1"/>
          </p:nvPr>
        </p:nvSpPr>
        <p:spPr>
          <a:xfrm>
            <a:off x="457200" y="2117544"/>
            <a:ext cx="8229600" cy="4525964"/>
          </a:xfrm>
          <a:prstGeom prst="rect">
            <a:avLst/>
          </a:prstGeom>
        </p:spPr>
        <p:txBody>
          <a:bodyPr/>
          <a:lstStyle/>
          <a:p>
            <a:pPr>
              <a:lnSpc>
                <a:spcPct val="90000"/>
              </a:lnSpc>
            </a:pPr>
            <a:r>
              <a:t>Obtaining National Security Information</a:t>
            </a:r>
          </a:p>
          <a:p>
            <a:pPr>
              <a:lnSpc>
                <a:spcPct val="90000"/>
              </a:lnSpc>
            </a:pPr>
            <a:r>
              <a:t>Compromising Confidentiality</a:t>
            </a:r>
          </a:p>
          <a:p>
            <a:pPr>
              <a:lnSpc>
                <a:spcPct val="90000"/>
              </a:lnSpc>
            </a:pPr>
            <a:r>
              <a:t>Trespassing in a government computer</a:t>
            </a:r>
          </a:p>
          <a:p>
            <a:pPr>
              <a:lnSpc>
                <a:spcPct val="90000"/>
              </a:lnSpc>
            </a:pPr>
            <a:r>
              <a:t>Accessing to defraud and obtain value</a:t>
            </a:r>
          </a:p>
          <a:p>
            <a:pPr>
              <a:lnSpc>
                <a:spcPct val="90000"/>
              </a:lnSpc>
            </a:pPr>
            <a:r>
              <a:t>Damaging a computer or information</a:t>
            </a:r>
          </a:p>
          <a:p>
            <a:pPr>
              <a:lnSpc>
                <a:spcPct val="90000"/>
              </a:lnSpc>
            </a:pPr>
            <a:r>
              <a:t>Trafficking in passwords</a:t>
            </a:r>
          </a:p>
          <a:p>
            <a:pPr>
              <a:lnSpc>
                <a:spcPct val="90000"/>
              </a:lnSpc>
            </a:pPr>
            <a:r>
              <a:t>Threatening to damage a computer</a:t>
            </a:r>
          </a:p>
          <a:p>
            <a:pPr>
              <a:lnSpc>
                <a:spcPct val="90000"/>
              </a:lnSpc>
            </a:pPr>
            <a:r>
              <a:t>$5000 threshold for felony charges</a:t>
            </a:r>
          </a:p>
        </p:txBody>
      </p:sp>
      <p:sp>
        <p:nvSpPr>
          <p:cNvPr id="151" name="TextBox 3"/>
          <p:cNvSpPr txBox="1"/>
          <p:nvPr/>
        </p:nvSpPr>
        <p:spPr>
          <a:xfrm>
            <a:off x="1709214" y="1558099"/>
            <a:ext cx="597317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pPr/>
            <a:r>
              <a:t>The CFAA prohibits seven kinds of conduct.</a:t>
            </a:r>
          </a:p>
        </p:txBody>
      </p:sp>
      <p:sp>
        <p:nvSpPr>
          <p:cNvPr id="152" name="&quot;No&quot; Symbol 4"/>
          <p:cNvSpPr/>
          <p:nvPr/>
        </p:nvSpPr>
        <p:spPr>
          <a:xfrm>
            <a:off x="7772400" y="4629372"/>
            <a:ext cx="914400" cy="914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743" y="14000"/>
                </a:moveTo>
                <a:cubicBezTo>
                  <a:pt x="18511" y="10718"/>
                  <a:pt x="17283" y="6624"/>
                  <a:pt x="14000" y="4857"/>
                </a:cubicBezTo>
                <a:cubicBezTo>
                  <a:pt x="12002" y="3781"/>
                  <a:pt x="9598" y="3781"/>
                  <a:pt x="7600" y="4857"/>
                </a:cubicBezTo>
                <a:close/>
                <a:moveTo>
                  <a:pt x="4857" y="7600"/>
                </a:moveTo>
                <a:cubicBezTo>
                  <a:pt x="3089" y="10882"/>
                  <a:pt x="4317" y="14976"/>
                  <a:pt x="7600" y="16743"/>
                </a:cubicBezTo>
                <a:cubicBezTo>
                  <a:pt x="9598" y="17819"/>
                  <a:pt x="12002" y="17819"/>
                  <a:pt x="14000" y="16743"/>
                </a:cubicBezTo>
                <a:close/>
              </a:path>
            </a:pathLst>
          </a:custGeom>
          <a:gradFill>
            <a:gsLst>
              <a:gs pos="0">
                <a:srgbClr val="3F80CE"/>
              </a:gs>
              <a:gs pos="100000">
                <a:schemeClr val="accent1">
                  <a:hueOff val="357503"/>
                  <a:satOff val="54545"/>
                  <a:lumOff val="29273"/>
                </a:schemeClr>
              </a:gs>
            </a:gsLst>
            <a:lin ang="16200000"/>
          </a:gra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prstGeom prst="rect">
            <a:avLst/>
          </a:prstGeom>
          <a:gradFill>
            <a:gsLst>
              <a:gs pos="0">
                <a:srgbClr val="3F80CE"/>
              </a:gs>
              <a:gs pos="100000">
                <a:schemeClr val="accent1">
                  <a:hueOff val="357503"/>
                  <a:satOff val="54545"/>
                  <a:lumOff val="29273"/>
                </a:schemeClr>
              </a:gs>
            </a:gsLst>
            <a:lin ang="16200000"/>
          </a:gradFill>
          <a:effectLst>
            <a:outerShdw sx="100000" sy="100000" kx="0" ky="0" algn="b" rotWithShape="0" blurRad="38100" dist="23000" dir="5400000">
              <a:srgbClr val="000000">
                <a:alpha val="35000"/>
              </a:srgbClr>
            </a:outerShdw>
          </a:effectLst>
        </p:spPr>
        <p:txBody>
          <a:bodyPr/>
          <a:lstStyle>
            <a:lvl1pPr>
              <a:defRPr>
                <a:solidFill>
                  <a:srgbClr val="000000"/>
                </a:solidFill>
                <a:effectLst>
                  <a:outerShdw sx="100000" sy="100000" kx="0" ky="0" algn="b" rotWithShape="0" blurRad="50800" dist="38100" dir="2700000">
                    <a:srgbClr val="000000">
                      <a:alpha val="43000"/>
                    </a:srgbClr>
                  </a:outerShdw>
                </a:effectLst>
              </a:defRPr>
            </a:lvl1pPr>
          </a:lstStyle>
          <a:p>
            <a:pPr/>
            <a:r>
              <a:t>When does the statute apply?</a:t>
            </a:r>
          </a:p>
        </p:txBody>
      </p:sp>
      <p:sp>
        <p:nvSpPr>
          <p:cNvPr id="155" name="Content Placeholder 2"/>
          <p:cNvSpPr txBox="1"/>
          <p:nvPr>
            <p:ph type="body" idx="1"/>
          </p:nvPr>
        </p:nvSpPr>
        <p:spPr>
          <a:xfrm>
            <a:off x="457200" y="1600200"/>
            <a:ext cx="8229600" cy="4525963"/>
          </a:xfrm>
          <a:prstGeom prst="rect">
            <a:avLst/>
          </a:prstGeom>
        </p:spPr>
        <p:txBody>
          <a:bodyPr/>
          <a:lstStyle/>
          <a:p>
            <a:pPr>
              <a:lnSpc>
                <a:spcPct val="80000"/>
              </a:lnSpc>
              <a:spcBef>
                <a:spcPts val="600"/>
              </a:spcBef>
              <a:defRPr sz="2900"/>
            </a:pPr>
            <a:r>
              <a:t>“The problem is the CFAA is so broadly written and it fails to define what is seeks to prohibit.” – Tor Ekeland</a:t>
            </a:r>
          </a:p>
          <a:p>
            <a:pPr>
              <a:lnSpc>
                <a:spcPct val="80000"/>
              </a:lnSpc>
              <a:spcBef>
                <a:spcPts val="600"/>
              </a:spcBef>
              <a:defRPr sz="2900">
                <a:solidFill>
                  <a:srgbClr val="558ED5"/>
                </a:solidFill>
              </a:defRPr>
            </a:pPr>
            <a:r>
              <a:t>U.S. v. Rushdan 870 F.2d 1509,1514 (9</a:t>
            </a:r>
            <a:r>
              <a:rPr baseline="30000"/>
              <a:t>th</a:t>
            </a:r>
            <a:r>
              <a:t> cir. 1989)</a:t>
            </a:r>
          </a:p>
          <a:p>
            <a:pPr>
              <a:lnSpc>
                <a:spcPct val="80000"/>
              </a:lnSpc>
              <a:spcBef>
                <a:spcPts val="600"/>
              </a:spcBef>
              <a:defRPr sz="2900"/>
            </a:pPr>
            <a:r>
              <a:t>Illicit possession of out of state credit card numbers is offense affecting interstate or foreign commerce for purposes of the statute.</a:t>
            </a:r>
          </a:p>
          <a:p>
            <a:pPr>
              <a:lnSpc>
                <a:spcPct val="80000"/>
              </a:lnSpc>
              <a:spcBef>
                <a:spcPts val="600"/>
              </a:spcBef>
              <a:defRPr sz="2900"/>
            </a:pPr>
            <a:r>
              <a:t>1994 Amendment added “knowingly causing the transmission of a </a:t>
            </a:r>
            <a:r>
              <a:rPr>
                <a:solidFill>
                  <a:srgbClr val="3366FF"/>
                </a:solidFill>
              </a:rPr>
              <a:t>program</a:t>
            </a:r>
            <a:r>
              <a:t>, </a:t>
            </a:r>
            <a:r>
              <a:rPr>
                <a:solidFill>
                  <a:srgbClr val="3366FF"/>
                </a:solidFill>
              </a:rPr>
              <a:t>information</a:t>
            </a:r>
            <a:r>
              <a:t>, </a:t>
            </a:r>
            <a:r>
              <a:rPr>
                <a:solidFill>
                  <a:srgbClr val="3366FF"/>
                </a:solidFill>
              </a:rPr>
              <a:t>code</a:t>
            </a:r>
            <a:r>
              <a:t> or </a:t>
            </a:r>
            <a:r>
              <a:rPr>
                <a:solidFill>
                  <a:srgbClr val="3366FF"/>
                </a:solidFill>
              </a:rPr>
              <a:t>command</a:t>
            </a:r>
            <a:r>
              <a:t> which intentionally causes damage without authorization.”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