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3"/>
    <p:sldId id="260" r:id="rId4"/>
    <p:sldId id="262" r:id="rId5"/>
    <p:sldId id="266"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6634302-58E5-4452-B24F-30F64DB649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BD7D77-550F-4DCA-8D6D-CC44A51CDD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34302-58E5-4452-B24F-30F64DB649B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D7D77-550F-4DCA-8D6D-CC44A51CDD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baidu.com/" TargetMode="External"/><Relationship Id="rId1" Type="http://schemas.openxmlformats.org/officeDocument/2006/relationships/hyperlink" Target="http://gaia.cs.umass.edu/wireshark-labs/protected_pages/HTTP-wireshark-file5.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4272" y="1164335"/>
            <a:ext cx="9144000" cy="1717739"/>
          </a:xfrm>
        </p:spPr>
        <p:txBody>
          <a:bodyPr/>
          <a:lstStyle/>
          <a:p>
            <a:r>
              <a:rPr lang="zh-CN" altLang="en-US" dirty="0" smtClean="0"/>
              <a:t>计算机网络第二次实验</a:t>
            </a:r>
            <a:endParaRPr lang="zh-CN" altLang="en-US" dirty="0"/>
          </a:p>
        </p:txBody>
      </p:sp>
      <p:sp>
        <p:nvSpPr>
          <p:cNvPr id="3" name="副标题 2"/>
          <p:cNvSpPr>
            <a:spLocks noGrp="1"/>
          </p:cNvSpPr>
          <p:nvPr>
            <p:ph type="subTitle" idx="1"/>
          </p:nvPr>
        </p:nvSpPr>
        <p:spPr>
          <a:xfrm>
            <a:off x="1414272" y="3577654"/>
            <a:ext cx="9144000" cy="1655762"/>
          </a:xfrm>
        </p:spPr>
        <p:txBody>
          <a:bodyPr/>
          <a:lstStyle/>
          <a:p>
            <a:r>
              <a:rPr lang="zh-CN" altLang="en-US" dirty="0" smtClean="0"/>
              <a:t>使用</a:t>
            </a:r>
            <a:r>
              <a:rPr lang="en-US" altLang="zh-CN" dirty="0" smtClean="0"/>
              <a:t>Wireshark</a:t>
            </a:r>
            <a:r>
              <a:rPr lang="zh-CN" altLang="en-US" dirty="0" smtClean="0"/>
              <a:t>软件分析</a:t>
            </a:r>
            <a:r>
              <a:rPr lang="en-US" altLang="zh-CN" dirty="0" smtClean="0"/>
              <a:t>HTTP</a:t>
            </a:r>
            <a:r>
              <a:rPr lang="zh-CN" altLang="en-US" dirty="0" smtClean="0"/>
              <a:t>协议</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基本步骤</a:t>
            </a:r>
            <a:endParaRPr lang="zh-CN" altLang="en-US" dirty="0"/>
          </a:p>
        </p:txBody>
      </p:sp>
      <p:sp>
        <p:nvSpPr>
          <p:cNvPr id="3" name="内容占位符 2"/>
          <p:cNvSpPr>
            <a:spLocks noGrp="1"/>
          </p:cNvSpPr>
          <p:nvPr>
            <p:ph idx="1"/>
          </p:nvPr>
        </p:nvSpPr>
        <p:spPr/>
        <p:txBody>
          <a:bodyPr/>
          <a:lstStyle/>
          <a:p>
            <a:pPr marL="914400" lvl="1" indent="-457200">
              <a:lnSpc>
                <a:spcPct val="150000"/>
              </a:lnSpc>
              <a:buFont typeface="+mj-lt"/>
              <a:buAutoNum type="arabicPeriod"/>
            </a:pPr>
            <a:r>
              <a:rPr lang="zh-CN" altLang="en-US" dirty="0" smtClean="0"/>
              <a:t>设置</a:t>
            </a:r>
            <a:r>
              <a:rPr lang="en-US" altLang="zh-CN" dirty="0" smtClean="0"/>
              <a:t>Wireshark</a:t>
            </a:r>
            <a:r>
              <a:rPr lang="zh-CN" altLang="en-US" dirty="0" smtClean="0"/>
              <a:t>的显示过滤器为</a:t>
            </a:r>
            <a:r>
              <a:rPr lang="en-US" altLang="zh-CN" dirty="0" smtClean="0"/>
              <a:t>ip.addr == your_ip_address and http</a:t>
            </a:r>
            <a:r>
              <a:rPr lang="zh-CN" altLang="en-US" dirty="0" smtClean="0"/>
              <a:t>，并选择当前连接的网络</a:t>
            </a:r>
            <a:endParaRPr lang="en-US" altLang="zh-CN" dirty="0" smtClean="0"/>
          </a:p>
          <a:p>
            <a:pPr marL="914400" lvl="1" indent="-457200">
              <a:lnSpc>
                <a:spcPct val="150000"/>
              </a:lnSpc>
              <a:buFont typeface="+mj-lt"/>
              <a:buAutoNum type="arabicPeriod"/>
            </a:pPr>
            <a:r>
              <a:rPr lang="zh-CN" altLang="en-US" dirty="0" smtClean="0"/>
              <a:t>点击</a:t>
            </a:r>
            <a:r>
              <a:rPr lang="zh-CN" altLang="en-US" b="1" dirty="0" smtClean="0"/>
              <a:t>开始捕获分组</a:t>
            </a:r>
            <a:r>
              <a:rPr lang="zh-CN" altLang="en-US" dirty="0" smtClean="0"/>
              <a:t>按钮</a:t>
            </a:r>
            <a:endParaRPr lang="en-US" altLang="zh-CN" dirty="0" smtClean="0"/>
          </a:p>
          <a:p>
            <a:pPr marL="914400" lvl="1" indent="-457200">
              <a:lnSpc>
                <a:spcPct val="150000"/>
              </a:lnSpc>
              <a:buFont typeface="+mj-lt"/>
              <a:buAutoNum type="arabicPeriod"/>
            </a:pPr>
            <a:r>
              <a:rPr lang="zh-CN" altLang="en-US" dirty="0" smtClean="0"/>
              <a:t>打开浏览器访问任意一个网站（例如</a:t>
            </a:r>
            <a:r>
              <a:rPr lang="en-US" altLang="zh-CN" dirty="0" smtClean="0"/>
              <a:t>http://www.163.com/</a:t>
            </a:r>
            <a:r>
              <a:rPr lang="zh-CN" altLang="en-US" dirty="0" smtClean="0"/>
              <a:t>）</a:t>
            </a:r>
            <a:endParaRPr lang="en-US" altLang="zh-CN" dirty="0" smtClean="0"/>
          </a:p>
          <a:p>
            <a:pPr marL="914400" lvl="1" indent="-457200">
              <a:lnSpc>
                <a:spcPct val="150000"/>
              </a:lnSpc>
              <a:buFont typeface="+mj-lt"/>
              <a:buAutoNum type="arabicPeriod"/>
            </a:pPr>
            <a:r>
              <a:rPr lang="zh-CN" altLang="en-US" dirty="0" smtClean="0"/>
              <a:t>等待网页加载完毕后点击</a:t>
            </a:r>
            <a:r>
              <a:rPr lang="zh-CN" altLang="en-US" b="1" dirty="0" smtClean="0"/>
              <a:t>停止捕获分组</a:t>
            </a:r>
            <a:r>
              <a:rPr lang="zh-CN" altLang="en-US" dirty="0" smtClean="0"/>
              <a:t>按钮</a:t>
            </a:r>
            <a:endParaRPr lang="en-US" altLang="zh-CN" dirty="0" smtClean="0"/>
          </a:p>
          <a:p>
            <a:pPr marL="914400" lvl="1" indent="-457200">
              <a:lnSpc>
                <a:spcPct val="150000"/>
              </a:lnSpc>
              <a:buFont typeface="+mj-lt"/>
              <a:buAutoNum type="arabicPeriod"/>
            </a:pPr>
            <a:r>
              <a:rPr lang="zh-CN" altLang="en-US" dirty="0" smtClean="0"/>
              <a:t>分析捕获的分组</a:t>
            </a:r>
            <a:endParaRPr lang="en-US" altLang="zh-CN" dirty="0" smtClean="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508248" cy="579755"/>
          </a:xfrm>
        </p:spPr>
        <p:txBody>
          <a:bodyPr>
            <a:normAutofit fontScale="90000"/>
          </a:bodyPr>
          <a:lstStyle/>
          <a:p>
            <a:r>
              <a:rPr lang="zh-CN" altLang="en-US" dirty="0" smtClean="0"/>
              <a:t>问题</a:t>
            </a:r>
            <a:endParaRPr lang="zh-CN" altLang="en-US" dirty="0"/>
          </a:p>
        </p:txBody>
      </p:sp>
      <p:sp>
        <p:nvSpPr>
          <p:cNvPr id="3" name="内容占位符 2"/>
          <p:cNvSpPr>
            <a:spLocks noGrp="1"/>
          </p:cNvSpPr>
          <p:nvPr>
            <p:ph idx="1"/>
          </p:nvPr>
        </p:nvSpPr>
        <p:spPr>
          <a:xfrm>
            <a:off x="838200" y="1139952"/>
            <a:ext cx="11042904" cy="5614416"/>
          </a:xfrm>
        </p:spPr>
        <p:txBody>
          <a:bodyPr>
            <a:noAutofit/>
          </a:bodyPr>
          <a:lstStyle/>
          <a:p>
            <a:pPr marL="342900" indent="-342900">
              <a:lnSpc>
                <a:spcPct val="125000"/>
              </a:lnSpc>
              <a:buFont typeface="+mj-lt"/>
              <a:buAutoNum type="arabicPeriod"/>
            </a:pPr>
            <a:r>
              <a:rPr lang="zh-CN" altLang="en-US" sz="1600" dirty="0" smtClean="0"/>
              <a:t>分析其中</a:t>
            </a:r>
            <a:r>
              <a:rPr lang="zh-CN" altLang="en-US" sz="1600" dirty="0" smtClean="0">
                <a:solidFill>
                  <a:srgbClr val="FF0000"/>
                </a:solidFill>
              </a:rPr>
              <a:t>一条请求报文</a:t>
            </a:r>
            <a:endParaRPr lang="en-US" altLang="zh-CN" sz="1600" dirty="0" smtClean="0"/>
          </a:p>
          <a:p>
            <a:pPr marL="457200" lvl="1" indent="0">
              <a:lnSpc>
                <a:spcPct val="125000"/>
              </a:lnSpc>
              <a:buNone/>
            </a:pPr>
            <a:r>
              <a:rPr lang="en-US" altLang="zh-CN" sz="1600" dirty="0" smtClean="0"/>
              <a:t>1.1 </a:t>
            </a:r>
            <a:r>
              <a:rPr lang="zh-CN" altLang="en-US" sz="1600" dirty="0" smtClean="0"/>
              <a:t>浏览器可以接受哪些类型的文件？可以接受哪些编码的文件？</a:t>
            </a:r>
            <a:endParaRPr lang="en-US" altLang="zh-CN" sz="1600" dirty="0" smtClean="0"/>
          </a:p>
          <a:p>
            <a:pPr marL="457200" lvl="1" indent="0">
              <a:lnSpc>
                <a:spcPct val="125000"/>
              </a:lnSpc>
              <a:buNone/>
            </a:pPr>
            <a:r>
              <a:rPr lang="en-US" altLang="zh-CN" sz="1600" dirty="0" smtClean="0"/>
              <a:t>1.2 </a:t>
            </a:r>
            <a:r>
              <a:rPr lang="zh-CN" altLang="en-US" sz="1600" dirty="0" smtClean="0"/>
              <a:t>除以上回答过的字段，头部还包含哪些字段？它们的含义是什么？</a:t>
            </a:r>
            <a:endParaRPr lang="en-US" altLang="zh-CN" sz="1600" dirty="0"/>
          </a:p>
          <a:p>
            <a:pPr marL="342900" lvl="1" indent="-342900">
              <a:lnSpc>
                <a:spcPct val="125000"/>
              </a:lnSpc>
              <a:spcBef>
                <a:spcPts val="1000"/>
              </a:spcBef>
              <a:buFont typeface="+mj-lt"/>
              <a:buAutoNum type="arabicPeriod" startAt="2"/>
            </a:pPr>
            <a:r>
              <a:rPr lang="zh-CN" altLang="en-US" sz="1600" dirty="0"/>
              <a:t>分析其中</a:t>
            </a:r>
            <a:r>
              <a:rPr lang="zh-CN" altLang="en-US" sz="1600" dirty="0">
                <a:solidFill>
                  <a:srgbClr val="FF0000"/>
                </a:solidFill>
              </a:rPr>
              <a:t>一</a:t>
            </a:r>
            <a:r>
              <a:rPr lang="zh-CN" altLang="en-US" sz="1600" dirty="0" smtClean="0">
                <a:solidFill>
                  <a:srgbClr val="FF0000"/>
                </a:solidFill>
              </a:rPr>
              <a:t>条响应报文</a:t>
            </a:r>
            <a:endParaRPr lang="en-US" altLang="zh-CN" sz="1600" dirty="0" smtClean="0"/>
          </a:p>
          <a:p>
            <a:pPr marL="457200" lvl="1" indent="0">
              <a:lnSpc>
                <a:spcPct val="125000"/>
              </a:lnSpc>
              <a:buNone/>
            </a:pPr>
            <a:r>
              <a:rPr lang="en-US" altLang="zh-CN" sz="1600" dirty="0" smtClean="0"/>
              <a:t>2.1 </a:t>
            </a:r>
            <a:r>
              <a:rPr lang="zh-CN" altLang="en-US" sz="1600" dirty="0" smtClean="0"/>
              <a:t>服务器返回了什么类型的文件？</a:t>
            </a:r>
            <a:endParaRPr lang="en-US" altLang="zh-CN" sz="1600" dirty="0" smtClean="0"/>
          </a:p>
          <a:p>
            <a:pPr marL="457200" lvl="1" indent="0">
              <a:lnSpc>
                <a:spcPct val="125000"/>
              </a:lnSpc>
              <a:buNone/>
            </a:pPr>
            <a:r>
              <a:rPr lang="en-US" altLang="zh-CN" sz="1600" dirty="0" smtClean="0"/>
              <a:t>2.2 </a:t>
            </a:r>
            <a:r>
              <a:rPr lang="zh-CN" altLang="en-US" sz="1600" dirty="0" smtClean="0"/>
              <a:t>服务器</a:t>
            </a:r>
            <a:r>
              <a:rPr lang="zh-CN" altLang="en-US" sz="1600" dirty="0"/>
              <a:t>返回了多少字节的内容</a:t>
            </a:r>
            <a:r>
              <a:rPr lang="zh-CN" altLang="en-US" sz="1600" dirty="0" smtClean="0"/>
              <a:t>？</a:t>
            </a:r>
            <a:endParaRPr lang="en-US" altLang="zh-CN" sz="1600" dirty="0" smtClean="0"/>
          </a:p>
          <a:p>
            <a:pPr marL="457200" lvl="1" indent="0">
              <a:lnSpc>
                <a:spcPct val="125000"/>
              </a:lnSpc>
              <a:buNone/>
            </a:pPr>
            <a:r>
              <a:rPr lang="en-US" altLang="zh-CN" sz="1600" dirty="0" smtClean="0"/>
              <a:t>2.3 </a:t>
            </a:r>
            <a:r>
              <a:rPr lang="zh-CN" altLang="en-US" sz="1600" dirty="0" smtClean="0"/>
              <a:t>尝试从响应报文字段确定所访问的网站使用的是何种服务器软件以及语言？</a:t>
            </a:r>
            <a:endParaRPr lang="en-US" altLang="zh-CN" sz="1600" dirty="0"/>
          </a:p>
          <a:p>
            <a:pPr marL="342900" lvl="1" indent="-342900">
              <a:lnSpc>
                <a:spcPct val="125000"/>
              </a:lnSpc>
              <a:spcBef>
                <a:spcPts val="1000"/>
              </a:spcBef>
              <a:buFont typeface="+mj-lt"/>
              <a:buAutoNum type="arabicPeriod" startAt="3"/>
            </a:pPr>
            <a:r>
              <a:rPr lang="zh-CN" altLang="en-US" sz="1600" dirty="0" smtClean="0"/>
              <a:t>开启</a:t>
            </a:r>
            <a:r>
              <a:rPr lang="en-US" altLang="zh-CN" sz="1600" dirty="0" smtClean="0"/>
              <a:t>Wireshark</a:t>
            </a:r>
            <a:r>
              <a:rPr lang="zh-CN" altLang="en-US" sz="1600" dirty="0" smtClean="0"/>
              <a:t>，访问一个内容丰富的网站（大段文字、多图），加载完毕后刷新页面，分析在此期间捕获的数据包</a:t>
            </a:r>
            <a:endParaRPr lang="en-US" altLang="zh-CN" sz="1600" dirty="0" smtClean="0"/>
          </a:p>
          <a:p>
            <a:pPr marL="457200" lvl="1" indent="0">
              <a:lnSpc>
                <a:spcPct val="125000"/>
              </a:lnSpc>
              <a:buNone/>
            </a:pPr>
            <a:r>
              <a:rPr lang="en-US" altLang="zh-CN" sz="1600" dirty="0" smtClean="0"/>
              <a:t>3.1 </a:t>
            </a:r>
            <a:r>
              <a:rPr lang="zh-CN" altLang="en-US" sz="1600" dirty="0" smtClean="0"/>
              <a:t>获取的页面的最后修改时间（</a:t>
            </a:r>
            <a:r>
              <a:rPr lang="en-US" altLang="zh-CN" sz="1600" dirty="0" smtClean="0"/>
              <a:t>last-modified</a:t>
            </a:r>
            <a:r>
              <a:rPr lang="zh-CN" altLang="en-US" sz="1600" dirty="0" smtClean="0"/>
              <a:t>）是什么时候？</a:t>
            </a:r>
            <a:endParaRPr lang="en-US" altLang="zh-CN" sz="1600" dirty="0" smtClean="0"/>
          </a:p>
          <a:p>
            <a:pPr marL="457200" lvl="1" indent="0">
              <a:lnSpc>
                <a:spcPct val="125000"/>
              </a:lnSpc>
              <a:buNone/>
            </a:pPr>
            <a:r>
              <a:rPr lang="en-US" altLang="zh-CN" sz="1600" dirty="0" smtClean="0"/>
              <a:t>3.2 </a:t>
            </a:r>
            <a:r>
              <a:rPr lang="zh-CN" altLang="en-US" sz="1600" dirty="0" smtClean="0"/>
              <a:t>分析显示信息为 </a:t>
            </a:r>
            <a:r>
              <a:rPr lang="en-US" altLang="zh-CN" sz="1600" dirty="0" smtClean="0"/>
              <a:t>Continuation </a:t>
            </a:r>
            <a:r>
              <a:rPr lang="en-US" altLang="zh-CN" sz="1600" dirty="0"/>
              <a:t>or non-HTTP </a:t>
            </a:r>
            <a:r>
              <a:rPr lang="en-US" altLang="zh-CN" sz="1600" dirty="0" smtClean="0"/>
              <a:t>traffic </a:t>
            </a:r>
            <a:r>
              <a:rPr lang="zh-CN" altLang="en-US" sz="1600" dirty="0" smtClean="0"/>
              <a:t>的数据包，此种类型的数据包是什么含义？其最大有效载荷为多少字节？为什么？</a:t>
            </a:r>
            <a:endParaRPr lang="en-US" altLang="zh-CN" sz="1600" dirty="0" smtClean="0"/>
          </a:p>
          <a:p>
            <a:pPr marL="457200" lvl="1" indent="0">
              <a:lnSpc>
                <a:spcPct val="125000"/>
              </a:lnSpc>
              <a:buNone/>
            </a:pPr>
            <a:r>
              <a:rPr lang="en-US" altLang="zh-CN" sz="1600" dirty="0" smtClean="0"/>
              <a:t>3.3 </a:t>
            </a:r>
            <a:r>
              <a:rPr lang="zh-CN" altLang="en-US" sz="1600" dirty="0" smtClean="0"/>
              <a:t>分析</a:t>
            </a:r>
            <a:r>
              <a:rPr lang="en-US" altLang="zh-CN" sz="1600" dirty="0" smtClean="0"/>
              <a:t>HTTP</a:t>
            </a:r>
            <a:r>
              <a:rPr lang="zh-CN" altLang="en-US" sz="1600" dirty="0" smtClean="0"/>
              <a:t>状态码为</a:t>
            </a:r>
            <a:r>
              <a:rPr lang="en-US" altLang="zh-CN" sz="1600" dirty="0" smtClean="0"/>
              <a:t>304</a:t>
            </a:r>
            <a:r>
              <a:rPr lang="zh-CN" altLang="en-US" sz="1600" dirty="0" smtClean="0"/>
              <a:t>的数据包，解释其含义。</a:t>
            </a:r>
            <a:endParaRPr lang="en-US" altLang="zh-CN" sz="1600" dirty="0" smtClean="0"/>
          </a:p>
          <a:p>
            <a:pPr marL="457200" lvl="1" indent="0">
              <a:lnSpc>
                <a:spcPct val="125000"/>
              </a:lnSpc>
              <a:buNone/>
            </a:pPr>
            <a:r>
              <a:rPr lang="en-US" altLang="zh-CN" sz="1600" dirty="0" smtClean="0"/>
              <a:t>3.4 </a:t>
            </a:r>
            <a:r>
              <a:rPr lang="zh-CN" altLang="en-US" sz="1600" dirty="0" smtClean="0"/>
              <a:t>页面上的内容（</a:t>
            </a:r>
            <a:r>
              <a:rPr lang="en-US" altLang="zh-CN" sz="1600" dirty="0" smtClean="0"/>
              <a:t>HTML</a:t>
            </a:r>
            <a:r>
              <a:rPr lang="zh-CN" altLang="en-US" sz="1600" dirty="0" smtClean="0"/>
              <a:t>文档、图片、</a:t>
            </a:r>
            <a:r>
              <a:rPr lang="en-US" altLang="zh-CN" sz="1600" dirty="0" smtClean="0"/>
              <a:t>Javascript</a:t>
            </a:r>
            <a:r>
              <a:rPr lang="zh-CN" altLang="en-US" sz="1600" dirty="0" smtClean="0"/>
              <a:t>脚本、</a:t>
            </a:r>
            <a:r>
              <a:rPr lang="en-US" altLang="zh-CN" sz="1600" dirty="0" smtClean="0"/>
              <a:t>CSS</a:t>
            </a:r>
            <a:r>
              <a:rPr lang="zh-CN" altLang="en-US" sz="1600" dirty="0" smtClean="0"/>
              <a:t>文件等）是否来自于同一个服务器？判断的依据是什么？若不是，这样做的好处是什么？</a:t>
            </a:r>
            <a:endParaRPr lang="en-US" altLang="zh-CN" sz="1600" dirty="0" smtClean="0"/>
          </a:p>
          <a:p>
            <a:pPr marL="457200" lvl="1" indent="0">
              <a:lnSpc>
                <a:spcPct val="125000"/>
              </a:lnSpc>
              <a:buNone/>
            </a:pPr>
            <a:r>
              <a:rPr lang="en-US" altLang="zh-CN" sz="1600" dirty="0" smtClean="0"/>
              <a:t>3.5 </a:t>
            </a:r>
            <a:r>
              <a:rPr lang="zh-CN" altLang="en-US" sz="1600" dirty="0"/>
              <a:t>利用</a:t>
            </a:r>
            <a:r>
              <a:rPr lang="zh-CN" altLang="en-US" sz="1600" dirty="0" smtClean="0"/>
              <a:t>浏览器的控制台调试工具（开发者工具，快捷键</a:t>
            </a:r>
            <a:r>
              <a:rPr lang="en-US" altLang="zh-CN" sz="1600" dirty="0" smtClean="0"/>
              <a:t>F12,</a:t>
            </a:r>
            <a:r>
              <a:rPr lang="zh-CN" altLang="en-US" sz="1600" dirty="0" smtClean="0"/>
              <a:t>）的</a:t>
            </a:r>
            <a:r>
              <a:rPr lang="en-US" altLang="zh-CN" sz="1600" dirty="0" smtClean="0"/>
              <a:t>Network</a:t>
            </a:r>
            <a:r>
              <a:rPr lang="zh-CN" altLang="en-US" sz="1600" dirty="0" smtClean="0"/>
              <a:t>页面帮助理解上一小问。</a:t>
            </a:r>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508248" cy="579755"/>
          </a:xfrm>
        </p:spPr>
        <p:txBody>
          <a:bodyPr>
            <a:normAutofit fontScale="90000"/>
          </a:bodyPr>
          <a:lstStyle/>
          <a:p>
            <a:r>
              <a:rPr lang="zh-CN" altLang="en-US" dirty="0" smtClean="0"/>
              <a:t>问题</a:t>
            </a:r>
            <a:endParaRPr lang="zh-CN" altLang="en-US" dirty="0"/>
          </a:p>
        </p:txBody>
      </p:sp>
      <p:sp>
        <p:nvSpPr>
          <p:cNvPr id="3" name="内容占位符 2"/>
          <p:cNvSpPr>
            <a:spLocks noGrp="1"/>
          </p:cNvSpPr>
          <p:nvPr>
            <p:ph idx="1"/>
          </p:nvPr>
        </p:nvSpPr>
        <p:spPr>
          <a:xfrm>
            <a:off x="838200" y="1139952"/>
            <a:ext cx="11042904" cy="5614416"/>
          </a:xfrm>
        </p:spPr>
        <p:txBody>
          <a:bodyPr>
            <a:noAutofit/>
          </a:bodyPr>
          <a:lstStyle/>
          <a:p>
            <a:pPr marL="342900" indent="-342900">
              <a:lnSpc>
                <a:spcPct val="125000"/>
              </a:lnSpc>
              <a:buFont typeface="+mj-lt"/>
              <a:buAutoNum type="arabicPeriod" startAt="4"/>
            </a:pPr>
            <a:r>
              <a:rPr lang="zh-CN" altLang="en-US" sz="1600" dirty="0" smtClean="0"/>
              <a:t>访问 </a:t>
            </a:r>
            <a:r>
              <a:rPr lang="en-US" altLang="zh-CN" sz="1600" dirty="0" smtClean="0">
                <a:hlinkClick r:id="rId1"/>
              </a:rPr>
              <a:t>http</a:t>
            </a:r>
            <a:r>
              <a:rPr lang="en-US" altLang="zh-CN" sz="1600" dirty="0">
                <a:hlinkClick r:id="rId1"/>
              </a:rPr>
              <a:t>://</a:t>
            </a:r>
            <a:r>
              <a:rPr lang="en-US" altLang="zh-CN" sz="1600" dirty="0" smtClean="0">
                <a:hlinkClick r:id="rId1"/>
              </a:rPr>
              <a:t>gaia.cs.umass.edu/wireshark-labs/protected_pages/HTTP-wireshark-file5.html</a:t>
            </a:r>
            <a:r>
              <a:rPr lang="en-US" altLang="zh-CN" sz="1600" dirty="0" smtClean="0"/>
              <a:t> </a:t>
            </a:r>
            <a:r>
              <a:rPr lang="zh-CN" altLang="en-US" sz="1600" dirty="0" smtClean="0"/>
              <a:t>，在弹出的对话框中输入用户名和密码</a:t>
            </a:r>
            <a:endParaRPr lang="en-US" altLang="zh-CN" sz="1600" dirty="0" smtClean="0"/>
          </a:p>
          <a:p>
            <a:pPr marL="457200" lvl="1" indent="0">
              <a:lnSpc>
                <a:spcPct val="125000"/>
              </a:lnSpc>
              <a:buNone/>
            </a:pPr>
            <a:r>
              <a:rPr lang="en-US" altLang="zh-CN" sz="1600" dirty="0" smtClean="0"/>
              <a:t>4.1 </a:t>
            </a:r>
            <a:r>
              <a:rPr lang="zh-CN" altLang="en-US" sz="1600" dirty="0" smtClean="0"/>
              <a:t>服务器对最初的</a:t>
            </a:r>
            <a:r>
              <a:rPr lang="en-US" altLang="zh-CN" sz="1600" dirty="0" smtClean="0"/>
              <a:t>HTTP</a:t>
            </a:r>
            <a:r>
              <a:rPr lang="zh-CN" altLang="en-US" sz="1600" dirty="0" smtClean="0"/>
              <a:t>消息</a:t>
            </a:r>
            <a:r>
              <a:rPr lang="zh-CN" altLang="en-US" sz="1600" dirty="0"/>
              <a:t>的响应（状态码和短语）是什么？与前一部分实验相比，在这个响应消息中出现了什么新的字段？</a:t>
            </a:r>
            <a:endParaRPr lang="en-US" altLang="zh-CN" sz="1600" dirty="0" smtClean="0"/>
          </a:p>
          <a:p>
            <a:pPr marL="457200" lvl="1" indent="0">
              <a:lnSpc>
                <a:spcPct val="125000"/>
              </a:lnSpc>
              <a:buNone/>
            </a:pPr>
            <a:r>
              <a:rPr lang="en-US" altLang="zh-CN" sz="1600" dirty="0" smtClean="0"/>
              <a:t>4.2 </a:t>
            </a:r>
            <a:r>
              <a:rPr lang="zh-CN" altLang="en-US" sz="1600" dirty="0" smtClean="0"/>
              <a:t>当浏览器</a:t>
            </a:r>
            <a:r>
              <a:rPr lang="zh-CN" altLang="en-US" sz="1600" dirty="0"/>
              <a:t>第二次发送</a:t>
            </a:r>
            <a:r>
              <a:rPr lang="en-US" altLang="zh-CN" sz="1600" dirty="0"/>
              <a:t>HTTP GET</a:t>
            </a:r>
            <a:r>
              <a:rPr lang="zh-CN" altLang="en-US" sz="1600" dirty="0"/>
              <a:t>消息时，有什么新的字段被包含在</a:t>
            </a:r>
            <a:r>
              <a:rPr lang="en-US" altLang="zh-CN" sz="1600" dirty="0"/>
              <a:t>HTTP GET</a:t>
            </a:r>
            <a:r>
              <a:rPr lang="zh-CN" altLang="en-US" sz="1600" dirty="0"/>
              <a:t>消息中？</a:t>
            </a:r>
            <a:endParaRPr lang="en-US" altLang="zh-CN" sz="1600" dirty="0"/>
          </a:p>
          <a:p>
            <a:pPr marL="342900" lvl="1" indent="-342900">
              <a:lnSpc>
                <a:spcPct val="125000"/>
              </a:lnSpc>
              <a:spcBef>
                <a:spcPts val="1000"/>
              </a:spcBef>
              <a:buFont typeface="+mj-lt"/>
              <a:buAutoNum type="arabicPeriod" startAt="5"/>
            </a:pPr>
            <a:r>
              <a:rPr lang="zh-CN" altLang="en-US" sz="1600" dirty="0" smtClean="0"/>
              <a:t>访问 </a:t>
            </a:r>
            <a:r>
              <a:rPr lang="en-US" altLang="zh-CN" sz="1600" dirty="0">
                <a:hlinkClick r:id="rId2"/>
              </a:rPr>
              <a:t>https://www.baidu.com</a:t>
            </a:r>
            <a:r>
              <a:rPr lang="en-US" altLang="zh-CN" sz="1600" dirty="0" smtClean="0">
                <a:hlinkClick r:id="rId2"/>
              </a:rPr>
              <a:t>/</a:t>
            </a:r>
            <a:r>
              <a:rPr lang="en-US" altLang="zh-CN" sz="1600" dirty="0" smtClean="0"/>
              <a:t> </a:t>
            </a:r>
            <a:r>
              <a:rPr lang="zh-CN" altLang="en-US" sz="1600" dirty="0" smtClean="0"/>
              <a:t>，是否能在</a:t>
            </a:r>
            <a:r>
              <a:rPr lang="en-US" altLang="zh-CN" sz="1600" dirty="0" smtClean="0"/>
              <a:t>Wireshark</a:t>
            </a:r>
            <a:r>
              <a:rPr lang="zh-CN" altLang="en-US" sz="1600" dirty="0" smtClean="0"/>
              <a:t>中正常捕获</a:t>
            </a:r>
            <a:r>
              <a:rPr lang="en-US" altLang="zh-CN" sz="1600" dirty="0" smtClean="0"/>
              <a:t>http</a:t>
            </a:r>
            <a:r>
              <a:rPr lang="zh-CN" altLang="en-US" sz="1600" dirty="0" smtClean="0"/>
              <a:t>数据包？将过滤规则设置为 </a:t>
            </a:r>
            <a:r>
              <a:rPr lang="en-US" altLang="zh-CN" sz="1600" dirty="0" smtClean="0"/>
              <a:t>tcp.port==443 and ip.addr==your_ip_addr and ssl</a:t>
            </a:r>
            <a:r>
              <a:rPr lang="zh-CN" altLang="en-US" sz="1600" dirty="0" smtClean="0"/>
              <a:t>，刷新百度页面，根据捕获到的数据包，查阅相关资料，理解</a:t>
            </a:r>
            <a:r>
              <a:rPr lang="en-US" altLang="zh-CN" sz="1600" dirty="0" smtClean="0"/>
              <a:t>HTTPS</a:t>
            </a:r>
            <a:r>
              <a:rPr lang="zh-CN" altLang="en-US" sz="1600" dirty="0" smtClean="0"/>
              <a:t>连接的过程及作用。</a:t>
            </a:r>
            <a:endParaRPr lang="en-US" altLang="zh-CN" sz="1600"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Words>
  <Application>WPS 演示</Application>
  <PresentationFormat>宽屏</PresentationFormat>
  <Paragraphs>37</Paragraphs>
  <Slides>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vt:i4>
      </vt:variant>
    </vt:vector>
  </HeadingPairs>
  <TitlesOfParts>
    <vt:vector size="17" baseType="lpstr">
      <vt:lpstr>Arial</vt:lpstr>
      <vt:lpstr>宋体</vt:lpstr>
      <vt:lpstr>Wingdings</vt:lpstr>
      <vt:lpstr>DejaVu Sans</vt:lpstr>
      <vt:lpstr>等线 Light</vt:lpstr>
      <vt:lpstr>Pothana2000</vt:lpstr>
      <vt:lpstr>宋体</vt:lpstr>
      <vt:lpstr>文泉驿微米黑</vt:lpstr>
      <vt:lpstr>等线</vt:lpstr>
      <vt:lpstr>微软雅黑</vt:lpstr>
      <vt:lpstr>Arial Unicode MS</vt:lpstr>
      <vt:lpstr>Calibri</vt:lpstr>
      <vt:lpstr>Office 主题​​</vt:lpstr>
      <vt:lpstr>计算机网络第二次实验</vt:lpstr>
      <vt:lpstr>基本步骤</vt:lpstr>
      <vt:lpstr>问题</vt:lpstr>
      <vt:lpstr>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计算机网络第一次实验</dc:title>
  <dc:creator>毛苇</dc:creator>
  <cp:lastModifiedBy>cookcocck</cp:lastModifiedBy>
  <cp:revision>33</cp:revision>
  <dcterms:created xsi:type="dcterms:W3CDTF">2019-10-20T02:01:09Z</dcterms:created>
  <dcterms:modified xsi:type="dcterms:W3CDTF">2019-10-20T02:01:09Z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