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0"/>
  </p:notesMasterIdLst>
  <p:sldIdLst>
    <p:sldId id="473" r:id="rId3"/>
    <p:sldId id="509" r:id="rId4"/>
    <p:sldId id="434" r:id="rId5"/>
    <p:sldId id="435" r:id="rId6"/>
    <p:sldId id="506" r:id="rId7"/>
    <p:sldId id="475" r:id="rId8"/>
    <p:sldId id="474" r:id="rId9"/>
    <p:sldId id="436" r:id="rId10"/>
    <p:sldId id="505" r:id="rId11"/>
    <p:sldId id="504" r:id="rId12"/>
    <p:sldId id="402" r:id="rId13"/>
    <p:sldId id="406" r:id="rId14"/>
    <p:sldId id="408" r:id="rId15"/>
    <p:sldId id="409" r:id="rId16"/>
    <p:sldId id="479" r:id="rId17"/>
    <p:sldId id="480" r:id="rId18"/>
    <p:sldId id="481" r:id="rId19"/>
    <p:sldId id="419" r:id="rId20"/>
    <p:sldId id="507" r:id="rId21"/>
    <p:sldId id="445" r:id="rId22"/>
    <p:sldId id="508" r:id="rId23"/>
    <p:sldId id="449" r:id="rId24"/>
    <p:sldId id="454" r:id="rId25"/>
    <p:sldId id="460" r:id="rId26"/>
    <p:sldId id="503" r:id="rId27"/>
    <p:sldId id="466" r:id="rId28"/>
    <p:sldId id="339" r:id="rId2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5" autoAdjust="0"/>
    <p:restoredTop sz="94872" autoAdjust="0"/>
  </p:normalViewPr>
  <p:slideViewPr>
    <p:cSldViewPr>
      <p:cViewPr>
        <p:scale>
          <a:sx n="125" d="100"/>
          <a:sy n="125" d="100"/>
        </p:scale>
        <p:origin x="144" y="2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Model Evaluation Procedures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 smtClean="0"/>
              <a:t>The data that we are given for prediction won’t always be the end of the data stream!</a:t>
            </a:r>
          </a:p>
          <a:p>
            <a:endParaRPr lang="en-US" dirty="0"/>
          </a:p>
          <a:p>
            <a:r>
              <a:rPr lang="en-US" dirty="0" smtClean="0"/>
              <a:t>We will gather data and build and iterate over models however the whole </a:t>
            </a:r>
            <a:r>
              <a:rPr lang="en-US" b="1" i="1" dirty="0" smtClean="0"/>
              <a:t>point</a:t>
            </a:r>
            <a:r>
              <a:rPr lang="en-US" dirty="0" smtClean="0"/>
              <a:t> of building the model was to predict unseen test cases</a:t>
            </a:r>
          </a:p>
          <a:p>
            <a:endParaRPr lang="en-US" dirty="0"/>
          </a:p>
          <a:p>
            <a:r>
              <a:rPr lang="en-US" dirty="0" smtClean="0"/>
              <a:t>Examples: new UFO sightings will come in, new Iris’ will be found, new children will be born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99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make a model that generalizes well?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3081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15782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2637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9123036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4)  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5)  choose 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6)  train on </a:t>
            </a:r>
            <a:r>
              <a:rPr lang="en-US" sz="2500" b="1" dirty="0" smtClean="0">
                <a:latin typeface="PFDinTextCompPro-Italic"/>
                <a:cs typeface="PFDinTextCompPro-Italic"/>
              </a:rPr>
              <a:t>all</a:t>
            </a:r>
            <a:r>
              <a:rPr lang="en-US" sz="2500" dirty="0" smtClean="0">
                <a:latin typeface="PFDinTextCompPro-Italic"/>
                <a:cs typeface="PFDinTextCompPro-Italic"/>
              </a:rPr>
              <a:t>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845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9945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8304" y="4886198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 new data</a:t>
            </a:r>
          </a:p>
        </p:txBody>
      </p: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937" y="1028700"/>
            <a:ext cx="69945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How can we make a model that generalizes well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4)  </a:t>
            </a:r>
            <a:r>
              <a:rPr lang="en-US" sz="2500" dirty="0" smtClean="0">
                <a:latin typeface="PFDinTextCompPro-Italic"/>
                <a:cs typeface="PFDinTextCompPro-Italic"/>
              </a:rPr>
              <a:t>parameter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tuning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5)  choose </a:t>
            </a:r>
            <a:r>
              <a:rPr lang="en-US" sz="2500" dirty="0" smtClean="0">
                <a:latin typeface="PFDinTextCompPro-Italic"/>
                <a:cs typeface="PFDinTextCompPro-Italic"/>
              </a:rPr>
              <a:t>best 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	</a:t>
            </a:r>
            <a:r>
              <a:rPr lang="en-US" sz="2500" dirty="0" smtClean="0">
                <a:latin typeface="PFDinTextCompPro-Italic"/>
                <a:cs typeface="PFDinTextCompPro-Italic"/>
              </a:rPr>
              <a:t>model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6)  train on </a:t>
            </a:r>
            <a:r>
              <a:rPr lang="en-US" sz="2500" b="1" dirty="0">
                <a:latin typeface="PFDinTextCompPro-Italic"/>
                <a:cs typeface="PFDinTextCompPro-Italic"/>
              </a:rPr>
              <a:t>all</a:t>
            </a:r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data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7</a:t>
            </a:r>
            <a:r>
              <a:rPr lang="en-US" sz="2500" dirty="0" smtClean="0">
                <a:latin typeface="PFDinTextCompPro-Italic"/>
                <a:cs typeface="PFDinTextCompPro-Italic"/>
              </a:rPr>
              <a:t>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</a:t>
            </a:r>
            <a:r>
              <a:rPr lang="en-US"/>
              <a:t>Approach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7" y="29776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653337" y="2019300"/>
            <a:ext cx="1463675" cy="1752980"/>
            <a:chOff x="0" y="0"/>
            <a:chExt cx="1280" cy="1533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sample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 We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don’t know the labels for these OOS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records!</a:t>
              </a:r>
            </a:p>
            <a:p>
              <a:pPr algn="l">
                <a:lnSpc>
                  <a:spcPts val="1150"/>
                </a:lnSpc>
              </a:pPr>
              <a:endParaRPr lang="en-US" sz="90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 OOS prediction error so we know what to expect from our model.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58304" y="4886198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on new data</a:t>
            </a: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Error vs Test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 </a:t>
            </a:r>
            <a:r>
              <a:rPr lang="en-US" dirty="0"/>
              <a:t>error is the </a:t>
            </a:r>
            <a:r>
              <a:rPr lang="en-US" dirty="0" smtClean="0"/>
              <a:t>error </a:t>
            </a:r>
            <a:r>
              <a:rPr lang="en-US" dirty="0"/>
              <a:t>over the training </a:t>
            </a:r>
            <a:r>
              <a:rPr lang="en-US" dirty="0" smtClean="0"/>
              <a:t>sample (when we train and test on the same dataset)</a:t>
            </a:r>
          </a:p>
          <a:p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error is the </a:t>
            </a:r>
            <a:r>
              <a:rPr lang="en-US" dirty="0" smtClean="0"/>
              <a:t>error </a:t>
            </a:r>
            <a:r>
              <a:rPr lang="en-US" dirty="0"/>
              <a:t>over an </a:t>
            </a:r>
            <a:r>
              <a:rPr lang="en-US" b="1" dirty="0"/>
              <a:t>independent</a:t>
            </a:r>
            <a:r>
              <a:rPr lang="en-US" dirty="0"/>
              <a:t> test </a:t>
            </a:r>
            <a:r>
              <a:rPr lang="en-US" dirty="0" smtClean="0"/>
              <a:t>sample</a:t>
            </a:r>
          </a:p>
          <a:p>
            <a:endParaRPr lang="en-US" dirty="0" smtClean="0"/>
          </a:p>
          <a:p>
            <a:r>
              <a:rPr lang="en-US" dirty="0" smtClean="0"/>
              <a:t>We use the test error to estimate the model’s use but training </a:t>
            </a:r>
            <a:r>
              <a:rPr lang="en-US" dirty="0"/>
              <a:t>error is not a good estimator for test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602440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OOS?</a:t>
            </a: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7898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OOS?</a:t>
            </a: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337" y="1028700"/>
            <a:ext cx="7898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test set error predict OOS?</a:t>
            </a:r>
          </a:p>
          <a:p>
            <a:pPr algn="l"/>
            <a:endParaRPr lang="en-US" sz="25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test set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24737" y="3543300"/>
            <a:ext cx="1610359" cy="1326456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test set error gives a </a:t>
              </a:r>
              <a:r>
                <a:rPr lang="en-US" sz="900" i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 </a:t>
              </a:r>
              <a:r>
                <a:rPr lang="en-US" sz="90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Test Set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099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r>
              <a:rPr lang="en-US" sz="3000" smtClean="0">
                <a:latin typeface="PFDinTextCompPro-Italic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: How can we do better?</a:t>
            </a:r>
          </a:p>
          <a:p>
            <a:pPr algn="l"/>
            <a:endParaRPr lang="en-US" sz="2500" i="1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smtClean="0">
                <a:latin typeface="PFDinTextCompPro-Italic"/>
                <a:cs typeface="PFDinTextCompPro-Italic"/>
              </a:rPr>
              <a:t>Thought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</a:t>
            </a:r>
            <a:r>
              <a:rPr lang="en-US" sz="2500" i="1" smtClean="0">
                <a:latin typeface="PFDinTextCompPro-Italic"/>
                <a:cs typeface="PFDinTextCompPro-Italic"/>
              </a:rPr>
              <a:t>different test set 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937" y="1104900"/>
            <a:ext cx="907558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K-fold cross-validation:</a:t>
            </a:r>
          </a:p>
          <a:p>
            <a:pPr algn="l"/>
            <a:endParaRPr lang="en-US" sz="2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300" dirty="0">
                <a:latin typeface="PFDinTextCompPro-Italic"/>
                <a:cs typeface="PFDinTextCompPro-Italic"/>
              </a:rPr>
              <a:t>split </a:t>
            </a:r>
            <a:r>
              <a:rPr lang="en-US" sz="2300" dirty="0" smtClean="0">
                <a:latin typeface="PFDinTextCompPro-Italic"/>
                <a:cs typeface="PFDinTextCompPro-Italic"/>
              </a:rPr>
              <a:t>the dataset into K equal partitions.</a:t>
            </a:r>
          </a:p>
          <a:p>
            <a:pPr marL="457200" indent="-457200" algn="l">
              <a:buAutoNum type="arabicParenR" startAt="2"/>
            </a:pPr>
            <a:r>
              <a:rPr lang="en-US" sz="2300" dirty="0" smtClean="0">
                <a:latin typeface="PFDinTextCompPro-Italic"/>
                <a:cs typeface="PFDinTextCompPro-Italic"/>
              </a:rPr>
              <a:t>Use partition 1 as test set &amp; union of other partitions </a:t>
            </a:r>
          </a:p>
          <a:p>
            <a:pPr algn="l"/>
            <a:r>
              <a:rPr lang="en-US" sz="2300" dirty="0">
                <a:latin typeface="PFDinTextCompPro-Italic"/>
                <a:cs typeface="PFDinTextCompPro-Italic"/>
              </a:rPr>
              <a:t>	</a:t>
            </a:r>
            <a:r>
              <a:rPr lang="en-US" sz="2300" dirty="0" smtClean="0">
                <a:latin typeface="PFDinTextCompPro-Italic"/>
                <a:cs typeface="PFDinTextCompPro-Italic"/>
              </a:rPr>
              <a:t>as training set.</a:t>
            </a: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3)  Calculate test set error.</a:t>
            </a:r>
          </a:p>
          <a:p>
            <a:pPr marL="457200" indent="-457200" algn="l">
              <a:buAutoNum type="arabicParenR" startAt="4"/>
            </a:pPr>
            <a:r>
              <a:rPr lang="en-US" sz="2300" dirty="0" smtClean="0">
                <a:latin typeface="PFDinTextCompPro-Italic"/>
                <a:cs typeface="PFDinTextCompPro-Italic"/>
              </a:rPr>
              <a:t>Repeat steps 2-3 using a different partition as the test set </a:t>
            </a:r>
            <a:endParaRPr lang="en-US" sz="23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300" dirty="0" smtClean="0">
                <a:latin typeface="PFDinTextCompPro-Italic"/>
                <a:cs typeface="PFDinTextCompPro-Italic"/>
              </a:rPr>
              <a:t>	at each iteration.</a:t>
            </a:r>
          </a:p>
          <a:p>
            <a:pPr algn="l"/>
            <a:r>
              <a:rPr lang="en-US" sz="2300" dirty="0">
                <a:latin typeface="PFDinTextCompPro-Italic"/>
                <a:cs typeface="PFDinTextCompPro-Italic"/>
              </a:rPr>
              <a:t>5</a:t>
            </a:r>
            <a:r>
              <a:rPr lang="en-US" sz="2300" dirty="0" smtClean="0">
                <a:latin typeface="PFDinTextCompPro-Italic"/>
                <a:cs typeface="PFDinTextCompPro-Italic"/>
              </a:rPr>
              <a:t>)  Take the average test set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00250"/>
            <a:ext cx="8529637" cy="24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9137" y="3752046"/>
            <a:ext cx="624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smtClean="0">
                <a:latin typeface="PFDinTextCompPro-Italic" panose="02000506020000020004" pitchFamily="2" charset="0"/>
              </a:rPr>
              <a:t>5-fold cross-validation: red = training folds, blue = test fold</a:t>
            </a:r>
            <a:endParaRPr lang="en-US" sz="2500">
              <a:latin typeface="PFDinTextCompPro-Italic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5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137" y="879455"/>
            <a:ext cx="876299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Features of K-fold cross-validation:</a:t>
            </a:r>
          </a:p>
          <a:p>
            <a:pPr algn="l"/>
            <a:endParaRPr lang="en-US" sz="22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AutoNum type="arabicParenR"/>
            </a:pPr>
            <a:r>
              <a:rPr lang="en-US" sz="2200" dirty="0" smtClean="0">
                <a:latin typeface="PFDinTextCompPro-Italic"/>
                <a:cs typeface="PFDinTextCompPro-Italic"/>
              </a:rPr>
              <a:t>More accurate </a:t>
            </a:r>
            <a:r>
              <a:rPr lang="en-US" sz="22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200" dirty="0" smtClean="0">
                <a:latin typeface="PFDinTextCompPro-Italic"/>
                <a:cs typeface="PFDinTextCompPro-Italic"/>
              </a:rPr>
              <a:t>.</a:t>
            </a:r>
          </a:p>
          <a:p>
            <a:pPr marL="457200" indent="-457200" algn="l">
              <a:buAutoNum type="arabicParenR"/>
            </a:pPr>
            <a:endParaRPr lang="en-US" sz="2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2)  </a:t>
            </a:r>
            <a:r>
              <a:rPr lang="en-US" sz="22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200" dirty="0">
                <a:latin typeface="PFDinTextCompPro-Italic"/>
                <a:cs typeface="PFDinTextCompPro-Italic"/>
              </a:rPr>
              <a:t>       - Each record in our dataset is used for both </a:t>
            </a:r>
            <a:r>
              <a:rPr lang="en-US" sz="2200" dirty="0" smtClean="0">
                <a:latin typeface="PFDinTextCompPro-Italic"/>
                <a:cs typeface="PFDinTextCompPro-Italic"/>
              </a:rPr>
              <a:t>training </a:t>
            </a:r>
            <a:r>
              <a:rPr lang="en-US" sz="2200" dirty="0">
                <a:latin typeface="PFDinTextCompPro-Italic"/>
                <a:cs typeface="PFDinTextCompPro-Italic"/>
              </a:rPr>
              <a:t>and testing</a:t>
            </a:r>
            <a:r>
              <a:rPr lang="en-US" sz="22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2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AutoNum type="arabicParenR" startAt="3"/>
            </a:pPr>
            <a:r>
              <a:rPr lang="en-US" sz="2200" dirty="0" smtClean="0">
                <a:latin typeface="PFDinTextCompPro-Italic"/>
                <a:cs typeface="PFDinTextCompPro-Italic"/>
              </a:rPr>
              <a:t>Presents </a:t>
            </a:r>
            <a:r>
              <a:rPr lang="en-US" sz="2200" dirty="0">
                <a:latin typeface="PFDinTextCompPro-Italic"/>
                <a:cs typeface="PFDinTextCompPro-Italic"/>
              </a:rPr>
              <a:t>tradeoff between efficiency </a:t>
            </a:r>
            <a:r>
              <a:rPr lang="en-US" sz="2200" dirty="0" smtClean="0">
                <a:latin typeface="PFDinTextCompPro-Italic"/>
                <a:cs typeface="PFDinTextCompPro-Italic"/>
              </a:rPr>
              <a:t>an computational </a:t>
            </a:r>
            <a:r>
              <a:rPr lang="en-US" sz="2200" dirty="0">
                <a:latin typeface="PFDinTextCompPro-Italic"/>
                <a:cs typeface="PFDinTextCompPro-Italic"/>
              </a:rPr>
              <a:t>expense.</a:t>
            </a: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        - 10-fold CV is 10x more expensive than a single </a:t>
            </a:r>
            <a:r>
              <a:rPr lang="en-US" sz="2200" dirty="0">
                <a:latin typeface="PFDinTextCompPro-Italic"/>
                <a:cs typeface="PFDinTextCompPro-Italic"/>
              </a:rPr>
              <a:t>train/test </a:t>
            </a:r>
            <a:r>
              <a:rPr lang="en-US" sz="2200" dirty="0" smtClean="0">
                <a:latin typeface="PFDinTextCompPro-Italic"/>
                <a:cs typeface="PFDinTextCompPro-Italic"/>
              </a:rPr>
              <a:t>split</a:t>
            </a:r>
          </a:p>
          <a:p>
            <a:pPr algn="l"/>
            <a:endParaRPr lang="en-US" sz="2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200" dirty="0" smtClean="0">
                <a:latin typeface="PFDinTextCompPro-Italic"/>
                <a:cs typeface="PFDinTextCompPro-Italic"/>
              </a:rPr>
              <a:t>4)  Can be used for parameter tuning and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A: Down to zero!</a:t>
            </a:r>
            <a:endParaRPr lang="en-US" sz="2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4186" y="3027601"/>
            <a:ext cx="1463675" cy="2056006"/>
            <a:chOff x="-119" y="96"/>
            <a:chExt cx="1280" cy="1798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9" y="6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-53" y="747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6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4186" y="3027601"/>
            <a:ext cx="1463675" cy="2056006"/>
            <a:chOff x="-119" y="96"/>
            <a:chExt cx="1280" cy="1798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9" y="6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-53" y="747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0537" y="4891326"/>
            <a:ext cx="4287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smtClean="0">
                <a:latin typeface="+mn-lt"/>
              </a:rPr>
              <a:t>Source</a:t>
            </a:r>
            <a:r>
              <a:rPr lang="en-US" sz="800" dirty="0" smtClean="0">
                <a:latin typeface="+mn-lt"/>
              </a:rPr>
              <a:t>: http://</a:t>
            </a:r>
            <a:r>
              <a:rPr lang="en-US" sz="800" dirty="0" err="1" smtClean="0">
                <a:latin typeface="+mn-lt"/>
              </a:rPr>
              <a:t>www.dtreg.com</a:t>
            </a:r>
            <a:endParaRPr lang="en-US" sz="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0" y="926376"/>
            <a:ext cx="3997035" cy="38386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38737" y="1351280"/>
            <a:ext cx="3867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The black line gets a good “sense” of the shape of the data</a:t>
            </a:r>
          </a:p>
          <a:p>
            <a:pPr algn="l"/>
            <a:endParaRPr lang="en-US" sz="2000" smtClean="0"/>
          </a:p>
          <a:p>
            <a:pPr algn="l"/>
            <a:endParaRPr lang="en-US" sz="200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The green line is </a:t>
            </a:r>
            <a:r>
              <a:rPr lang="en-US" sz="2000" dirty="0" err="1" smtClean="0"/>
              <a:t>overfit</a:t>
            </a:r>
            <a:r>
              <a:rPr lang="en-US" sz="2000" dirty="0" smtClean="0"/>
              <a:t>, its trying too hard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Underfitting and 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351" y="4891326"/>
            <a:ext cx="6966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latin typeface="+mn-lt"/>
              </a:rPr>
              <a:t>Source: http://nbviewer.ipython.org/github/fonnesbeck/Bios366/blob/master/notebooks/Section6_3-Model-Selection-and-Validation.ipynb</a:t>
            </a:r>
            <a:endParaRPr lang="en-US" sz="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1" y="1028700"/>
            <a:ext cx="7848600" cy="35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37006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7712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>
                <a:latin typeface="PFDinTextCompPro-Italic"/>
                <a:cs typeface="PFDinTextCompPro-Italic"/>
              </a:rPr>
              <a:t>What’s wrong with training error?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Suppose we train our model using the entire dataset.</a:t>
            </a:r>
          </a:p>
          <a:p>
            <a:pPr algn="l"/>
            <a:r>
              <a:rPr lang="en-US" sz="20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0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0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0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accuracy beyond training data.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13741</TotalTime>
  <Pages>0</Pages>
  <Words>1241</Words>
  <Characters>0</Characters>
  <Application>Microsoft Macintosh PowerPoint</Application>
  <PresentationFormat>Custom</PresentationFormat>
  <Lines>0</Lines>
  <Paragraphs>299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ArialMT</vt:lpstr>
      <vt:lpstr>Calibri</vt:lpstr>
      <vt:lpstr>Gill Sans</vt:lpstr>
      <vt:lpstr>Lucida Grande</vt:lpstr>
      <vt:lpstr>ＭＳ Ｐゴシック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Arial</vt:lpstr>
      <vt:lpstr>GA_Instructor_Template_Deck</vt:lpstr>
      <vt:lpstr>Agenda</vt:lpstr>
      <vt:lpstr>DATA SCIENCE Model Evaluation Procedures</vt:lpstr>
      <vt:lpstr>Training Error vs Test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1762</cp:revision>
  <cp:lastPrinted>2013-03-28T23:13:53Z</cp:lastPrinted>
  <dcterms:modified xsi:type="dcterms:W3CDTF">2016-08-24T06:12:31Z</dcterms:modified>
</cp:coreProperties>
</file>