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6" r:id="rId3"/>
  </p:sldMasterIdLst>
  <p:notesMasterIdLst>
    <p:notesMasterId r:id="rId57"/>
  </p:notesMasterIdLst>
  <p:sldIdLst>
    <p:sldId id="258" r:id="rId4"/>
    <p:sldId id="340" r:id="rId5"/>
    <p:sldId id="326" r:id="rId6"/>
    <p:sldId id="546" r:id="rId7"/>
    <p:sldId id="473" r:id="rId8"/>
    <p:sldId id="641" r:id="rId9"/>
    <p:sldId id="642" r:id="rId10"/>
    <p:sldId id="643" r:id="rId11"/>
    <p:sldId id="728" r:id="rId12"/>
    <p:sldId id="644" r:id="rId13"/>
    <p:sldId id="735" r:id="rId14"/>
    <p:sldId id="750" r:id="rId15"/>
    <p:sldId id="756" r:id="rId16"/>
    <p:sldId id="761" r:id="rId17"/>
    <p:sldId id="737" r:id="rId18"/>
    <p:sldId id="751" r:id="rId19"/>
    <p:sldId id="764" r:id="rId20"/>
    <p:sldId id="765" r:id="rId21"/>
    <p:sldId id="722" r:id="rId22"/>
    <p:sldId id="742" r:id="rId23"/>
    <p:sldId id="773" r:id="rId24"/>
    <p:sldId id="774" r:id="rId25"/>
    <p:sldId id="801" r:id="rId26"/>
    <p:sldId id="770" r:id="rId27"/>
    <p:sldId id="772" r:id="rId28"/>
    <p:sldId id="771" r:id="rId29"/>
    <p:sldId id="783" r:id="rId30"/>
    <p:sldId id="784" r:id="rId31"/>
    <p:sldId id="777" r:id="rId32"/>
    <p:sldId id="778" r:id="rId33"/>
    <p:sldId id="806" r:id="rId34"/>
    <p:sldId id="779" r:id="rId35"/>
    <p:sldId id="741" r:id="rId36"/>
    <p:sldId id="793" r:id="rId37"/>
    <p:sldId id="794" r:id="rId38"/>
    <p:sldId id="796" r:id="rId39"/>
    <p:sldId id="800" r:id="rId40"/>
    <p:sldId id="781" r:id="rId41"/>
    <p:sldId id="802" r:id="rId42"/>
    <p:sldId id="795" r:id="rId43"/>
    <p:sldId id="798" r:id="rId44"/>
    <p:sldId id="799" r:id="rId45"/>
    <p:sldId id="797" r:id="rId46"/>
    <p:sldId id="787" r:id="rId47"/>
    <p:sldId id="803" r:id="rId48"/>
    <p:sldId id="804" r:id="rId49"/>
    <p:sldId id="724" r:id="rId50"/>
    <p:sldId id="752" r:id="rId51"/>
    <p:sldId id="785" r:id="rId52"/>
    <p:sldId id="786" r:id="rId53"/>
    <p:sldId id="790" r:id="rId54"/>
    <p:sldId id="753" r:id="rId55"/>
    <p:sldId id="805" r:id="rId56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79">
          <p15:clr>
            <a:srgbClr val="A4A3A4"/>
          </p15:clr>
        </p15:guide>
        <p15:guide id="2" orient="horz" pos="306">
          <p15:clr>
            <a:srgbClr val="A4A3A4"/>
          </p15:clr>
        </p15:guide>
        <p15:guide id="3" orient="horz" pos="565">
          <p15:clr>
            <a:srgbClr val="A4A3A4"/>
          </p15:clr>
        </p15:guide>
        <p15:guide id="4" orient="horz" pos="2193">
          <p15:clr>
            <a:srgbClr val="A4A3A4"/>
          </p15:clr>
        </p15:guide>
        <p15:guide id="5" orient="horz" pos="1611">
          <p15:clr>
            <a:srgbClr val="A4A3A4"/>
          </p15:clr>
        </p15:guide>
        <p15:guide id="6" pos="5607">
          <p15:clr>
            <a:srgbClr val="A4A3A4"/>
          </p15:clr>
        </p15:guide>
        <p15:guide id="7" pos="290">
          <p15:clr>
            <a:srgbClr val="A4A3A4"/>
          </p15:clr>
        </p15:guide>
        <p15:guide id="8" pos="1979">
          <p15:clr>
            <a:srgbClr val="A4A3A4"/>
          </p15:clr>
        </p15:guide>
        <p15:guide id="9" pos="3781">
          <p15:clr>
            <a:srgbClr val="A4A3A4"/>
          </p15:clr>
        </p15:guide>
        <p15:guide id="10" pos="2092">
          <p15:clr>
            <a:srgbClr val="A4A3A4"/>
          </p15:clr>
        </p15:guide>
        <p15:guide id="11" pos="3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25" autoAdjust="0"/>
    <p:restoredTop sz="92949" autoAdjust="0"/>
  </p:normalViewPr>
  <p:slideViewPr>
    <p:cSldViewPr>
      <p:cViewPr>
        <p:scale>
          <a:sx n="100" d="100"/>
          <a:sy n="100" d="100"/>
        </p:scale>
        <p:origin x="840" y="66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Relationship Id="rId3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8/29/16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a sensible shape because: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You want to return a value between 0 and 1 for all possible values of x, because probability less than 0 or greater than 1 does not make sense. However, this would be the case for a linear regression.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You want the model to reflect different probabilities based on the value of x to reflect that as you increase x, you increase probability, and vice-versa.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is the range of probability?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is the range of the odds ratio?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does this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would have happened if we represented out customer conversion event as 0? Would it have changed our odds result? Would it have changed our interpretation?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The process we just went through is known as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logit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 transformation. The output form is </a:t>
            </a:r>
            <a:r>
              <a:rPr lang="en-US" sz="1200" dirty="0" smtClean="0">
                <a:latin typeface="PFDinTextCompPro-Italic"/>
                <a:cs typeface="PFDinTextCompPro-Italic"/>
              </a:rPr>
              <a:t>referred to as the </a:t>
            </a:r>
            <a:r>
              <a:rPr lang="en-US" sz="12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1200" dirty="0" smtClean="0">
                <a:latin typeface="PFDinTextCompPro-Italic"/>
                <a:cs typeface="PFDinTextCompPro-Italic"/>
              </a:rPr>
              <a:t> function and also the log-odds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function. Note that the base used here is </a:t>
            </a:r>
            <a:r>
              <a:rPr lang="en-US" sz="1200" baseline="0" dirty="0" err="1" smtClean="0">
                <a:latin typeface="PFDinTextCompPro-Italic"/>
                <a:cs typeface="PFDinTextCompPro-Italic"/>
              </a:rPr>
              <a:t>Eulers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number (e). </a:t>
            </a:r>
            <a:endParaRPr lang="en-US" sz="12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The process we just went through is known as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logit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 transformation. The output form is </a:t>
            </a:r>
            <a:r>
              <a:rPr lang="en-US" sz="1200" dirty="0" smtClean="0">
                <a:latin typeface="PFDinTextCompPro-Italic"/>
                <a:cs typeface="PFDinTextCompPro-Italic"/>
              </a:rPr>
              <a:t>referred to as the </a:t>
            </a:r>
            <a:r>
              <a:rPr lang="en-US" sz="12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1200" dirty="0" smtClean="0">
                <a:latin typeface="PFDinTextCompPro-Italic"/>
                <a:cs typeface="PFDinTextCompPro-Italic"/>
              </a:rPr>
              <a:t> function and also the log-odds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function. Note that the base used here is </a:t>
            </a:r>
            <a:r>
              <a:rPr lang="en-US" sz="1200" baseline="0" dirty="0" err="1" smtClean="0">
                <a:latin typeface="PFDinTextCompPro-Italic"/>
                <a:cs typeface="PFDinTextCompPro-Italic"/>
              </a:rPr>
              <a:t>Eulers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number (e). </a:t>
            </a:r>
            <a:endParaRPr lang="en-US" sz="12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The process we just went through is known as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logit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 transformation. The output form is </a:t>
            </a:r>
            <a:r>
              <a:rPr lang="en-US" sz="1200" dirty="0" smtClean="0">
                <a:latin typeface="PFDinTextCompPro-Italic"/>
                <a:cs typeface="PFDinTextCompPro-Italic"/>
              </a:rPr>
              <a:t>referred to as the </a:t>
            </a:r>
            <a:r>
              <a:rPr lang="en-US" sz="12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1200" dirty="0" smtClean="0">
                <a:latin typeface="PFDinTextCompPro-Italic"/>
                <a:cs typeface="PFDinTextCompPro-Italic"/>
              </a:rPr>
              <a:t> function and also the log-odds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function.</a:t>
            </a:r>
            <a:endParaRPr lang="en-US" sz="12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do you think that the b1 represents in the case of the logistic function?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How to we change the b1 value from log-odds, to the odds?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logit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 logistic regression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Leave 1 hours for this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5702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1549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36946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0043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62289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40015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5973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06099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66441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1892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1416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044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427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1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  <p:sldLayoutId id="2147484129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1.wmf"/><Relationship Id="rId6" Type="http://schemas.openxmlformats.org/officeDocument/2006/relationships/image" Target="../media/image12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12.png"/><Relationship Id="rId5" Type="http://schemas.openxmlformats.org/officeDocument/2006/relationships/oleObject" Target="../embeddings/oleObject8.bin"/><Relationship Id="rId6" Type="http://schemas.openxmlformats.org/officeDocument/2006/relationships/image" Target="../media/image11.wmf"/><Relationship Id="rId7" Type="http://schemas.openxmlformats.org/officeDocument/2006/relationships/image" Target="../media/image7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5.wmf"/><Relationship Id="rId6" Type="http://schemas.openxmlformats.org/officeDocument/2006/relationships/image" Target="../media/image7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image" Target="../media/image7.png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8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9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9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20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1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1.wmf"/><Relationship Id="rId6" Type="http://schemas.openxmlformats.org/officeDocument/2006/relationships/image" Target="../media/image7.png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4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en.wikipedia.org/wiki/Bernoulli_distribu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bit_model" TargetMode="External"/><Relationship Id="rId4" Type="http://schemas.openxmlformats.org/officeDocument/2006/relationships/hyperlink" Target="tobithttp://en.wikipedia.org/wiki/Tobit_mode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5.w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6.w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27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cmu.edu/~cshalizi/uADA/12/lectures/ch12.pdf" TargetMode="External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logistic regression</a:t>
            </a:r>
            <a:endParaRPr lang="en-US" sz="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In logistic regression, we use a set of input variables to predict </a:t>
            </a:r>
            <a:r>
              <a:rPr lang="en-US" sz="3000" i="1" dirty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 of class membership.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These probabilities can then mapped to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class labels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, thus predicting the class for each observation.</a:t>
            </a:r>
          </a:p>
        </p:txBody>
      </p:sp>
    </p:spTree>
    <p:extLst>
      <p:ext uri="{BB962C8B-B14F-4D97-AF65-F5344CB8AC3E}">
        <p14:creationId xmlns:p14="http://schemas.microsoft.com/office/powerpoint/2010/main" val="564964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performing linear regression, we use the following function: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performing logistic regression, we use the following form: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007010"/>
              </p:ext>
            </p:extLst>
          </p:nvPr>
        </p:nvGraphicFramePr>
        <p:xfrm>
          <a:off x="2179638" y="3676650"/>
          <a:ext cx="45339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5" name="Equation" r:id="rId4" imgW="1726920" imgH="419040" progId="Equation.3">
                  <p:embed/>
                </p:oleObj>
              </mc:Choice>
              <mc:Fallback>
                <p:oleObj name="Equation" r:id="rId4" imgW="1726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3676650"/>
                        <a:ext cx="45339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309931"/>
              </p:ext>
            </p:extLst>
          </p:nvPr>
        </p:nvGraphicFramePr>
        <p:xfrm>
          <a:off x="3425825" y="1960563"/>
          <a:ext cx="20669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6" name="Equation" r:id="rId6" imgW="787320" imgH="228600" progId="Equation.3">
                  <p:embed/>
                </p:oleObj>
              </mc:Choice>
              <mc:Fallback>
                <p:oleObj name="Equation" r:id="rId6" imgW="787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1960563"/>
                        <a:ext cx="20669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8606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performing linear regression, we use the following function: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performing logistic regression, we use the following form: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741372"/>
              </p:ext>
            </p:extLst>
          </p:nvPr>
        </p:nvGraphicFramePr>
        <p:xfrm>
          <a:off x="2179638" y="3676650"/>
          <a:ext cx="45339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6" name="Equation" r:id="rId4" imgW="1726920" imgH="419040" progId="Equation.3">
                  <p:embed/>
                </p:oleObj>
              </mc:Choice>
              <mc:Fallback>
                <p:oleObj name="Equation" r:id="rId4" imgW="1726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3676650"/>
                        <a:ext cx="45339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709518"/>
              </p:ext>
            </p:extLst>
          </p:nvPr>
        </p:nvGraphicFramePr>
        <p:xfrm>
          <a:off x="3425825" y="1960563"/>
          <a:ext cx="20669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7" name="Equation" r:id="rId6" imgW="787320" imgH="228600" progId="Equation.3">
                  <p:embed/>
                </p:oleObj>
              </mc:Choice>
              <mc:Fallback>
                <p:oleObj name="Equation" r:id="rId6" imgW="787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1960563"/>
                        <a:ext cx="20669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>
            <a:stCxn id="10" idx="0"/>
          </p:cNvCxnSpPr>
          <p:nvPr/>
        </p:nvCxnSpPr>
        <p:spPr bwMode="auto">
          <a:xfrm flipV="1">
            <a:off x="1714879" y="4348352"/>
            <a:ext cx="452058" cy="1855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261937" y="4533900"/>
            <a:ext cx="2905884" cy="401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Probability of y = 1, given x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562134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Quiz: </a:t>
            </a:r>
            <a:r>
              <a:rPr lang="en-US" sz="3000" dirty="0" smtClean="0">
                <a:latin typeface="PFDinTextCompPro-Italic"/>
                <a:cs typeface="PFDinTextCompPro-Italic"/>
              </a:rPr>
              <a:t>Create a plot of the logistic function.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053759"/>
              </p:ext>
            </p:extLst>
          </p:nvPr>
        </p:nvGraphicFramePr>
        <p:xfrm>
          <a:off x="3462337" y="2019300"/>
          <a:ext cx="230028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0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7" y="2019300"/>
                        <a:ext cx="230028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910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Quiz: </a:t>
            </a:r>
            <a:r>
              <a:rPr lang="en-US" sz="3000" dirty="0" smtClean="0">
                <a:latin typeface="PFDinTextCompPro-Italic"/>
                <a:cs typeface="PFDinTextCompPro-Italic"/>
              </a:rPr>
              <a:t>Create a plot of the logistic function.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How would you describe the shape of the function?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703438"/>
              </p:ext>
            </p:extLst>
          </p:nvPr>
        </p:nvGraphicFramePr>
        <p:xfrm>
          <a:off x="3462337" y="2019300"/>
          <a:ext cx="230028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7" y="2019300"/>
                        <a:ext cx="230028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60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2857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function takes on an “S” shape, where y is bounded by [0,1]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607726"/>
              </p:ext>
            </p:extLst>
          </p:nvPr>
        </p:nvGraphicFramePr>
        <p:xfrm>
          <a:off x="842963" y="3557588"/>
          <a:ext cx="19018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3557588"/>
                        <a:ext cx="190182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43" name="Picture 79" descr="C:\Users\josdavis\Documents\Personal\DAT3_Offline\sigmoid_shap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048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9" descr="C:\Users\josdavis\Documents\Personal\DAT3_Offline\sigmoid_shap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2857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function takes on an “S” shape, where y is bounded by [0,1]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79532"/>
              </p:ext>
            </p:extLst>
          </p:nvPr>
        </p:nvGraphicFramePr>
        <p:xfrm>
          <a:off x="842963" y="3557588"/>
          <a:ext cx="19018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3" name="Equation" r:id="rId5" imgW="876240" imgH="419040" progId="Equation.3">
                  <p:embed/>
                </p:oleObj>
              </mc:Choice>
              <mc:Fallback>
                <p:oleObj name="Equation" r:id="rId5" imgW="876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3557588"/>
                        <a:ext cx="190182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6627811" y="3168571"/>
            <a:ext cx="1463675" cy="1311275"/>
            <a:chOff x="0" y="0"/>
            <a:chExt cx="1280" cy="1280"/>
          </a:xfrm>
        </p:grpSpPr>
        <p:pic>
          <p:nvPicPr>
            <p:cNvPr id="14" name="Picture 2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6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/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Think about why this is a sensible shape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3053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2857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Changing the </a:t>
            </a:r>
            <a:r>
              <a:rPr lang="en-US" sz="3000" dirty="0" smtClean="0">
                <a:latin typeface="Symbol" panose="05050102010706020507" pitchFamily="18" charset="2"/>
                <a:cs typeface="PFDinTextCompPro-Italic"/>
              </a:rPr>
              <a:t>b</a:t>
            </a:r>
            <a:r>
              <a:rPr lang="en-US" sz="3000" baseline="-25000" dirty="0" smtClean="0">
                <a:latin typeface="PFDinTextCompPro-Italic"/>
                <a:cs typeface="PFDinTextCompPro-Italic"/>
              </a:rPr>
              <a:t>0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shifts the function horizontally.</a:t>
            </a:r>
          </a:p>
        </p:txBody>
      </p:sp>
      <p:pic>
        <p:nvPicPr>
          <p:cNvPr id="18" name="Picture 80" descr="C:\Users\josdavis\Documents\Personal\DAT3_Offline\beta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443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2857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Changing the</a:t>
            </a:r>
            <a:r>
              <a:rPr lang="en-US" sz="3000" dirty="0" smtClean="0">
                <a:latin typeface="Symbol" panose="05050102010706020507" pitchFamily="18" charset="2"/>
                <a:cs typeface="PFDinTextCompPro-Italic"/>
              </a:rPr>
              <a:t> </a:t>
            </a:r>
            <a:r>
              <a:rPr lang="en-US" sz="3000" dirty="0">
                <a:latin typeface="Symbol" panose="05050102010706020507" pitchFamily="18" charset="2"/>
                <a:cs typeface="PFDinTextCompPro-Italic"/>
              </a:rPr>
              <a:t>b</a:t>
            </a:r>
            <a:r>
              <a:rPr lang="en-US" sz="3000" baseline="-25000" dirty="0">
                <a:latin typeface="PFDinTextCompPro-Italic"/>
                <a:cs typeface="PFDinTextCompPro-Italic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changes the slope of the curve</a:t>
            </a:r>
          </a:p>
        </p:txBody>
      </p:sp>
      <p:pic>
        <p:nvPicPr>
          <p:cNvPr id="19" name="Picture 81" descr="C:\Users\josdavis\Documents\Personal\DAT3_Offline\beta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843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Interpretation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822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BASIC FORM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Interpretation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Exercise: Predicting Default Rates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order to interpret the outputs of a logistic </a:t>
            </a:r>
            <a:r>
              <a:rPr lang="en-US" sz="3000" dirty="0" smtClean="0">
                <a:latin typeface="PFDinTextCompPro-Italic"/>
                <a:cs typeface="PFDinTextCompPro-Italic"/>
              </a:rPr>
              <a:t>function we must understand the difference between probability and odds.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83472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order to interpret the outputs of a logistic </a:t>
            </a:r>
            <a:r>
              <a:rPr lang="en-US" sz="3000" dirty="0" smtClean="0">
                <a:latin typeface="PFDinTextCompPro-Italic"/>
                <a:cs typeface="PFDinTextCompPro-Italic"/>
              </a:rPr>
              <a:t>function we must understand the difference between probability and odds.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odds of </a:t>
            </a:r>
            <a:r>
              <a:rPr lang="en-US" sz="3000" dirty="0" smtClean="0">
                <a:latin typeface="PFDinTextCompPro-Italic"/>
                <a:cs typeface="PFDinTextCompPro-Italic"/>
              </a:rPr>
              <a:t>an event are given by the ratio of the probability of the event by its complement:</a:t>
            </a:r>
          </a:p>
        </p:txBody>
      </p:sp>
    </p:spTree>
    <p:extLst>
      <p:ext uri="{BB962C8B-B14F-4D97-AF65-F5344CB8AC3E}">
        <p14:creationId xmlns:p14="http://schemas.microsoft.com/office/powerpoint/2010/main" val="3179268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order to interpret the outputs of a logistic </a:t>
            </a:r>
            <a:r>
              <a:rPr lang="en-US" sz="3000" dirty="0" smtClean="0">
                <a:latin typeface="PFDinTextCompPro-Italic"/>
                <a:cs typeface="PFDinTextCompPro-Italic"/>
              </a:rPr>
              <a:t>function we must understand the difference between probability and odds.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odds of </a:t>
            </a:r>
            <a:r>
              <a:rPr lang="en-US" sz="3000" dirty="0" smtClean="0">
                <a:latin typeface="PFDinTextCompPro-Italic"/>
                <a:cs typeface="PFDinTextCompPro-Italic"/>
              </a:rPr>
              <a:t>an event are given by the ratio of the probability of the event by its complement: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81963"/>
              </p:ext>
            </p:extLst>
          </p:nvPr>
        </p:nvGraphicFramePr>
        <p:xfrm>
          <a:off x="3860800" y="3848100"/>
          <a:ext cx="17922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2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3848100"/>
                        <a:ext cx="17922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5438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order to interpret the outputs of a logistic </a:t>
            </a:r>
            <a:r>
              <a:rPr lang="en-US" sz="3000" dirty="0" smtClean="0">
                <a:latin typeface="PFDinTextCompPro-Italic"/>
                <a:cs typeface="PFDinTextCompPro-Italic"/>
              </a:rPr>
              <a:t>function we must understand the difference between probability and odds.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odds of </a:t>
            </a:r>
            <a:r>
              <a:rPr lang="en-US" sz="3000" dirty="0" smtClean="0">
                <a:latin typeface="PFDinTextCompPro-Italic"/>
                <a:cs typeface="PFDinTextCompPro-Italic"/>
              </a:rPr>
              <a:t>an event are given by the ratio of the probability of the event by its complement: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282343"/>
              </p:ext>
            </p:extLst>
          </p:nvPr>
        </p:nvGraphicFramePr>
        <p:xfrm>
          <a:off x="3860800" y="3848100"/>
          <a:ext cx="17922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6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3848100"/>
                        <a:ext cx="17922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7194851" y="3279180"/>
            <a:ext cx="1771047" cy="1559520"/>
            <a:chOff x="0" y="0"/>
            <a:chExt cx="1280" cy="1280"/>
          </a:xfrm>
        </p:grpSpPr>
        <p:pic>
          <p:nvPicPr>
            <p:cNvPr id="13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QUESTION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5" name="Rectangle 25"/>
            <p:cNvSpPr>
              <a:spLocks/>
            </p:cNvSpPr>
            <p:nvPr/>
          </p:nvSpPr>
          <p:spPr bwMode="auto">
            <a:xfrm>
              <a:off x="104" y="250"/>
              <a:ext cx="1056" cy="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endParaRPr lang="en-US" sz="14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/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What is the range of the odds?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9651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Quiz: </a:t>
            </a:r>
            <a:r>
              <a:rPr lang="en-US" sz="3000" dirty="0">
                <a:latin typeface="PFDinTextCompPro-Italic"/>
                <a:cs typeface="PFDinTextCompPro-Italic"/>
              </a:rPr>
              <a:t>You’re </a:t>
            </a:r>
            <a:r>
              <a:rPr lang="en-US" sz="3000" dirty="0" smtClean="0">
                <a:latin typeface="PFDinTextCompPro-Italic"/>
                <a:cs typeface="PFDinTextCompPro-Italic"/>
              </a:rPr>
              <a:t>trying to determine whether a customer will convert or not. The customer conversion rate is 33.33%. what are the odds that a customer will convert?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Take 2 minutes and work this out.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337395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Quiz: </a:t>
            </a:r>
            <a:r>
              <a:rPr lang="en-US" sz="3000" dirty="0">
                <a:latin typeface="PFDinTextCompPro-Italic"/>
                <a:cs typeface="PFDinTextCompPro-Italic"/>
              </a:rPr>
              <a:t>You’re </a:t>
            </a:r>
            <a:r>
              <a:rPr lang="en-US" sz="3000" dirty="0" smtClean="0">
                <a:latin typeface="PFDinTextCompPro-Italic"/>
                <a:cs typeface="PFDinTextCompPro-Italic"/>
              </a:rPr>
              <a:t>trying to determine whether a customer will convert or not. The customer conversion rate is 33.33%. what are the odds that a customer will convert?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Take 2 minutes and work this out.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81963"/>
              </p:ext>
            </p:extLst>
          </p:nvPr>
        </p:nvGraphicFramePr>
        <p:xfrm>
          <a:off x="3860800" y="3848100"/>
          <a:ext cx="17922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0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3848100"/>
                        <a:ext cx="17922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325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231813"/>
              </p:ext>
            </p:extLst>
          </p:nvPr>
        </p:nvGraphicFramePr>
        <p:xfrm>
          <a:off x="3033713" y="3848100"/>
          <a:ext cx="34464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7" name="Equation" r:id="rId4" imgW="1587240" imgH="393480" progId="Equation.3">
                  <p:embed/>
                </p:oleObj>
              </mc:Choice>
              <mc:Fallback>
                <p:oleObj name="Equation" r:id="rId4" imgW="158724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3848100"/>
                        <a:ext cx="344646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Quiz: </a:t>
            </a:r>
            <a:r>
              <a:rPr lang="en-US" sz="3000" dirty="0">
                <a:latin typeface="PFDinTextCompPro-Italic"/>
                <a:cs typeface="PFDinTextCompPro-Italic"/>
              </a:rPr>
              <a:t>You’re </a:t>
            </a:r>
            <a:r>
              <a:rPr lang="en-US" sz="3000" dirty="0" smtClean="0">
                <a:latin typeface="PFDinTextCompPro-Italic"/>
                <a:cs typeface="PFDinTextCompPro-Italic"/>
              </a:rPr>
              <a:t>trying to determine whether a customer will convert or not. The customer conversion rate is 33.33%. what are the odds that a customer will convert?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Take 2 minutes and work this out.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84513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Quiz: </a:t>
            </a:r>
            <a:r>
              <a:rPr lang="en-US" sz="3000" dirty="0">
                <a:latin typeface="PFDinTextCompPro-Italic"/>
                <a:cs typeface="PFDinTextCompPro-Italic"/>
              </a:rPr>
              <a:t>You’re </a:t>
            </a:r>
            <a:r>
              <a:rPr lang="en-US" sz="3000" dirty="0" smtClean="0">
                <a:latin typeface="PFDinTextCompPro-Italic"/>
                <a:cs typeface="PFDinTextCompPro-Italic"/>
              </a:rPr>
              <a:t>trying to determine whether a customer will convert or not. The customer conversion rate is 33.33%. what are the odds that a customer will convert?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Take 2 minutes and work this out. 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194851" y="2669951"/>
            <a:ext cx="1771047" cy="2016349"/>
            <a:chOff x="0" y="0"/>
            <a:chExt cx="1280" cy="1280"/>
          </a:xfrm>
        </p:grpSpPr>
        <p:pic>
          <p:nvPicPr>
            <p:cNvPr id="9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means that for every customer that converts you will have two customers that do not convert</a:t>
              </a:r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231813"/>
              </p:ext>
            </p:extLst>
          </p:nvPr>
        </p:nvGraphicFramePr>
        <p:xfrm>
          <a:off x="3033713" y="3848100"/>
          <a:ext cx="34464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5" name="Equation" r:id="rId5" imgW="1587240" imgH="393480" progId="Equation.3">
                  <p:embed/>
                </p:oleObj>
              </mc:Choice>
              <mc:Fallback>
                <p:oleObj name="Equation" r:id="rId5" imgW="158724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3848100"/>
                        <a:ext cx="344646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0975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What would happen if we took the odds of the logistic function?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840777"/>
              </p:ext>
            </p:extLst>
          </p:nvPr>
        </p:nvGraphicFramePr>
        <p:xfrm>
          <a:off x="2683113" y="2050971"/>
          <a:ext cx="3941286" cy="97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2" name="Equation" r:id="rId4" imgW="1815840" imgH="457200" progId="Equation.3">
                  <p:embed/>
                </p:oleObj>
              </mc:Choice>
              <mc:Fallback>
                <p:oleObj name="Equation" r:id="rId4" imgW="1815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113" y="2050971"/>
                        <a:ext cx="3941286" cy="979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4703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What would happen if we took the odds of the logistic function?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169245"/>
              </p:ext>
            </p:extLst>
          </p:nvPr>
        </p:nvGraphicFramePr>
        <p:xfrm>
          <a:off x="2683113" y="2050971"/>
          <a:ext cx="3941286" cy="97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5" name="Equation" r:id="rId4" imgW="1815840" imgH="457200" progId="Equation.3">
                  <p:embed/>
                </p:oleObj>
              </mc:Choice>
              <mc:Fallback>
                <p:oleObj name="Equation" r:id="rId4" imgW="1815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113" y="2050971"/>
                        <a:ext cx="3941286" cy="979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384013"/>
              </p:ext>
            </p:extLst>
          </p:nvPr>
        </p:nvGraphicFramePr>
        <p:xfrm>
          <a:off x="819150" y="3532188"/>
          <a:ext cx="79756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6" name="Equation" r:id="rId6" imgW="3340080" imgH="457200" progId="Equation.3">
                  <p:embed/>
                </p:oleObj>
              </mc:Choice>
              <mc:Fallback>
                <p:oleObj name="Equation" r:id="rId6" imgW="3340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3532188"/>
                        <a:ext cx="797560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4559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0. Basic Form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Notice if we take the logarithm of the odds, we return a linear equation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174346"/>
              </p:ext>
            </p:extLst>
          </p:nvPr>
        </p:nvGraphicFramePr>
        <p:xfrm>
          <a:off x="1868488" y="2446337"/>
          <a:ext cx="55705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4" name="Equation" r:id="rId4" imgW="2120760" imgH="393480" progId="Equation.3">
                  <p:embed/>
                </p:oleObj>
              </mc:Choice>
              <mc:Fallback>
                <p:oleObj name="Equation" r:id="rId4" imgW="212076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446337"/>
                        <a:ext cx="557053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269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Notice if we take the logarithm of the odds, we return a linear equation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169211"/>
              </p:ext>
            </p:extLst>
          </p:nvPr>
        </p:nvGraphicFramePr>
        <p:xfrm>
          <a:off x="1868488" y="2446337"/>
          <a:ext cx="55705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Equation" r:id="rId4" imgW="2120760" imgH="393480" progId="Equation.3">
                  <p:embed/>
                </p:oleObj>
              </mc:Choice>
              <mc:Fallback>
                <p:oleObj name="Equation" r:id="rId4" imgW="2120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446337"/>
                        <a:ext cx="557053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94851" y="3467100"/>
            <a:ext cx="1771047" cy="1295400"/>
            <a:chOff x="0" y="0"/>
            <a:chExt cx="1280" cy="712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What is the range of the </a:t>
              </a:r>
              <a:r>
                <a:rPr lang="en-US" sz="14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logit</a:t>
              </a:r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function?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363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Notice if we take the logarithm of the odds, we return a linear equation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simple relationship between the odds ratio and the parameter </a:t>
            </a:r>
            <a:r>
              <a:rPr lang="en-US" sz="3000" i="1" dirty="0">
                <a:latin typeface="Symbol" charset="2"/>
                <a:cs typeface="Symbol" charset="2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is what makes logistic regression such a powerful tool.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864292"/>
              </p:ext>
            </p:extLst>
          </p:nvPr>
        </p:nvGraphicFramePr>
        <p:xfrm>
          <a:off x="1868488" y="2446337"/>
          <a:ext cx="55705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8" name="Equation" r:id="rId4" imgW="2120760" imgH="393480" progId="Equation.3">
                  <p:embed/>
                </p:oleObj>
              </mc:Choice>
              <mc:Fallback>
                <p:oleObj name="Equation" r:id="rId4" imgW="2120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446337"/>
                        <a:ext cx="557053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5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response variable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</p:txBody>
      </p:sp>
    </p:spTree>
    <p:extLst>
      <p:ext uri="{BB962C8B-B14F-4D97-AF65-F5344CB8AC3E}">
        <p14:creationId xmlns:p14="http://schemas.microsoft.com/office/powerpoint/2010/main" val="2143786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response variable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</a:t>
            </a:r>
            <a:r>
              <a:rPr lang="en-US" sz="3000" i="1" dirty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log-odds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</p:txBody>
      </p:sp>
    </p:spTree>
    <p:extLst>
      <p:ext uri="{BB962C8B-B14F-4D97-AF65-F5344CB8AC3E}">
        <p14:creationId xmlns:p14="http://schemas.microsoft.com/office/powerpoint/2010/main" val="1473302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response variable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</a:t>
            </a:r>
            <a:r>
              <a:rPr lang="en-US" sz="3000" i="1" dirty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log-odds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means that        gives us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odds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a unit change in x.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224217"/>
              </p:ext>
            </p:extLst>
          </p:nvPr>
        </p:nvGraphicFramePr>
        <p:xfrm>
          <a:off x="2566987" y="3895489"/>
          <a:ext cx="468377" cy="45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6" name="Equation" r:id="rId4" imgW="215640" imgH="203040" progId="Equation.3">
                  <p:embed/>
                </p:oleObj>
              </mc:Choice>
              <mc:Fallback>
                <p:oleObj name="Equation" r:id="rId4" imgW="215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7" y="3895489"/>
                        <a:ext cx="468377" cy="451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3302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determine whether a coefficient is significant?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This is based off of the </a:t>
            </a:r>
            <a:r>
              <a:rPr lang="en-US" sz="3000" smtClean="0">
                <a:latin typeface="PFDinTextCompPro-Italic"/>
                <a:cs typeface="PFDinTextCompPro-Italic"/>
              </a:rPr>
              <a:t>model coefficients, </a:t>
            </a:r>
            <a:r>
              <a:rPr lang="en-US" sz="3000" dirty="0" smtClean="0">
                <a:latin typeface="PFDinTextCompPro-Italic"/>
                <a:cs typeface="PFDinTextCompPro-Italic"/>
              </a:rPr>
              <a:t>just as with the linear regression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998962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Example: </a:t>
            </a:r>
            <a:r>
              <a:rPr lang="en-US" sz="3000" dirty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whether phone was an iPhone.</a:t>
            </a:r>
          </a:p>
        </p:txBody>
      </p:sp>
    </p:spTree>
    <p:extLst>
      <p:ext uri="{BB962C8B-B14F-4D97-AF65-F5344CB8AC3E}">
        <p14:creationId xmlns:p14="http://schemas.microsoft.com/office/powerpoint/2010/main" val="1966038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Example: </a:t>
            </a:r>
            <a:r>
              <a:rPr lang="en-US" sz="3000" dirty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whether phone was an iPhone.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perform a logistic regression, and we get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 </a:t>
            </a:r>
            <a:r>
              <a:rPr lang="en-US" sz="3000" dirty="0" smtClean="0">
                <a:latin typeface="PFDinTextCompPro-Italic"/>
                <a:cs typeface="PFDinTextCompPro-Italic"/>
              </a:rPr>
              <a:t>= 0.693. </a:t>
            </a:r>
          </a:p>
        </p:txBody>
      </p:sp>
    </p:spTree>
    <p:extLst>
      <p:ext uri="{BB962C8B-B14F-4D97-AF65-F5344CB8AC3E}">
        <p14:creationId xmlns:p14="http://schemas.microsoft.com/office/powerpoint/2010/main" val="1173799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Example: </a:t>
            </a:r>
            <a:r>
              <a:rPr lang="en-US" sz="3000" dirty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whether phone was an iPhone.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perform a logistic regression, and we get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 </a:t>
            </a:r>
            <a:r>
              <a:rPr lang="en-US" sz="3000" dirty="0" smtClean="0">
                <a:latin typeface="PFDinTextCompPro-Italic"/>
                <a:cs typeface="PFDinTextCompPro-Italic"/>
              </a:rPr>
              <a:t>= 0.693.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2020803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2700337" y="1104900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   continuous    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37" y="1998793"/>
            <a:ext cx="91169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     </a:t>
            </a:r>
            <a:r>
              <a:rPr lang="en-US" sz="3000" dirty="0" smtClean="0">
                <a:latin typeface="PFDinTextCompPro-Italic"/>
                <a:cs typeface="PFDinTextCompPro-Italic"/>
              </a:rPr>
              <a:t>regression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	     </a:t>
            </a:r>
            <a:r>
              <a:rPr lang="en-US" sz="3000" dirty="0" smtClean="0">
                <a:latin typeface="PFDinTextCompPro-Italic"/>
                <a:cs typeface="PFDinTextCompPro-Italic"/>
              </a:rPr>
              <a:t>classification</a:t>
            </a:r>
            <a:endParaRPr lang="en-US" sz="3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</a:rPr>
              <a:t>clustering</a:t>
            </a:r>
            <a:endParaRPr lang="en-US" sz="3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552" y="1998793"/>
            <a:ext cx="2483523" cy="10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6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Example: </a:t>
            </a:r>
            <a:r>
              <a:rPr lang="en-US" sz="3000" dirty="0" smtClean="0">
                <a:latin typeface="PFDinTextCompPro-Italic"/>
                <a:cs typeface="PFDinTextCompPro-Italic"/>
              </a:rPr>
              <a:t>Suppose </a:t>
            </a:r>
            <a:r>
              <a:rPr lang="en-US" sz="3000" dirty="0">
                <a:latin typeface="PFDinTextCompPro-Italic"/>
                <a:cs typeface="PFDinTextCompPro-Italic"/>
              </a:rPr>
              <a:t>we are interested in </a:t>
            </a:r>
            <a:r>
              <a:rPr lang="en-US" sz="3000" dirty="0" smtClean="0">
                <a:latin typeface="PFDinTextCompPro-Italic"/>
                <a:cs typeface="PFDinTextCompPro-Italic"/>
              </a:rPr>
              <a:t>mobile purchase behavior. </a:t>
            </a:r>
            <a:r>
              <a:rPr lang="en-US" sz="3000" dirty="0">
                <a:latin typeface="PFDinTextCompPro-Italic"/>
                <a:cs typeface="PFDinTextCompPro-Italic"/>
              </a:rPr>
              <a:t>Let y be a class label denoting purchase/no purchase, and let x denote </a:t>
            </a:r>
            <a:r>
              <a:rPr lang="en-US" sz="3000" dirty="0" smtClean="0">
                <a:latin typeface="PFDinTextCompPro-Italic"/>
                <a:cs typeface="PFDinTextCompPro-Italic"/>
              </a:rPr>
              <a:t>whether phone was an iPhone.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perform a logistic regression, and we get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 </a:t>
            </a:r>
            <a:r>
              <a:rPr lang="en-US" sz="3000" dirty="0" smtClean="0">
                <a:latin typeface="PFDinTextCompPro-Italic"/>
                <a:cs typeface="PFDinTextCompPro-Italic"/>
              </a:rPr>
              <a:t>= 0.693.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this case the odds ratio is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exp</a:t>
            </a:r>
            <a:r>
              <a:rPr lang="en-US" sz="3000" dirty="0" smtClean="0">
                <a:latin typeface="PFDinTextCompPro-Italic"/>
                <a:cs typeface="PFDinTextCompPro-Italic"/>
              </a:rPr>
              <a:t>(0.693) = 2, meaning the likelihood of purchase is twice as high if the phone is an iPhone.</a:t>
            </a:r>
          </a:p>
        </p:txBody>
      </p:sp>
    </p:spTree>
    <p:extLst>
      <p:ext uri="{BB962C8B-B14F-4D97-AF65-F5344CB8AC3E}">
        <p14:creationId xmlns:p14="http://schemas.microsoft.com/office/powerpoint/2010/main" val="386753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Once we understand the basic form for logistic regression, we can easily extend the definition to include multiple input values.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004596"/>
              </p:ext>
            </p:extLst>
          </p:nvPr>
        </p:nvGraphicFramePr>
        <p:xfrm>
          <a:off x="2260600" y="2400300"/>
          <a:ext cx="478631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4" name="Equation" r:id="rId4" imgW="2425680" imgH="393480" progId="Equation.3">
                  <p:embed/>
                </p:oleObj>
              </mc:Choice>
              <mc:Fallback>
                <p:oleObj name="Equation" r:id="rId4" imgW="24256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400300"/>
                        <a:ext cx="4786313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1007952" y="2710979"/>
            <a:ext cx="930385" cy="1737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261937" y="2323646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err="1" smtClean="0">
                <a:latin typeface="PF Din Text Comp Pro" panose="02000506020000020004" pitchFamily="2" charset="0"/>
                <a:cs typeface="PFDinTextCompPro-Italic"/>
              </a:rPr>
              <a:t>Logit</a:t>
            </a:r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 function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321596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Once we understand the basic form for logistic regression, we can easily extend the definition to include multiple input values.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881826"/>
              </p:ext>
            </p:extLst>
          </p:nvPr>
        </p:nvGraphicFramePr>
        <p:xfrm>
          <a:off x="2260600" y="2400300"/>
          <a:ext cx="478631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1" name="Equation" r:id="rId4" imgW="2425680" imgH="393480" progId="Equation.3">
                  <p:embed/>
                </p:oleObj>
              </mc:Choice>
              <mc:Fallback>
                <p:oleObj name="Equation" r:id="rId4" imgW="2425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400300"/>
                        <a:ext cx="4786313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546451"/>
              </p:ext>
            </p:extLst>
          </p:nvPr>
        </p:nvGraphicFramePr>
        <p:xfrm>
          <a:off x="2634524" y="3655699"/>
          <a:ext cx="4001952" cy="1151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2" name="Equation" r:id="rId6" imgW="1523880" imgH="444240" progId="Equation.3">
                  <p:embed/>
                </p:oleObj>
              </mc:Choice>
              <mc:Fallback>
                <p:oleObj name="Equation" r:id="rId6" imgW="1523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524" y="3655699"/>
                        <a:ext cx="4001952" cy="1151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1007952" y="3854433"/>
            <a:ext cx="930385" cy="1737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261937" y="3467100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Logistic function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167917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695700"/>
            <a:ext cx="8426450" cy="16002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Exercise: PREDICTING DEFAULT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9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data set contains 10,000 records associated with credit card accounts with the following four fields: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78731"/>
              </p:ext>
            </p:extLst>
          </p:nvPr>
        </p:nvGraphicFramePr>
        <p:xfrm>
          <a:off x="1636712" y="2324100"/>
          <a:ext cx="6242050" cy="24384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063625"/>
                <a:gridCol w="5178425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Default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Binary</a:t>
                      </a:r>
                      <a:r>
                        <a:rPr lang="en-US" sz="1600" baseline="0" dirty="0" smtClean="0"/>
                        <a:t> variable indicating </a:t>
                      </a:r>
                      <a:r>
                        <a:rPr lang="en-US" sz="1600" dirty="0" smtClean="0"/>
                        <a:t>whether the credit card holder defaulted</a:t>
                      </a:r>
                      <a:r>
                        <a:rPr lang="en-US" sz="1600" baseline="0" dirty="0" smtClean="0"/>
                        <a:t> on their credit card obligations</a:t>
                      </a:r>
                      <a:endParaRPr lang="en-US" sz="16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Binary variable indicating</a:t>
                      </a:r>
                      <a:r>
                        <a:rPr lang="en-US" sz="1600" baseline="0" dirty="0" smtClean="0"/>
                        <a:t> whether the credit card holder is a student</a:t>
                      </a:r>
                      <a:endParaRPr lang="en-US" sz="16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Balance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Continuous variable recording the</a:t>
                      </a:r>
                      <a:r>
                        <a:rPr lang="en-US" sz="1600" baseline="0" dirty="0" smtClean="0"/>
                        <a:t> credit card holders current outstanding balance</a:t>
                      </a:r>
                      <a:endParaRPr lang="en-US" sz="16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Income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Continuous variable representing the total annual income for the credit card holder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698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EXERCISE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>
                <a:latin typeface="PFDinTextCompPro-Italic"/>
                <a:cs typeface="PFDinTextCompPro-Italic"/>
              </a:rPr>
              <a:t>Part I: Exploration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Read in Default.csv and convert all data to numeric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Split the data into train and test sets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Create a histogram of all variables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Create a scatter plot of the income vs. balance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Mark defaults with a different color (and symbol)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What can you infer from this plot?</a:t>
            </a:r>
          </a:p>
        </p:txBody>
      </p:sp>
    </p:spTree>
    <p:extLst>
      <p:ext uri="{BB962C8B-B14F-4D97-AF65-F5344CB8AC3E}">
        <p14:creationId xmlns:p14="http://schemas.microsoft.com/office/powerpoint/2010/main" val="669638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EXERCISE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>
                <a:latin typeface="PFDinTextCompPro-Italic"/>
                <a:cs typeface="PFDinTextCompPro-Italic"/>
              </a:rPr>
              <a:t>Part II: Logistic Regression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Run a logistic regression on the balance variable </a:t>
            </a:r>
          </a:p>
          <a:p>
            <a:pPr marL="1138238" lvl="1" indent="-51435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PFDinTextCompPro-Italic"/>
                <a:cs typeface="PFDinTextCompPro-Italic"/>
              </a:rPr>
              <a:t>Use the training set</a:t>
            </a:r>
          </a:p>
          <a:p>
            <a:pPr marL="1138238" lvl="1" indent="-51435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PFDinTextCompPro-Italic"/>
                <a:cs typeface="PFDinTextCompPro-Italic"/>
              </a:rPr>
              <a:t>Use the </a:t>
            </a:r>
            <a:r>
              <a:rPr lang="en-US" sz="1200" dirty="0" err="1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statsmodels.formula.api</a:t>
            </a:r>
            <a:r>
              <a:rPr lang="en-US" sz="1200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 </a:t>
            </a:r>
            <a:r>
              <a:rPr lang="en-US" sz="2400" smtClean="0">
                <a:latin typeface="PFDinTextCompPro-Italic"/>
                <a:cs typeface="PFDinTextCompPro-Italic"/>
              </a:rPr>
              <a:t>module and </a:t>
            </a:r>
            <a:r>
              <a:rPr lang="en-US" sz="1200" dirty="0" err="1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smf.logit</a:t>
            </a:r>
            <a:r>
              <a:rPr lang="en-US" sz="1200" dirty="0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() </a:t>
            </a:r>
            <a:r>
              <a:rPr lang="en-US" sz="2400" dirty="0" smtClean="0">
                <a:latin typeface="PFDinTextCompPro-Italic"/>
                <a:cs typeface="PFDinTextCompPro-Italic"/>
              </a:rPr>
              <a:t>function</a:t>
            </a:r>
            <a:endParaRPr lang="en-US" sz="2400" dirty="0">
              <a:latin typeface="PFDinTextCompPro-Italic"/>
              <a:cs typeface="PFDinTextCompPro-Italic"/>
            </a:endParaRP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Is the </a:t>
            </a:r>
            <a:r>
              <a:rPr lang="en-US" sz="2400" dirty="0" smtClean="0">
                <a:latin typeface="Symbol" panose="05050102010706020507" pitchFamily="18" charset="2"/>
                <a:cs typeface="PFDinTextCompPro-Italic"/>
              </a:rPr>
              <a:t>b</a:t>
            </a:r>
            <a:r>
              <a:rPr lang="en-US" sz="2400" dirty="0" smtClean="0">
                <a:latin typeface="PFDinTextCompPro-Italic"/>
                <a:cs typeface="PFDinTextCompPro-Italic"/>
              </a:rPr>
              <a:t>  value associated with balance significant?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Predict the probability of default for someone with a balance of $1.2k and $1.5k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Plot the fitted logistic function overtop of the data points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Create predictions using the test set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Compute the overall accuracy, the sensitivity and specificity</a:t>
            </a:r>
          </a:p>
        </p:txBody>
      </p:sp>
    </p:spTree>
    <p:extLst>
      <p:ext uri="{BB962C8B-B14F-4D97-AF65-F5344CB8AC3E}">
        <p14:creationId xmlns:p14="http://schemas.microsoft.com/office/powerpoint/2010/main" val="1528058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Q&amp;A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52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Generalized Linear Model (GLM)?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Briefly</a:t>
            </a:r>
            <a:r>
              <a:rPr lang="en-US" sz="3000" dirty="0">
                <a:latin typeface="PFDinTextCompPro-Italic"/>
                <a:cs typeface="PFDinTextCompPro-Italic"/>
              </a:rPr>
              <a:t>, GLMs generalize the distribution of the </a:t>
            </a:r>
            <a:r>
              <a:rPr lang="en-US" sz="3000" b="1" dirty="0">
                <a:latin typeface="PFDinTextCompPro-Italic"/>
                <a:cs typeface="PFDinTextCompPro-Italic"/>
              </a:rPr>
              <a:t>error term</a:t>
            </a:r>
            <a:r>
              <a:rPr lang="en-US" sz="3000" dirty="0">
                <a:latin typeface="PFDinTextCompPro-Italic"/>
                <a:cs typeface="PFDinTextCompPro-Italic"/>
              </a:rPr>
              <a:t>, and allow the conditional mean of the response variable to be related to the linear model by a </a:t>
            </a:r>
            <a:r>
              <a:rPr lang="en-US" sz="3000" dirty="0">
                <a:latin typeface="PFDinTextCompPro-Medium"/>
                <a:cs typeface="PFDinTextCompPro-Medium"/>
              </a:rPr>
              <a:t>link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6098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error distribution and link function for the logistic regression?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error term follows </a:t>
            </a:r>
            <a:r>
              <a:rPr lang="en-US" sz="3000" dirty="0">
                <a:latin typeface="PFDinTextCompPro-Italic"/>
                <a:cs typeface="PFDinTextCompPro-Italic"/>
              </a:rPr>
              <a:t>a </a:t>
            </a:r>
            <a:r>
              <a:rPr lang="en-US" sz="3000" dirty="0" smtClean="0">
                <a:latin typeface="PFDinTextCompPro-Italic"/>
                <a:cs typeface="PFDinTextCompPro-Italic"/>
                <a:hlinkClick r:id="rId3"/>
              </a:rPr>
              <a:t>Bernoulli distribution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3000" dirty="0">
                <a:latin typeface="PFDinTextCompPro-Italic"/>
                <a:cs typeface="PFDinTextCompPro-Italic"/>
              </a:rPr>
              <a:t>and the </a:t>
            </a:r>
            <a:r>
              <a:rPr lang="en-US" sz="3000" dirty="0" err="1">
                <a:latin typeface="PFDinTextCompPro-Italic"/>
                <a:cs typeface="PFDinTextCompPro-Italic"/>
              </a:rPr>
              <a:t>logit</a:t>
            </a:r>
            <a:r>
              <a:rPr lang="en-US" sz="3000" dirty="0">
                <a:latin typeface="PFDinTextCompPro-Italic"/>
                <a:cs typeface="PFDinTextCompPro-Italic"/>
              </a:rPr>
              <a:t> is the link function that connects us to the linear predictor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712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Is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only link function used for the Bernoulli distribution?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No, other link functions include the </a:t>
            </a:r>
            <a:r>
              <a:rPr lang="en-US" sz="3000" dirty="0" err="1" smtClean="0">
                <a:latin typeface="PFDinTextCompPro-Italic"/>
                <a:cs typeface="PFDinTextCompPro-Italic"/>
                <a:hlinkClick r:id="rId3"/>
              </a:rPr>
              <a:t>probit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</a:t>
            </a:r>
            <a:r>
              <a:rPr lang="en-US" sz="3000" dirty="0" err="1" smtClean="0">
                <a:latin typeface="PFDinTextCompPro-Italic"/>
                <a:cs typeface="PFDinTextCompPro-Italic"/>
                <a:hlinkClick r:id="rId4"/>
              </a:rPr>
              <a:t>tobit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model. However,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simplifies things nicely and is probably the most commonly used.</a:t>
            </a:r>
            <a:endParaRPr lang="en-US" sz="3000" b="1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280717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difference between                 and                  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Nothing, these are equivalent expressions.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If you want to prove this to yourself (a) plot both equations, or (b) multiply both numerator and denominator by          . 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547390"/>
              </p:ext>
            </p:extLst>
          </p:nvPr>
        </p:nvGraphicFramePr>
        <p:xfrm>
          <a:off x="4681537" y="1028700"/>
          <a:ext cx="1034998" cy="674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4" name="Equation" r:id="rId4" imgW="634680" imgH="419040" progId="Equation.3">
                  <p:embed/>
                </p:oleObj>
              </mc:Choice>
              <mc:Fallback>
                <p:oleObj name="Equation" r:id="rId4" imgW="634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7" y="1028700"/>
                        <a:ext cx="1034998" cy="674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492764"/>
              </p:ext>
            </p:extLst>
          </p:nvPr>
        </p:nvGraphicFramePr>
        <p:xfrm>
          <a:off x="6348413" y="1096963"/>
          <a:ext cx="11176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5" name="Equation" r:id="rId6" imgW="685800" imgH="393480" progId="Equation.3">
                  <p:embed/>
                </p:oleObj>
              </mc:Choice>
              <mc:Fallback>
                <p:oleObj name="Equation" r:id="rId6" imgW="68580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13" y="1096963"/>
                        <a:ext cx="11176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059243"/>
              </p:ext>
            </p:extLst>
          </p:nvPr>
        </p:nvGraphicFramePr>
        <p:xfrm>
          <a:off x="5824537" y="3390900"/>
          <a:ext cx="723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6" name="Equation" r:id="rId8" imgW="444240" imgH="393480" progId="Equation.3">
                  <p:embed/>
                </p:oleObj>
              </mc:Choice>
              <mc:Fallback>
                <p:oleObj name="Equation" r:id="rId8" imgW="44424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537" y="3390900"/>
                        <a:ext cx="7239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368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not use a linear regression to predict probabilities of class membership?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linear regression will make predictions that don’t make sense (e.g., probability outside of [0,1])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Transforming the linear regression into a step function will produce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heteroskedastic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2976570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derive coefficients using maximum likelihood?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We find the coefficients that are the most likely, given the observed data. Formally, we estimate the coefficients that maximize the likelihood function. This is done using an iterative procedure.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Check out this </a:t>
            </a:r>
            <a:r>
              <a:rPr lang="en-US" sz="3000" dirty="0" smtClean="0">
                <a:latin typeface="PFDinTextCompPro-Italic"/>
                <a:cs typeface="PFDinTextCompPro-Italic"/>
                <a:hlinkClick r:id="rId3"/>
              </a:rPr>
              <a:t>link</a:t>
            </a:r>
            <a:r>
              <a:rPr lang="en-US" sz="3000" dirty="0" smtClean="0">
                <a:latin typeface="PFDinTextCompPro-Italic"/>
                <a:cs typeface="PFDinTextCompPro-Italic"/>
              </a:rPr>
              <a:t>, for details on the estimation of the coefficients.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52"/>
          <a:stretch/>
        </p:blipFill>
        <p:spPr bwMode="auto">
          <a:xfrm>
            <a:off x="2331671" y="3186637"/>
            <a:ext cx="4852131" cy="111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stCxn id="50178" idx="0"/>
          </p:cNvCxnSpPr>
          <p:nvPr/>
        </p:nvCxnSpPr>
        <p:spPr bwMode="auto">
          <a:xfrm flipH="1">
            <a:off x="4381503" y="3186637"/>
            <a:ext cx="376234" cy="3090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4810123" y="3028950"/>
            <a:ext cx="3148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Notation for the product of a series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284326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generalization of the linear regression model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classification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problems.</a:t>
            </a:r>
          </a:p>
        </p:txBody>
      </p:sp>
    </p:spTree>
    <p:extLst>
      <p:ext uri="{BB962C8B-B14F-4D97-AF65-F5344CB8AC3E}">
        <p14:creationId xmlns:p14="http://schemas.microsoft.com/office/powerpoint/2010/main" val="3822223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</p:txBody>
      </p:sp>
    </p:spTree>
    <p:extLst>
      <p:ext uri="{BB962C8B-B14F-4D97-AF65-F5344CB8AC3E}">
        <p14:creationId xmlns:p14="http://schemas.microsoft.com/office/powerpoint/2010/main" val="1302607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 logistic regression, we use a set of input variables to predict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of class membership.</a:t>
            </a:r>
          </a:p>
        </p:txBody>
      </p:sp>
    </p:spTree>
    <p:extLst>
      <p:ext uri="{BB962C8B-B14F-4D97-AF65-F5344CB8AC3E}">
        <p14:creationId xmlns:p14="http://schemas.microsoft.com/office/powerpoint/2010/main" val="1024219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 logistic regression, we use a set of input variables to predict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of class membership.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56474" y="33909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105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Class membership is not always binary, however, that is what we will focus on for this class.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1529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27267</TotalTime>
  <Pages>0</Pages>
  <Words>2210</Words>
  <Characters>0</Characters>
  <Application>Microsoft Macintosh PowerPoint</Application>
  <PresentationFormat>Custom</PresentationFormat>
  <Lines>0</Lines>
  <Paragraphs>369</Paragraphs>
  <Slides>53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74" baseType="lpstr">
      <vt:lpstr>ArialMT</vt:lpstr>
      <vt:lpstr>Calibri</vt:lpstr>
      <vt:lpstr>Courier MonoThai</vt:lpstr>
      <vt:lpstr>Gill Sans</vt:lpstr>
      <vt:lpstr>Lucida Grande</vt:lpstr>
      <vt:lpstr>ＭＳ Ｐゴシック</vt:lpstr>
      <vt:lpstr>News706 BT</vt:lpstr>
      <vt:lpstr>PF Din Text Comp Pro</vt:lpstr>
      <vt:lpstr>PFDinTextCompPro-Bold</vt:lpstr>
      <vt:lpstr>PFDinTextCompPro-Italic</vt:lpstr>
      <vt:lpstr>PFDinTextCompPro-Medium</vt:lpstr>
      <vt:lpstr>PFDinTextCompPro-MediumItalic</vt:lpstr>
      <vt:lpstr>Symbol</vt:lpstr>
      <vt:lpstr>Wingdings</vt:lpstr>
      <vt:lpstr>ヒラギノ角ゴ ProN W3</vt:lpstr>
      <vt:lpstr>ヒラギノ角ゴ ProN W6</vt:lpstr>
      <vt:lpstr>Arial</vt:lpstr>
      <vt:lpstr>GA_Instructor_Template_Deck</vt:lpstr>
      <vt:lpstr>Agenda</vt:lpstr>
      <vt:lpstr>1_Agenda</vt:lpstr>
      <vt:lpstr>Equation</vt:lpstr>
      <vt:lpstr>INTRO to DATA SCIENCE logistic regression</vt:lpstr>
      <vt:lpstr> 0. BASIC FORM I. Interpretation II. Exercise: Predicting Default Rates III. Q&amp;A</vt:lpstr>
      <vt:lpstr> 0. Basic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I. Interpretation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Exercise: PREDICTING DEFAULT</vt:lpstr>
      <vt:lpstr>PowerPoint Presentation</vt:lpstr>
      <vt:lpstr>PowerPoint Presentation</vt:lpstr>
      <vt:lpstr>PowerPoint Presentation</vt:lpstr>
      <vt:lpstr> III. Q&amp;A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Office User</cp:lastModifiedBy>
  <cp:revision>3789</cp:revision>
  <dcterms:modified xsi:type="dcterms:W3CDTF">2016-08-29T15:10:14Z</dcterms:modified>
</cp:coreProperties>
</file>