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77"/>
  </p:normalViewPr>
  <p:slideViewPr>
    <p:cSldViewPr snapToGrid="0" snapToObjects="1">
      <p:cViewPr>
        <p:scale>
          <a:sx n="82" d="100"/>
          <a:sy n="82" d="100"/>
        </p:scale>
        <p:origin x="-1432" y="-3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ge Race…"/>
          <p:cNvSpPr/>
          <p:nvPr/>
        </p:nvSpPr>
        <p:spPr>
          <a:xfrm>
            <a:off x="8783699" y="9816426"/>
            <a:ext cx="1805569" cy="95464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120" name="Man Walking"/>
          <p:cNvSpPr/>
          <p:nvPr/>
        </p:nvSpPr>
        <p:spPr>
          <a:xfrm>
            <a:off x="3088721" y="7005501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 flipV="1">
            <a:off x="4543049" y="3106967"/>
            <a:ext cx="1" cy="9852355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Line"/>
          <p:cNvSpPr/>
          <p:nvPr/>
        </p:nvSpPr>
        <p:spPr>
          <a:xfrm>
            <a:off x="4516942" y="9841826"/>
            <a:ext cx="366858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Line"/>
          <p:cNvSpPr/>
          <p:nvPr/>
        </p:nvSpPr>
        <p:spPr>
          <a:xfrm>
            <a:off x="4516942" y="12926490"/>
            <a:ext cx="881325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Circle"/>
          <p:cNvSpPr/>
          <p:nvPr/>
        </p:nvSpPr>
        <p:spPr>
          <a:xfrm>
            <a:off x="4289049" y="777914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Never tested"/>
          <p:cNvSpPr txBox="1"/>
          <p:nvPr/>
        </p:nvSpPr>
        <p:spPr>
          <a:xfrm>
            <a:off x="5090712" y="12330144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Never tested</a:t>
            </a:r>
          </a:p>
        </p:txBody>
      </p:sp>
      <p:sp>
        <p:nvSpPr>
          <p:cNvPr id="126" name="1-p1-p2-p3"/>
          <p:cNvSpPr txBox="1"/>
          <p:nvPr/>
        </p:nvSpPr>
        <p:spPr>
          <a:xfrm>
            <a:off x="4749789" y="12976736"/>
            <a:ext cx="30118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p1</a:t>
            </a:r>
            <a:r>
              <a:rPr i="0"/>
              <a:t>-</a:t>
            </a:r>
            <a:r>
              <a:t>p2</a:t>
            </a:r>
            <a:r>
              <a:rPr i="0"/>
              <a:t>-</a:t>
            </a:r>
            <a:r>
              <a:t>p3</a:t>
            </a:r>
          </a:p>
        </p:txBody>
      </p:sp>
      <p:sp>
        <p:nvSpPr>
          <p:cNvPr id="127" name="HIV+"/>
          <p:cNvSpPr/>
          <p:nvPr/>
        </p:nvSpPr>
        <p:spPr>
          <a:xfrm>
            <a:off x="1412259" y="8084110"/>
            <a:ext cx="1117524" cy="626591"/>
          </a:xfrm>
          <a:prstGeom prst="rect">
            <a:avLst/>
          </a:prstGeom>
          <a:solidFill>
            <a:srgbClr val="FFB8B9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HIV+</a:t>
            </a:r>
          </a:p>
        </p:txBody>
      </p:sp>
      <p:sp>
        <p:nvSpPr>
          <p:cNvPr id="128" name="Line"/>
          <p:cNvSpPr/>
          <p:nvPr/>
        </p:nvSpPr>
        <p:spPr>
          <a:xfrm flipH="1" flipV="1">
            <a:off x="2652512" y="8451323"/>
            <a:ext cx="559491" cy="1031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Income…"/>
          <p:cNvSpPr/>
          <p:nvPr/>
        </p:nvSpPr>
        <p:spPr>
          <a:xfrm>
            <a:off x="1187051" y="5340525"/>
            <a:ext cx="1805569" cy="2258817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130" name="Line"/>
          <p:cNvSpPr/>
          <p:nvPr/>
        </p:nvSpPr>
        <p:spPr>
          <a:xfrm flipH="1" flipV="1">
            <a:off x="3102598" y="6567712"/>
            <a:ext cx="214386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Line"/>
          <p:cNvSpPr/>
          <p:nvPr/>
        </p:nvSpPr>
        <p:spPr>
          <a:xfrm>
            <a:off x="4516942" y="3139797"/>
            <a:ext cx="366858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Line"/>
          <p:cNvSpPr/>
          <p:nvPr/>
        </p:nvSpPr>
        <p:spPr>
          <a:xfrm>
            <a:off x="4516942" y="6224461"/>
            <a:ext cx="367394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Tested never treated"/>
          <p:cNvSpPr txBox="1"/>
          <p:nvPr/>
        </p:nvSpPr>
        <p:spPr>
          <a:xfrm>
            <a:off x="4934105" y="8807402"/>
            <a:ext cx="26491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Tested never treated</a:t>
            </a:r>
          </a:p>
        </p:txBody>
      </p:sp>
      <p:sp>
        <p:nvSpPr>
          <p:cNvPr id="134" name="Treated &amp; partial suppression"/>
          <p:cNvSpPr txBox="1"/>
          <p:nvPr/>
        </p:nvSpPr>
        <p:spPr>
          <a:xfrm>
            <a:off x="4675313" y="5183061"/>
            <a:ext cx="326830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Treated &amp; partial suppression</a:t>
            </a:r>
          </a:p>
        </p:txBody>
      </p:sp>
      <p:sp>
        <p:nvSpPr>
          <p:cNvPr id="135" name="Treated &amp; full suppression"/>
          <p:cNvSpPr txBox="1"/>
          <p:nvPr/>
        </p:nvSpPr>
        <p:spPr>
          <a:xfrm>
            <a:off x="4649913" y="2100642"/>
            <a:ext cx="326830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Treated &amp; full suppression</a:t>
            </a:r>
          </a:p>
        </p:txBody>
      </p:sp>
      <p:sp>
        <p:nvSpPr>
          <p:cNvPr id="136" name="Line"/>
          <p:cNvSpPr/>
          <p:nvPr/>
        </p:nvSpPr>
        <p:spPr>
          <a:xfrm flipV="1">
            <a:off x="8362015" y="9199577"/>
            <a:ext cx="1" cy="2531645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8340922" y="9219389"/>
            <a:ext cx="23635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>
            <a:off x="8340922" y="11698414"/>
            <a:ext cx="503823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Circle"/>
          <p:cNvSpPr/>
          <p:nvPr/>
        </p:nvSpPr>
        <p:spPr>
          <a:xfrm>
            <a:off x="8108014" y="959995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ADAP"/>
          <p:cNvSpPr txBox="1"/>
          <p:nvPr/>
        </p:nvSpPr>
        <p:spPr>
          <a:xfrm>
            <a:off x="8569141" y="8623027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141" name="No ADAP"/>
          <p:cNvSpPr txBox="1"/>
          <p:nvPr/>
        </p:nvSpPr>
        <p:spPr>
          <a:xfrm>
            <a:off x="8683441" y="11092258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10882589" y="8855178"/>
            <a:ext cx="1" cy="204215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10861496" y="8875174"/>
            <a:ext cx="39767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10861496" y="10868476"/>
            <a:ext cx="39767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Circle"/>
          <p:cNvSpPr/>
          <p:nvPr/>
        </p:nvSpPr>
        <p:spPr>
          <a:xfrm>
            <a:off x="10628589" y="896538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Treated &amp; full suppression"/>
          <p:cNvSpPr txBox="1"/>
          <p:nvPr/>
        </p:nvSpPr>
        <p:spPr>
          <a:xfrm>
            <a:off x="11039337" y="7830110"/>
            <a:ext cx="326830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Treated &amp; full suppression</a:t>
            </a:r>
          </a:p>
        </p:txBody>
      </p:sp>
      <p:sp>
        <p:nvSpPr>
          <p:cNvPr id="147" name="Treated &amp; partial suppression"/>
          <p:cNvSpPr txBox="1"/>
          <p:nvPr/>
        </p:nvSpPr>
        <p:spPr>
          <a:xfrm>
            <a:off x="10934788" y="9434062"/>
            <a:ext cx="2910020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Treated &amp; partial suppression</a:t>
            </a:r>
          </a:p>
        </p:txBody>
      </p:sp>
      <p:sp>
        <p:nvSpPr>
          <p:cNvPr id="148" name="Line"/>
          <p:cNvSpPr/>
          <p:nvPr/>
        </p:nvSpPr>
        <p:spPr>
          <a:xfrm flipV="1">
            <a:off x="8329053" y="1880903"/>
            <a:ext cx="1" cy="188873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8306451" y="1884818"/>
            <a:ext cx="319657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8333742" y="3741382"/>
            <a:ext cx="315378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Circle"/>
          <p:cNvSpPr/>
          <p:nvPr/>
        </p:nvSpPr>
        <p:spPr>
          <a:xfrm>
            <a:off x="8075052" y="2878177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ADAP"/>
          <p:cNvSpPr txBox="1"/>
          <p:nvPr/>
        </p:nvSpPr>
        <p:spPr>
          <a:xfrm>
            <a:off x="8674536" y="1293743"/>
            <a:ext cx="183096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153" name="No ADAP"/>
          <p:cNvSpPr txBox="1"/>
          <p:nvPr/>
        </p:nvSpPr>
        <p:spPr>
          <a:xfrm>
            <a:off x="8696268" y="3145194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154" name="Line"/>
          <p:cNvSpPr/>
          <p:nvPr/>
        </p:nvSpPr>
        <p:spPr>
          <a:xfrm flipV="1">
            <a:off x="8329053" y="5209293"/>
            <a:ext cx="1" cy="188873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8306451" y="5213207"/>
            <a:ext cx="77312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8333742" y="7069772"/>
            <a:ext cx="7645666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ADAP"/>
          <p:cNvSpPr txBox="1"/>
          <p:nvPr/>
        </p:nvSpPr>
        <p:spPr>
          <a:xfrm>
            <a:off x="8204635" y="4622132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158" name="No ADAP"/>
          <p:cNvSpPr txBox="1"/>
          <p:nvPr/>
        </p:nvSpPr>
        <p:spPr>
          <a:xfrm>
            <a:off x="8505768" y="6473584"/>
            <a:ext cx="236354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159" name="Circle"/>
          <p:cNvSpPr/>
          <p:nvPr/>
        </p:nvSpPr>
        <p:spPr>
          <a:xfrm>
            <a:off x="8069533" y="593446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Dingbat X"/>
          <p:cNvSpPr/>
          <p:nvPr/>
        </p:nvSpPr>
        <p:spPr>
          <a:xfrm>
            <a:off x="14570594" y="1659957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Dingbat X"/>
          <p:cNvSpPr/>
          <p:nvPr/>
        </p:nvSpPr>
        <p:spPr>
          <a:xfrm>
            <a:off x="14479847" y="3946785"/>
            <a:ext cx="859803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Dingbat X"/>
          <p:cNvSpPr/>
          <p:nvPr/>
        </p:nvSpPr>
        <p:spPr>
          <a:xfrm>
            <a:off x="13473177" y="11177714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Dingbat X"/>
          <p:cNvSpPr/>
          <p:nvPr/>
        </p:nvSpPr>
        <p:spPr>
          <a:xfrm>
            <a:off x="13473177" y="12418490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9917" y="633176"/>
            <a:ext cx="10795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0745" y="2873331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ine"/>
          <p:cNvSpPr/>
          <p:nvPr/>
        </p:nvSpPr>
        <p:spPr>
          <a:xfrm flipH="1" flipV="1">
            <a:off x="7947302" y="2116378"/>
            <a:ext cx="214387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H="1">
            <a:off x="7862977" y="10085809"/>
            <a:ext cx="299595" cy="347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 flipH="1">
            <a:off x="10367630" y="9459914"/>
            <a:ext cx="324772" cy="3247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p1"/>
          <p:cNvSpPr txBox="1"/>
          <p:nvPr/>
        </p:nvSpPr>
        <p:spPr>
          <a:xfrm>
            <a:off x="4968823" y="3177897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p1</a:t>
            </a:r>
          </a:p>
        </p:txBody>
      </p:sp>
      <p:sp>
        <p:nvSpPr>
          <p:cNvPr id="170" name="p2"/>
          <p:cNvSpPr txBox="1"/>
          <p:nvPr/>
        </p:nvSpPr>
        <p:spPr>
          <a:xfrm>
            <a:off x="4999671" y="6272049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p2</a:t>
            </a:r>
          </a:p>
        </p:txBody>
      </p:sp>
      <p:sp>
        <p:nvSpPr>
          <p:cNvPr id="171" name="p3"/>
          <p:cNvSpPr txBox="1"/>
          <p:nvPr/>
        </p:nvSpPr>
        <p:spPr>
          <a:xfrm>
            <a:off x="4968823" y="9872043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p3</a:t>
            </a:r>
          </a:p>
        </p:txBody>
      </p:sp>
      <p:sp>
        <p:nvSpPr>
          <p:cNvPr id="172" name="q"/>
          <p:cNvSpPr txBox="1"/>
          <p:nvPr/>
        </p:nvSpPr>
        <p:spPr>
          <a:xfrm>
            <a:off x="8972294" y="1888557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q</a:t>
            </a:r>
          </a:p>
        </p:txBody>
      </p:sp>
      <p:sp>
        <p:nvSpPr>
          <p:cNvPr id="173" name="1-q"/>
          <p:cNvSpPr txBox="1"/>
          <p:nvPr/>
        </p:nvSpPr>
        <p:spPr>
          <a:xfrm>
            <a:off x="8825284" y="3778658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q</a:t>
            </a:r>
          </a:p>
        </p:txBody>
      </p:sp>
      <p:sp>
        <p:nvSpPr>
          <p:cNvPr id="174" name="q’"/>
          <p:cNvSpPr txBox="1"/>
          <p:nvPr/>
        </p:nvSpPr>
        <p:spPr>
          <a:xfrm>
            <a:off x="9213594" y="5221371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q’</a:t>
            </a:r>
          </a:p>
        </p:txBody>
      </p:sp>
      <p:sp>
        <p:nvSpPr>
          <p:cNvPr id="175" name="1-q’"/>
          <p:cNvSpPr txBox="1"/>
          <p:nvPr/>
        </p:nvSpPr>
        <p:spPr>
          <a:xfrm>
            <a:off x="9100678" y="7133266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q’</a:t>
            </a:r>
          </a:p>
        </p:txBody>
      </p:sp>
      <p:sp>
        <p:nvSpPr>
          <p:cNvPr id="176" name="r"/>
          <p:cNvSpPr txBox="1"/>
          <p:nvPr/>
        </p:nvSpPr>
        <p:spPr>
          <a:xfrm>
            <a:off x="8921695" y="9181128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r</a:t>
            </a:r>
          </a:p>
        </p:txBody>
      </p:sp>
      <p:sp>
        <p:nvSpPr>
          <p:cNvPr id="177" name="1-r"/>
          <p:cNvSpPr txBox="1"/>
          <p:nvPr/>
        </p:nvSpPr>
        <p:spPr>
          <a:xfrm>
            <a:off x="8827038" y="11711114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r</a:t>
            </a:r>
          </a:p>
        </p:txBody>
      </p:sp>
      <p:sp>
        <p:nvSpPr>
          <p:cNvPr id="178" name="s"/>
          <p:cNvSpPr txBox="1"/>
          <p:nvPr/>
        </p:nvSpPr>
        <p:spPr>
          <a:xfrm>
            <a:off x="12145738" y="8904239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s</a:t>
            </a:r>
          </a:p>
        </p:txBody>
      </p:sp>
      <p:sp>
        <p:nvSpPr>
          <p:cNvPr id="179" name="1-s"/>
          <p:cNvSpPr txBox="1"/>
          <p:nvPr/>
        </p:nvSpPr>
        <p:spPr>
          <a:xfrm>
            <a:off x="12183838" y="10830376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s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11736880" y="1041521"/>
            <a:ext cx="1" cy="1228344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11698781" y="1045436"/>
            <a:ext cx="269031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11720176" y="2231764"/>
            <a:ext cx="266892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Circle"/>
          <p:cNvSpPr/>
          <p:nvPr/>
        </p:nvSpPr>
        <p:spPr>
          <a:xfrm>
            <a:off x="11482881" y="1630818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ART uptake"/>
          <p:cNvSpPr txBox="1"/>
          <p:nvPr/>
        </p:nvSpPr>
        <p:spPr>
          <a:xfrm>
            <a:off x="11951313" y="448536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uptake</a:t>
            </a:r>
          </a:p>
        </p:txBody>
      </p:sp>
      <p:sp>
        <p:nvSpPr>
          <p:cNvPr id="185" name="No uptake"/>
          <p:cNvSpPr txBox="1"/>
          <p:nvPr/>
        </p:nvSpPr>
        <p:spPr>
          <a:xfrm>
            <a:off x="11951313" y="1647257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186" name="Line"/>
          <p:cNvSpPr/>
          <p:nvPr/>
        </p:nvSpPr>
        <p:spPr>
          <a:xfrm flipV="1">
            <a:off x="11742321" y="3264542"/>
            <a:ext cx="1" cy="1228344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11716922" y="3268456"/>
            <a:ext cx="267217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11725616" y="4454785"/>
            <a:ext cx="266348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Circle"/>
          <p:cNvSpPr/>
          <p:nvPr/>
        </p:nvSpPr>
        <p:spPr>
          <a:xfrm>
            <a:off x="11488322" y="3485538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ART uptake"/>
          <p:cNvSpPr txBox="1"/>
          <p:nvPr/>
        </p:nvSpPr>
        <p:spPr>
          <a:xfrm>
            <a:off x="11956754" y="2671556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uptake</a:t>
            </a:r>
          </a:p>
        </p:txBody>
      </p:sp>
      <p:sp>
        <p:nvSpPr>
          <p:cNvPr id="191" name="No uptake"/>
          <p:cNvSpPr txBox="1"/>
          <p:nvPr/>
        </p:nvSpPr>
        <p:spPr>
          <a:xfrm>
            <a:off x="11956754" y="3870277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192" name="Line"/>
          <p:cNvSpPr/>
          <p:nvPr/>
        </p:nvSpPr>
        <p:spPr>
          <a:xfrm flipV="1">
            <a:off x="16152097" y="4212439"/>
            <a:ext cx="1" cy="1228344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16113997" y="4216353"/>
            <a:ext cx="319657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16135393" y="5402682"/>
            <a:ext cx="315378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Circle"/>
          <p:cNvSpPr/>
          <p:nvPr/>
        </p:nvSpPr>
        <p:spPr>
          <a:xfrm>
            <a:off x="15898097" y="490333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ART uptake"/>
          <p:cNvSpPr txBox="1"/>
          <p:nvPr/>
        </p:nvSpPr>
        <p:spPr>
          <a:xfrm>
            <a:off x="16493531" y="3619453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uptake</a:t>
            </a:r>
          </a:p>
        </p:txBody>
      </p:sp>
      <p:sp>
        <p:nvSpPr>
          <p:cNvPr id="197" name="No uptake"/>
          <p:cNvSpPr txBox="1"/>
          <p:nvPr/>
        </p:nvSpPr>
        <p:spPr>
          <a:xfrm>
            <a:off x="16493531" y="4818174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198" name="Line"/>
          <p:cNvSpPr/>
          <p:nvPr/>
        </p:nvSpPr>
        <p:spPr>
          <a:xfrm flipV="1">
            <a:off x="16136661" y="6282193"/>
            <a:ext cx="1" cy="1228344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16098561" y="6286107"/>
            <a:ext cx="319657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16119957" y="7485136"/>
            <a:ext cx="315378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Circle"/>
          <p:cNvSpPr/>
          <p:nvPr/>
        </p:nvSpPr>
        <p:spPr>
          <a:xfrm>
            <a:off x="15882661" y="680798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ART uptake"/>
          <p:cNvSpPr txBox="1"/>
          <p:nvPr/>
        </p:nvSpPr>
        <p:spPr>
          <a:xfrm>
            <a:off x="16478094" y="5727307"/>
            <a:ext cx="243750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uptake</a:t>
            </a:r>
          </a:p>
        </p:txBody>
      </p:sp>
      <p:sp>
        <p:nvSpPr>
          <p:cNvPr id="203" name="No uptake"/>
          <p:cNvSpPr txBox="1"/>
          <p:nvPr/>
        </p:nvSpPr>
        <p:spPr>
          <a:xfrm>
            <a:off x="16478094" y="6887928"/>
            <a:ext cx="243750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204" name="Dingbat X"/>
          <p:cNvSpPr/>
          <p:nvPr/>
        </p:nvSpPr>
        <p:spPr>
          <a:xfrm>
            <a:off x="19512284" y="4862333"/>
            <a:ext cx="859803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Dingbat X"/>
          <p:cNvSpPr/>
          <p:nvPr/>
        </p:nvSpPr>
        <p:spPr>
          <a:xfrm>
            <a:off x="19421538" y="6984062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1607" y="3835553"/>
            <a:ext cx="10795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02435" y="5948707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Age Race…"/>
          <p:cNvSpPr/>
          <p:nvPr/>
        </p:nvSpPr>
        <p:spPr>
          <a:xfrm>
            <a:off x="9690236" y="409999"/>
            <a:ext cx="1805569" cy="95464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09" name="Line"/>
          <p:cNvSpPr/>
          <p:nvPr/>
        </p:nvSpPr>
        <p:spPr>
          <a:xfrm flipH="1" flipV="1">
            <a:off x="11235993" y="1368180"/>
            <a:ext cx="200732" cy="375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 flipH="1">
            <a:off x="15213144" y="5352375"/>
            <a:ext cx="671908" cy="318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Income…"/>
          <p:cNvSpPr/>
          <p:nvPr/>
        </p:nvSpPr>
        <p:spPr>
          <a:xfrm>
            <a:off x="17767496" y="1157670"/>
            <a:ext cx="1805569" cy="179296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 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12" name="Rectangle"/>
          <p:cNvSpPr/>
          <p:nvPr/>
        </p:nvSpPr>
        <p:spPr>
          <a:xfrm>
            <a:off x="10957390" y="2724740"/>
            <a:ext cx="520701" cy="480848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H="1" flipV="1">
            <a:off x="11346682" y="3240746"/>
            <a:ext cx="137233" cy="337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Rectangle"/>
          <p:cNvSpPr/>
          <p:nvPr/>
        </p:nvSpPr>
        <p:spPr>
          <a:xfrm>
            <a:off x="15350729" y="6016561"/>
            <a:ext cx="520701" cy="480848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>
            <a:off x="15835956" y="6558423"/>
            <a:ext cx="221880" cy="2218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u"/>
          <p:cNvSpPr txBox="1"/>
          <p:nvPr/>
        </p:nvSpPr>
        <p:spPr>
          <a:xfrm>
            <a:off x="12521603" y="990746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u</a:t>
            </a:r>
          </a:p>
        </p:txBody>
      </p:sp>
      <p:sp>
        <p:nvSpPr>
          <p:cNvPr id="217" name="1-u"/>
          <p:cNvSpPr txBox="1"/>
          <p:nvPr/>
        </p:nvSpPr>
        <p:spPr>
          <a:xfrm>
            <a:off x="12360112" y="2162903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u</a:t>
            </a:r>
          </a:p>
        </p:txBody>
      </p:sp>
      <p:sp>
        <p:nvSpPr>
          <p:cNvPr id="218" name="u’"/>
          <p:cNvSpPr txBox="1"/>
          <p:nvPr/>
        </p:nvSpPr>
        <p:spPr>
          <a:xfrm>
            <a:off x="17162437" y="4192583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u’</a:t>
            </a:r>
          </a:p>
        </p:txBody>
      </p:sp>
      <p:sp>
        <p:nvSpPr>
          <p:cNvPr id="219" name="1-u’"/>
          <p:cNvSpPr txBox="1"/>
          <p:nvPr/>
        </p:nvSpPr>
        <p:spPr>
          <a:xfrm>
            <a:off x="16975546" y="5355147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u’</a:t>
            </a:r>
          </a:p>
        </p:txBody>
      </p:sp>
      <p:sp>
        <p:nvSpPr>
          <p:cNvPr id="220" name="v"/>
          <p:cNvSpPr txBox="1"/>
          <p:nvPr/>
        </p:nvSpPr>
        <p:spPr>
          <a:xfrm>
            <a:off x="12532443" y="3203926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v</a:t>
            </a:r>
          </a:p>
        </p:txBody>
      </p:sp>
      <p:sp>
        <p:nvSpPr>
          <p:cNvPr id="221" name="1-v"/>
          <p:cNvSpPr txBox="1"/>
          <p:nvPr/>
        </p:nvSpPr>
        <p:spPr>
          <a:xfrm>
            <a:off x="12336637" y="4418400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v</a:t>
            </a:r>
          </a:p>
        </p:txBody>
      </p:sp>
      <p:sp>
        <p:nvSpPr>
          <p:cNvPr id="222" name="v’"/>
          <p:cNvSpPr txBox="1"/>
          <p:nvPr/>
        </p:nvSpPr>
        <p:spPr>
          <a:xfrm>
            <a:off x="17162437" y="6247762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v’</a:t>
            </a:r>
          </a:p>
        </p:txBody>
      </p:sp>
      <p:sp>
        <p:nvSpPr>
          <p:cNvPr id="223" name="1-v’"/>
          <p:cNvSpPr txBox="1"/>
          <p:nvPr/>
        </p:nvSpPr>
        <p:spPr>
          <a:xfrm>
            <a:off x="17000946" y="7519461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v’</a:t>
            </a:r>
          </a:p>
        </p:txBody>
      </p:sp>
      <p:sp>
        <p:nvSpPr>
          <p:cNvPr id="224" name="Dingbat X"/>
          <p:cNvSpPr/>
          <p:nvPr/>
        </p:nvSpPr>
        <p:spPr>
          <a:xfrm>
            <a:off x="17908581" y="9244731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7904" y="8217950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Line"/>
          <p:cNvSpPr/>
          <p:nvPr/>
        </p:nvSpPr>
        <p:spPr>
          <a:xfrm flipV="1">
            <a:off x="15074868" y="8626295"/>
            <a:ext cx="1" cy="1228344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5036768" y="8630210"/>
            <a:ext cx="269032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15058163" y="9816538"/>
            <a:ext cx="266892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ART uptake"/>
          <p:cNvSpPr txBox="1"/>
          <p:nvPr/>
        </p:nvSpPr>
        <p:spPr>
          <a:xfrm>
            <a:off x="15289300" y="8033310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uptake</a:t>
            </a:r>
          </a:p>
        </p:txBody>
      </p:sp>
      <p:sp>
        <p:nvSpPr>
          <p:cNvPr id="230" name="No uptake"/>
          <p:cNvSpPr txBox="1"/>
          <p:nvPr/>
        </p:nvSpPr>
        <p:spPr>
          <a:xfrm>
            <a:off x="15289300" y="9232031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231" name="u"/>
          <p:cNvSpPr txBox="1"/>
          <p:nvPr/>
        </p:nvSpPr>
        <p:spPr>
          <a:xfrm>
            <a:off x="15859590" y="8575520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u</a:t>
            </a:r>
          </a:p>
        </p:txBody>
      </p:sp>
      <p:sp>
        <p:nvSpPr>
          <p:cNvPr id="232" name="1-u"/>
          <p:cNvSpPr txBox="1"/>
          <p:nvPr/>
        </p:nvSpPr>
        <p:spPr>
          <a:xfrm>
            <a:off x="15698099" y="9747677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u</a:t>
            </a:r>
          </a:p>
        </p:txBody>
      </p:sp>
      <p:sp>
        <p:nvSpPr>
          <p:cNvPr id="233" name="Circle"/>
          <p:cNvSpPr/>
          <p:nvPr/>
        </p:nvSpPr>
        <p:spPr>
          <a:xfrm>
            <a:off x="14775667" y="8621174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4" name="Dingbat X"/>
          <p:cNvSpPr/>
          <p:nvPr/>
        </p:nvSpPr>
        <p:spPr>
          <a:xfrm>
            <a:off x="17933325" y="11465545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2648" y="10438765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Line"/>
          <p:cNvSpPr/>
          <p:nvPr/>
        </p:nvSpPr>
        <p:spPr>
          <a:xfrm flipV="1">
            <a:off x="15099612" y="10847110"/>
            <a:ext cx="1" cy="1228344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7" name="Line"/>
          <p:cNvSpPr/>
          <p:nvPr/>
        </p:nvSpPr>
        <p:spPr>
          <a:xfrm>
            <a:off x="15061513" y="10851025"/>
            <a:ext cx="269031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>
            <a:off x="15082907" y="12037353"/>
            <a:ext cx="266892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ART uptake"/>
          <p:cNvSpPr txBox="1"/>
          <p:nvPr/>
        </p:nvSpPr>
        <p:spPr>
          <a:xfrm>
            <a:off x="15314045" y="10266825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uptake</a:t>
            </a:r>
          </a:p>
        </p:txBody>
      </p:sp>
      <p:sp>
        <p:nvSpPr>
          <p:cNvPr id="240" name="No uptake"/>
          <p:cNvSpPr txBox="1"/>
          <p:nvPr/>
        </p:nvSpPr>
        <p:spPr>
          <a:xfrm>
            <a:off x="15314045" y="11452845"/>
            <a:ext cx="2437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241" name="u’"/>
          <p:cNvSpPr txBox="1"/>
          <p:nvPr/>
        </p:nvSpPr>
        <p:spPr>
          <a:xfrm>
            <a:off x="15884334" y="10796335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u’</a:t>
            </a:r>
          </a:p>
        </p:txBody>
      </p:sp>
      <p:sp>
        <p:nvSpPr>
          <p:cNvPr id="242" name="1-u’"/>
          <p:cNvSpPr txBox="1"/>
          <p:nvPr/>
        </p:nvSpPr>
        <p:spPr>
          <a:xfrm>
            <a:off x="15722843" y="11968492"/>
            <a:ext cx="16199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u’</a:t>
            </a:r>
          </a:p>
        </p:txBody>
      </p:sp>
      <p:sp>
        <p:nvSpPr>
          <p:cNvPr id="243" name="Circle"/>
          <p:cNvSpPr/>
          <p:nvPr/>
        </p:nvSpPr>
        <p:spPr>
          <a:xfrm>
            <a:off x="14775667" y="1051287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 flipH="1">
            <a:off x="14461715" y="8955857"/>
            <a:ext cx="263531" cy="2635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>
            <a:off x="14570086" y="10352735"/>
            <a:ext cx="221880" cy="2218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6" name="Rounded Rectangle"/>
          <p:cNvSpPr/>
          <p:nvPr/>
        </p:nvSpPr>
        <p:spPr>
          <a:xfrm>
            <a:off x="8630829" y="1290905"/>
            <a:ext cx="2196357" cy="10987659"/>
          </a:xfrm>
          <a:prstGeom prst="roundRect">
            <a:avLst>
              <a:gd name="adj" fmla="val 12585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7" name="Income…"/>
          <p:cNvSpPr/>
          <p:nvPr/>
        </p:nvSpPr>
        <p:spPr>
          <a:xfrm>
            <a:off x="4886532" y="251376"/>
            <a:ext cx="3171173" cy="179296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Diagnosed HIV+</a:t>
            </a:r>
          </a:p>
        </p:txBody>
      </p:sp>
      <p:sp>
        <p:nvSpPr>
          <p:cNvPr id="248" name="Age Race…"/>
          <p:cNvSpPr/>
          <p:nvPr/>
        </p:nvSpPr>
        <p:spPr>
          <a:xfrm>
            <a:off x="13353752" y="5435186"/>
            <a:ext cx="1805569" cy="95464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49" name="Age Race…"/>
          <p:cNvSpPr/>
          <p:nvPr/>
        </p:nvSpPr>
        <p:spPr>
          <a:xfrm>
            <a:off x="13519074" y="9073266"/>
            <a:ext cx="1271530" cy="137983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50" name="Income…"/>
          <p:cNvSpPr/>
          <p:nvPr/>
        </p:nvSpPr>
        <p:spPr>
          <a:xfrm>
            <a:off x="5041667" y="6886367"/>
            <a:ext cx="3171173" cy="179296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Diagnosed HIV+</a:t>
            </a:r>
          </a:p>
        </p:txBody>
      </p:sp>
      <p:sp>
        <p:nvSpPr>
          <p:cNvPr id="251" name="Line"/>
          <p:cNvSpPr/>
          <p:nvPr/>
        </p:nvSpPr>
        <p:spPr>
          <a:xfrm flipH="1">
            <a:off x="7839825" y="6472418"/>
            <a:ext cx="299595" cy="347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Income…"/>
          <p:cNvSpPr/>
          <p:nvPr/>
        </p:nvSpPr>
        <p:spPr>
          <a:xfrm>
            <a:off x="4946805" y="10487678"/>
            <a:ext cx="3171174" cy="179296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Diagnosed HIV+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Man Walking"/>
          <p:cNvSpPr/>
          <p:nvPr/>
        </p:nvSpPr>
        <p:spPr>
          <a:xfrm>
            <a:off x="5234257" y="8903029"/>
            <a:ext cx="1028817" cy="2284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5" name="Line"/>
          <p:cNvSpPr/>
          <p:nvPr/>
        </p:nvSpPr>
        <p:spPr>
          <a:xfrm flipV="1">
            <a:off x="6644523" y="7326624"/>
            <a:ext cx="1" cy="5251698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6618416" y="7359456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>
            <a:off x="6618416" y="12545490"/>
            <a:ext cx="1072206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8" name="Circle"/>
          <p:cNvSpPr/>
          <p:nvPr/>
        </p:nvSpPr>
        <p:spPr>
          <a:xfrm>
            <a:off x="6390523" y="969847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9150802" y="6097304"/>
            <a:ext cx="1" cy="550569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9177247" y="11567226"/>
            <a:ext cx="8143586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1" name="Circle"/>
          <p:cNvSpPr/>
          <p:nvPr/>
        </p:nvSpPr>
        <p:spPr>
          <a:xfrm>
            <a:off x="8896802" y="710545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>
            <a:off x="9126447" y="6118926"/>
            <a:ext cx="203399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3" name="PrEP…"/>
          <p:cNvSpPr txBox="1"/>
          <p:nvPr/>
        </p:nvSpPr>
        <p:spPr>
          <a:xfrm>
            <a:off x="6776839" y="6272901"/>
            <a:ext cx="203399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awareness</a:t>
            </a:r>
          </a:p>
        </p:txBody>
      </p:sp>
      <p:sp>
        <p:nvSpPr>
          <p:cNvPr id="264" name="PrEP…"/>
          <p:cNvSpPr txBox="1"/>
          <p:nvPr/>
        </p:nvSpPr>
        <p:spPr>
          <a:xfrm>
            <a:off x="9395876" y="5019980"/>
            <a:ext cx="152054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interest</a:t>
            </a:r>
          </a:p>
        </p:txBody>
      </p:sp>
      <p:sp>
        <p:nvSpPr>
          <p:cNvPr id="265" name="Line"/>
          <p:cNvSpPr/>
          <p:nvPr/>
        </p:nvSpPr>
        <p:spPr>
          <a:xfrm flipV="1">
            <a:off x="11458699" y="5097648"/>
            <a:ext cx="1" cy="452361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>
            <a:off x="11485143" y="9585490"/>
            <a:ext cx="337539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7" name="Circle"/>
          <p:cNvSpPr/>
          <p:nvPr/>
        </p:nvSpPr>
        <p:spPr>
          <a:xfrm>
            <a:off x="11191999" y="586492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>
            <a:off x="11447043" y="5126914"/>
            <a:ext cx="347699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9" name="PrEP-DAP"/>
          <p:cNvSpPr txBox="1"/>
          <p:nvPr/>
        </p:nvSpPr>
        <p:spPr>
          <a:xfrm>
            <a:off x="11771007" y="4479553"/>
            <a:ext cx="240507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</a:t>
            </a:r>
          </a:p>
        </p:txBody>
      </p:sp>
      <p:sp>
        <p:nvSpPr>
          <p:cNvPr id="270" name="Line"/>
          <p:cNvSpPr/>
          <p:nvPr/>
        </p:nvSpPr>
        <p:spPr>
          <a:xfrm flipV="1">
            <a:off x="14976840" y="3659741"/>
            <a:ext cx="1" cy="2284217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>
            <a:off x="14968447" y="3679552"/>
            <a:ext cx="23635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>
            <a:off x="14968447" y="5915726"/>
            <a:ext cx="23635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3" name="Circle"/>
          <p:cNvSpPr/>
          <p:nvPr/>
        </p:nvSpPr>
        <p:spPr>
          <a:xfrm>
            <a:off x="14722839" y="4872914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PrEP…"/>
          <p:cNvSpPr txBox="1"/>
          <p:nvPr/>
        </p:nvSpPr>
        <p:spPr>
          <a:xfrm>
            <a:off x="15454664" y="2568880"/>
            <a:ext cx="137841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uptake</a:t>
            </a:r>
          </a:p>
        </p:txBody>
      </p:sp>
      <p:sp>
        <p:nvSpPr>
          <p:cNvPr id="275" name="No…"/>
          <p:cNvSpPr txBox="1"/>
          <p:nvPr/>
        </p:nvSpPr>
        <p:spPr>
          <a:xfrm>
            <a:off x="15454664" y="4797949"/>
            <a:ext cx="137841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No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uptake</a:t>
            </a:r>
          </a:p>
        </p:txBody>
      </p:sp>
      <p:sp>
        <p:nvSpPr>
          <p:cNvPr id="276" name="Not aware"/>
          <p:cNvSpPr txBox="1"/>
          <p:nvPr/>
        </p:nvSpPr>
        <p:spPr>
          <a:xfrm>
            <a:off x="7025973" y="11885644"/>
            <a:ext cx="197539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aware</a:t>
            </a:r>
          </a:p>
        </p:txBody>
      </p:sp>
      <p:sp>
        <p:nvSpPr>
          <p:cNvPr id="277" name="No interest"/>
          <p:cNvSpPr txBox="1"/>
          <p:nvPr/>
        </p:nvSpPr>
        <p:spPr>
          <a:xfrm>
            <a:off x="9490769" y="10941902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278" name="No PrEP-DAP"/>
          <p:cNvSpPr txBox="1"/>
          <p:nvPr/>
        </p:nvSpPr>
        <p:spPr>
          <a:xfrm>
            <a:off x="11757468" y="8935741"/>
            <a:ext cx="25132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PrEP-DAP</a:t>
            </a:r>
          </a:p>
        </p:txBody>
      </p:sp>
      <p:sp>
        <p:nvSpPr>
          <p:cNvPr id="279" name="Line"/>
          <p:cNvSpPr/>
          <p:nvPr/>
        </p:nvSpPr>
        <p:spPr>
          <a:xfrm flipV="1">
            <a:off x="14988518" y="8162051"/>
            <a:ext cx="1" cy="2284218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>
            <a:off x="14980127" y="8194562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Line"/>
          <p:cNvSpPr/>
          <p:nvPr/>
        </p:nvSpPr>
        <p:spPr>
          <a:xfrm>
            <a:off x="14980127" y="10418036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2" name="Circle"/>
          <p:cNvSpPr/>
          <p:nvPr/>
        </p:nvSpPr>
        <p:spPr>
          <a:xfrm>
            <a:off x="14734519" y="9311724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3" name="PrEP…"/>
          <p:cNvSpPr txBox="1"/>
          <p:nvPr/>
        </p:nvSpPr>
        <p:spPr>
          <a:xfrm>
            <a:off x="15466344" y="7083891"/>
            <a:ext cx="137841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uptake</a:t>
            </a:r>
          </a:p>
        </p:txBody>
      </p:sp>
      <p:sp>
        <p:nvSpPr>
          <p:cNvPr id="284" name="No…"/>
          <p:cNvSpPr txBox="1"/>
          <p:nvPr/>
        </p:nvSpPr>
        <p:spPr>
          <a:xfrm>
            <a:off x="15466342" y="9312960"/>
            <a:ext cx="137841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No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uptake</a:t>
            </a:r>
          </a:p>
        </p:txBody>
      </p:sp>
      <p:sp>
        <p:nvSpPr>
          <p:cNvPr id="285" name="p"/>
          <p:cNvSpPr txBox="1"/>
          <p:nvPr/>
        </p:nvSpPr>
        <p:spPr>
          <a:xfrm>
            <a:off x="7145373" y="7442710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</a:t>
            </a:r>
          </a:p>
        </p:txBody>
      </p:sp>
      <p:sp>
        <p:nvSpPr>
          <p:cNvPr id="286" name="1-p"/>
          <p:cNvSpPr txBox="1"/>
          <p:nvPr/>
        </p:nvSpPr>
        <p:spPr>
          <a:xfrm>
            <a:off x="7145373" y="12659237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p</a:t>
            </a:r>
          </a:p>
        </p:txBody>
      </p:sp>
      <p:sp>
        <p:nvSpPr>
          <p:cNvPr id="287" name="q"/>
          <p:cNvSpPr txBox="1"/>
          <p:nvPr/>
        </p:nvSpPr>
        <p:spPr>
          <a:xfrm>
            <a:off x="9615864" y="6226297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q</a:t>
            </a:r>
          </a:p>
        </p:txBody>
      </p:sp>
      <p:sp>
        <p:nvSpPr>
          <p:cNvPr id="288" name="1-q"/>
          <p:cNvSpPr txBox="1"/>
          <p:nvPr/>
        </p:nvSpPr>
        <p:spPr>
          <a:xfrm>
            <a:off x="9615864" y="11646450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q</a:t>
            </a:r>
          </a:p>
        </p:txBody>
      </p:sp>
      <p:sp>
        <p:nvSpPr>
          <p:cNvPr id="289" name="r"/>
          <p:cNvSpPr txBox="1"/>
          <p:nvPr/>
        </p:nvSpPr>
        <p:spPr>
          <a:xfrm>
            <a:off x="12067654" y="5223180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r</a:t>
            </a:r>
          </a:p>
        </p:txBody>
      </p:sp>
      <p:sp>
        <p:nvSpPr>
          <p:cNvPr id="290" name="1-r"/>
          <p:cNvSpPr txBox="1"/>
          <p:nvPr/>
        </p:nvSpPr>
        <p:spPr>
          <a:xfrm>
            <a:off x="12093054" y="9689138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r</a:t>
            </a:r>
          </a:p>
        </p:txBody>
      </p:sp>
      <p:sp>
        <p:nvSpPr>
          <p:cNvPr id="291" name="s"/>
          <p:cNvSpPr txBox="1"/>
          <p:nvPr/>
        </p:nvSpPr>
        <p:spPr>
          <a:xfrm>
            <a:off x="15585795" y="3774223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s</a:t>
            </a:r>
          </a:p>
        </p:txBody>
      </p:sp>
      <p:sp>
        <p:nvSpPr>
          <p:cNvPr id="292" name="1-s"/>
          <p:cNvSpPr txBox="1"/>
          <p:nvPr/>
        </p:nvSpPr>
        <p:spPr>
          <a:xfrm>
            <a:off x="15536110" y="6029472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s</a:t>
            </a:r>
          </a:p>
        </p:txBody>
      </p:sp>
      <p:sp>
        <p:nvSpPr>
          <p:cNvPr id="293" name="s’"/>
          <p:cNvSpPr txBox="1"/>
          <p:nvPr/>
        </p:nvSpPr>
        <p:spPr>
          <a:xfrm>
            <a:off x="15612780" y="8305517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s’</a:t>
            </a:r>
          </a:p>
        </p:txBody>
      </p:sp>
      <p:sp>
        <p:nvSpPr>
          <p:cNvPr id="294" name="1-s’"/>
          <p:cNvSpPr txBox="1"/>
          <p:nvPr/>
        </p:nvSpPr>
        <p:spPr>
          <a:xfrm>
            <a:off x="15612780" y="10493930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s’</a:t>
            </a:r>
          </a:p>
        </p:txBody>
      </p:sp>
      <p:sp>
        <p:nvSpPr>
          <p:cNvPr id="295" name="HIV-"/>
          <p:cNvSpPr/>
          <p:nvPr/>
        </p:nvSpPr>
        <p:spPr>
          <a:xfrm>
            <a:off x="3564849" y="9918138"/>
            <a:ext cx="1123170" cy="662529"/>
          </a:xfrm>
          <a:prstGeom prst="rect">
            <a:avLst/>
          </a:prstGeom>
          <a:solidFill>
            <a:srgbClr val="92CEF1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HIV-</a:t>
            </a:r>
          </a:p>
        </p:txBody>
      </p:sp>
      <p:sp>
        <p:nvSpPr>
          <p:cNvPr id="296" name="Line"/>
          <p:cNvSpPr/>
          <p:nvPr/>
        </p:nvSpPr>
        <p:spPr>
          <a:xfrm flipH="1" flipV="1">
            <a:off x="4798047" y="10348851"/>
            <a:ext cx="559491" cy="1031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7" name="Income…"/>
          <p:cNvSpPr/>
          <p:nvPr/>
        </p:nvSpPr>
        <p:spPr>
          <a:xfrm>
            <a:off x="3332588" y="6853458"/>
            <a:ext cx="1805568" cy="229201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98" name="Line"/>
          <p:cNvSpPr/>
          <p:nvPr/>
        </p:nvSpPr>
        <p:spPr>
          <a:xfrm flipH="1" flipV="1">
            <a:off x="5248134" y="8465239"/>
            <a:ext cx="214386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9" name="Age…"/>
          <p:cNvSpPr/>
          <p:nvPr/>
        </p:nvSpPr>
        <p:spPr>
          <a:xfrm>
            <a:off x="6293943" y="4545607"/>
            <a:ext cx="2033997" cy="1483428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Risk factor</a:t>
            </a:r>
          </a:p>
        </p:txBody>
      </p:sp>
      <p:sp>
        <p:nvSpPr>
          <p:cNvPr id="300" name="Line"/>
          <p:cNvSpPr/>
          <p:nvPr/>
        </p:nvSpPr>
        <p:spPr>
          <a:xfrm flipH="1" flipV="1">
            <a:off x="8445444" y="5835765"/>
            <a:ext cx="431160" cy="94621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1" name="Insurance…"/>
          <p:cNvSpPr/>
          <p:nvPr/>
        </p:nvSpPr>
        <p:spPr>
          <a:xfrm>
            <a:off x="8808784" y="2474012"/>
            <a:ext cx="2494079" cy="2292012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Risk factor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Test negative</a:t>
            </a:r>
          </a:p>
        </p:txBody>
      </p:sp>
      <p:sp>
        <p:nvSpPr>
          <p:cNvPr id="302" name="Line"/>
          <p:cNvSpPr/>
          <p:nvPr/>
        </p:nvSpPr>
        <p:spPr>
          <a:xfrm flipH="1" flipV="1">
            <a:off x="11084150" y="4869262"/>
            <a:ext cx="168716" cy="8479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3" name="Age…"/>
          <p:cNvSpPr/>
          <p:nvPr/>
        </p:nvSpPr>
        <p:spPr>
          <a:xfrm>
            <a:off x="13123561" y="2607582"/>
            <a:ext cx="1650054" cy="14834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304" name="Line"/>
          <p:cNvSpPr/>
          <p:nvPr/>
        </p:nvSpPr>
        <p:spPr>
          <a:xfrm flipH="1" flipV="1">
            <a:off x="14616036" y="4204539"/>
            <a:ext cx="174846" cy="5357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5" name="Line"/>
          <p:cNvSpPr/>
          <p:nvPr/>
        </p:nvSpPr>
        <p:spPr>
          <a:xfrm flipH="1" flipV="1">
            <a:off x="14512052" y="8681532"/>
            <a:ext cx="283579" cy="563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6" name="Income…"/>
          <p:cNvSpPr/>
          <p:nvPr/>
        </p:nvSpPr>
        <p:spPr>
          <a:xfrm>
            <a:off x="12947046" y="6300291"/>
            <a:ext cx="1805568" cy="229201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307" name="Dingbat X"/>
          <p:cNvSpPr/>
          <p:nvPr/>
        </p:nvSpPr>
        <p:spPr>
          <a:xfrm>
            <a:off x="17581627" y="5433264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8" name="Dingbat X"/>
          <p:cNvSpPr/>
          <p:nvPr/>
        </p:nvSpPr>
        <p:spPr>
          <a:xfrm>
            <a:off x="17581627" y="9917738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9" name="Dingbat X"/>
          <p:cNvSpPr/>
          <p:nvPr/>
        </p:nvSpPr>
        <p:spPr>
          <a:xfrm>
            <a:off x="17581627" y="11059226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0" name="Dingbat X"/>
          <p:cNvSpPr/>
          <p:nvPr/>
        </p:nvSpPr>
        <p:spPr>
          <a:xfrm>
            <a:off x="17581627" y="12075226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3851" y="7851636"/>
            <a:ext cx="10795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3851" y="3323245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ounded Rectangle"/>
          <p:cNvSpPr/>
          <p:nvPr/>
        </p:nvSpPr>
        <p:spPr>
          <a:xfrm>
            <a:off x="11589964" y="4479551"/>
            <a:ext cx="3074373" cy="5781046"/>
          </a:xfrm>
          <a:prstGeom prst="roundRect">
            <a:avLst>
              <a:gd name="adj" fmla="val 8991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an Walking"/>
          <p:cNvSpPr/>
          <p:nvPr/>
        </p:nvSpPr>
        <p:spPr>
          <a:xfrm>
            <a:off x="2735173" y="5726347"/>
            <a:ext cx="1028816" cy="2284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6" name="Line"/>
          <p:cNvSpPr/>
          <p:nvPr/>
        </p:nvSpPr>
        <p:spPr>
          <a:xfrm flipV="1">
            <a:off x="6615691" y="4910715"/>
            <a:ext cx="1" cy="3648177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7" name="Line"/>
          <p:cNvSpPr/>
          <p:nvPr/>
        </p:nvSpPr>
        <p:spPr>
          <a:xfrm>
            <a:off x="6589584" y="4941886"/>
            <a:ext cx="295171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6589584" y="8527721"/>
            <a:ext cx="1119041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9" name="Circle"/>
          <p:cNvSpPr/>
          <p:nvPr/>
        </p:nvSpPr>
        <p:spPr>
          <a:xfrm>
            <a:off x="6361691" y="648080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0" name="Assessed &amp; applied"/>
          <p:cNvSpPr txBox="1"/>
          <p:nvPr/>
        </p:nvSpPr>
        <p:spPr>
          <a:xfrm>
            <a:off x="6826483" y="3913186"/>
            <a:ext cx="249061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Assessed &amp; applied</a:t>
            </a:r>
          </a:p>
        </p:txBody>
      </p:sp>
      <p:sp>
        <p:nvSpPr>
          <p:cNvPr id="321" name="Not assessed or not applied"/>
          <p:cNvSpPr txBox="1"/>
          <p:nvPr/>
        </p:nvSpPr>
        <p:spPr>
          <a:xfrm>
            <a:off x="6735200" y="7488766"/>
            <a:ext cx="34405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assessed or not applied</a:t>
            </a:r>
          </a:p>
        </p:txBody>
      </p:sp>
      <p:sp>
        <p:nvSpPr>
          <p:cNvPr id="322" name="p"/>
          <p:cNvSpPr txBox="1"/>
          <p:nvPr/>
        </p:nvSpPr>
        <p:spPr>
          <a:xfrm>
            <a:off x="7437974" y="4967478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</a:t>
            </a:r>
          </a:p>
        </p:txBody>
      </p:sp>
      <p:sp>
        <p:nvSpPr>
          <p:cNvPr id="323" name="1-p"/>
          <p:cNvSpPr txBox="1"/>
          <p:nvPr/>
        </p:nvSpPr>
        <p:spPr>
          <a:xfrm>
            <a:off x="7437974" y="8553121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p</a:t>
            </a:r>
          </a:p>
        </p:txBody>
      </p:sp>
      <p:sp>
        <p:nvSpPr>
          <p:cNvPr id="324" name="DAP inactive"/>
          <p:cNvSpPr/>
          <p:nvPr/>
        </p:nvSpPr>
        <p:spPr>
          <a:xfrm>
            <a:off x="397923" y="4785943"/>
            <a:ext cx="2033997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9411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inactive</a:t>
            </a:r>
          </a:p>
        </p:txBody>
      </p:sp>
      <p:sp>
        <p:nvSpPr>
          <p:cNvPr id="325" name="Line"/>
          <p:cNvSpPr/>
          <p:nvPr/>
        </p:nvSpPr>
        <p:spPr>
          <a:xfrm flipH="1" flipV="1">
            <a:off x="2528917" y="5525266"/>
            <a:ext cx="419972" cy="419971"/>
          </a:xfrm>
          <a:prstGeom prst="line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6" name="Arrow"/>
          <p:cNvSpPr/>
          <p:nvPr/>
        </p:nvSpPr>
        <p:spPr>
          <a:xfrm>
            <a:off x="3965641" y="6360977"/>
            <a:ext cx="2217801" cy="747653"/>
          </a:xfrm>
          <a:prstGeom prst="rightArrow">
            <a:avLst>
              <a:gd name="adj1" fmla="val 50770"/>
              <a:gd name="adj2" fmla="val 50794"/>
            </a:avLst>
          </a:prstGeom>
          <a:solidFill>
            <a:srgbClr val="FFD479"/>
          </a:solidFill>
          <a:ln w="25400">
            <a:solidFill>
              <a:srgbClr val="5A310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27" name="Triggering event"/>
          <p:cNvSpPr/>
          <p:nvPr/>
        </p:nvSpPr>
        <p:spPr>
          <a:xfrm>
            <a:off x="3829233" y="4900243"/>
            <a:ext cx="2490618" cy="127000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Triggering event</a:t>
            </a:r>
          </a:p>
        </p:txBody>
      </p:sp>
      <p:sp>
        <p:nvSpPr>
          <p:cNvPr id="328" name="Line"/>
          <p:cNvSpPr/>
          <p:nvPr/>
        </p:nvSpPr>
        <p:spPr>
          <a:xfrm flipV="1">
            <a:off x="9772932" y="2904174"/>
            <a:ext cx="1" cy="364817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9746825" y="2935345"/>
            <a:ext cx="400509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9746825" y="6521179"/>
            <a:ext cx="803317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1" name="Square"/>
          <p:cNvSpPr/>
          <p:nvPr/>
        </p:nvSpPr>
        <p:spPr>
          <a:xfrm>
            <a:off x="9506387" y="4700586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2" name="Eligible"/>
          <p:cNvSpPr txBox="1"/>
          <p:nvPr/>
        </p:nvSpPr>
        <p:spPr>
          <a:xfrm>
            <a:off x="9966052" y="2351145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Eligible</a:t>
            </a:r>
          </a:p>
        </p:txBody>
      </p:sp>
      <p:sp>
        <p:nvSpPr>
          <p:cNvPr id="333" name="Not eligible"/>
          <p:cNvSpPr txBox="1"/>
          <p:nvPr/>
        </p:nvSpPr>
        <p:spPr>
          <a:xfrm>
            <a:off x="10004566" y="5937942"/>
            <a:ext cx="24906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334" name="Depends on insurance (&amp; income)"/>
          <p:cNvSpPr txBox="1"/>
          <p:nvPr/>
        </p:nvSpPr>
        <p:spPr>
          <a:xfrm>
            <a:off x="10273514" y="4237036"/>
            <a:ext cx="295171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Depends on insurance (&amp; income)</a:t>
            </a:r>
          </a:p>
        </p:txBody>
      </p:sp>
      <p:sp>
        <p:nvSpPr>
          <p:cNvPr id="335" name="Line"/>
          <p:cNvSpPr/>
          <p:nvPr/>
        </p:nvSpPr>
        <p:spPr>
          <a:xfrm flipV="1">
            <a:off x="13825962" y="1928230"/>
            <a:ext cx="1" cy="2284217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13799855" y="1904427"/>
            <a:ext cx="3980146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>
            <a:off x="13813262" y="4210319"/>
            <a:ext cx="3966738" cy="4970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8" name="Enroll in DAP"/>
          <p:cNvSpPr txBox="1"/>
          <p:nvPr/>
        </p:nvSpPr>
        <p:spPr>
          <a:xfrm>
            <a:off x="14019082" y="1320228"/>
            <a:ext cx="308831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Enroll in DAP</a:t>
            </a:r>
          </a:p>
        </p:txBody>
      </p:sp>
      <p:sp>
        <p:nvSpPr>
          <p:cNvPr id="339" name="Don’t enroll"/>
          <p:cNvSpPr txBox="1"/>
          <p:nvPr/>
        </p:nvSpPr>
        <p:spPr>
          <a:xfrm>
            <a:off x="14071004" y="3627082"/>
            <a:ext cx="24906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Don’t enroll</a:t>
            </a:r>
          </a:p>
        </p:txBody>
      </p:sp>
      <p:sp>
        <p:nvSpPr>
          <p:cNvPr id="340" name="Circle"/>
          <p:cNvSpPr/>
          <p:nvPr/>
        </p:nvSpPr>
        <p:spPr>
          <a:xfrm>
            <a:off x="13571962" y="268134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q"/>
          <p:cNvSpPr txBox="1"/>
          <p:nvPr/>
        </p:nvSpPr>
        <p:spPr>
          <a:xfrm>
            <a:off x="14667847" y="1951829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q</a:t>
            </a:r>
          </a:p>
        </p:txBody>
      </p:sp>
      <p:sp>
        <p:nvSpPr>
          <p:cNvPr id="342" name="1-q"/>
          <p:cNvSpPr txBox="1"/>
          <p:nvPr/>
        </p:nvSpPr>
        <p:spPr>
          <a:xfrm>
            <a:off x="14763838" y="4225503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q</a:t>
            </a:r>
          </a:p>
        </p:txBody>
      </p:sp>
      <p:sp>
        <p:nvSpPr>
          <p:cNvPr id="343" name="“DAP active”"/>
          <p:cNvSpPr/>
          <p:nvPr/>
        </p:nvSpPr>
        <p:spPr>
          <a:xfrm>
            <a:off x="17622432" y="1554730"/>
            <a:ext cx="2672243" cy="747652"/>
          </a:xfrm>
          <a:prstGeom prst="rect">
            <a:avLst/>
          </a:prstGeom>
          <a:solidFill>
            <a:srgbClr val="B9DA6B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“DAP active”</a:t>
            </a:r>
          </a:p>
        </p:txBody>
      </p:sp>
      <p:sp>
        <p:nvSpPr>
          <p:cNvPr id="344" name="DAP eligibility…"/>
          <p:cNvSpPr/>
          <p:nvPr/>
        </p:nvSpPr>
        <p:spPr>
          <a:xfrm>
            <a:off x="9384844" y="969741"/>
            <a:ext cx="7711085" cy="6031768"/>
          </a:xfrm>
          <a:prstGeom prst="roundRect">
            <a:avLst>
              <a:gd name="adj" fmla="val 4583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DAP eligibility </a:t>
            </a:r>
          </a:p>
          <a:p>
            <a:pPr lvl="2" indent="0"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assessment</a:t>
            </a:r>
          </a:p>
        </p:txBody>
      </p:sp>
      <p:sp>
        <p:nvSpPr>
          <p:cNvPr id="345" name="Man Walking"/>
          <p:cNvSpPr/>
          <p:nvPr/>
        </p:nvSpPr>
        <p:spPr>
          <a:xfrm>
            <a:off x="11309844" y="11098217"/>
            <a:ext cx="1028816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6" name="DAP inactive"/>
          <p:cNvSpPr/>
          <p:nvPr/>
        </p:nvSpPr>
        <p:spPr>
          <a:xfrm>
            <a:off x="8972594" y="10157814"/>
            <a:ext cx="203399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9411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inactive</a:t>
            </a:r>
          </a:p>
        </p:txBody>
      </p:sp>
      <p:sp>
        <p:nvSpPr>
          <p:cNvPr id="347" name="Line"/>
          <p:cNvSpPr/>
          <p:nvPr/>
        </p:nvSpPr>
        <p:spPr>
          <a:xfrm flipH="1" flipV="1">
            <a:off x="11103589" y="10897136"/>
            <a:ext cx="419971" cy="419972"/>
          </a:xfrm>
          <a:prstGeom prst="line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Shape"/>
          <p:cNvSpPr/>
          <p:nvPr/>
        </p:nvSpPr>
        <p:spPr>
          <a:xfrm rot="16213746">
            <a:off x="14076092" y="8112480"/>
            <a:ext cx="3092572" cy="5634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28" y="0"/>
                </a:moveTo>
                <a:lnTo>
                  <a:pt x="0" y="1829"/>
                </a:lnTo>
                <a:lnTo>
                  <a:pt x="909" y="1842"/>
                </a:lnTo>
                <a:lnTo>
                  <a:pt x="879" y="21600"/>
                </a:lnTo>
                <a:cubicBezTo>
                  <a:pt x="7785" y="21568"/>
                  <a:pt x="14691" y="21552"/>
                  <a:pt x="21597" y="21552"/>
                </a:cubicBezTo>
                <a:cubicBezTo>
                  <a:pt x="21598" y="21552"/>
                  <a:pt x="21599" y="21552"/>
                  <a:pt x="21600" y="21552"/>
                </a:cubicBezTo>
                <a:lnTo>
                  <a:pt x="21562" y="20204"/>
                </a:lnTo>
                <a:lnTo>
                  <a:pt x="3413" y="20282"/>
                </a:lnTo>
                <a:lnTo>
                  <a:pt x="3304" y="1812"/>
                </a:lnTo>
                <a:lnTo>
                  <a:pt x="4223" y="1824"/>
                </a:lnTo>
                <a:lnTo>
                  <a:pt x="2228" y="0"/>
                </a:lnTo>
                <a:close/>
              </a:path>
            </a:pathLst>
          </a:custGeom>
          <a:solidFill>
            <a:srgbClr val="FFA998"/>
          </a:solidFill>
          <a:ln w="25400">
            <a:solidFill>
              <a:srgbClr val="5A161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Arrow"/>
          <p:cNvSpPr/>
          <p:nvPr/>
        </p:nvSpPr>
        <p:spPr>
          <a:xfrm rot="16200000">
            <a:off x="10096905" y="8654698"/>
            <a:ext cx="3241634" cy="747653"/>
          </a:xfrm>
          <a:prstGeom prst="rightArrow">
            <a:avLst>
              <a:gd name="adj1" fmla="val 50770"/>
              <a:gd name="adj2" fmla="val 50794"/>
            </a:avLst>
          </a:prstGeom>
          <a:solidFill>
            <a:srgbClr val="FFD479"/>
          </a:solidFill>
          <a:ln w="25400">
            <a:solidFill>
              <a:srgbClr val="5A310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50" name="Some probability of applying and eligibility assessment each cycle"/>
          <p:cNvSpPr/>
          <p:nvPr/>
        </p:nvSpPr>
        <p:spPr>
          <a:xfrm>
            <a:off x="12417687" y="9114768"/>
            <a:ext cx="4929761" cy="1590773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Some probability of applying and eligibility assessment each cycle</a:t>
            </a:r>
          </a:p>
        </p:txBody>
      </p:sp>
      <p:sp>
        <p:nvSpPr>
          <p:cNvPr id="351" name="DAP status influences outcomes"/>
          <p:cNvSpPr/>
          <p:nvPr/>
        </p:nvSpPr>
        <p:spPr>
          <a:xfrm>
            <a:off x="21171735" y="1054286"/>
            <a:ext cx="2951715" cy="1725684"/>
          </a:xfrm>
          <a:prstGeom prst="rect">
            <a:avLst/>
          </a:prstGeom>
          <a:solidFill>
            <a:srgbClr val="EAFB80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status influences outcomes</a:t>
            </a:r>
          </a:p>
        </p:txBody>
      </p:sp>
      <p:sp>
        <p:nvSpPr>
          <p:cNvPr id="352" name="Arrow 11"/>
          <p:cNvSpPr/>
          <p:nvPr/>
        </p:nvSpPr>
        <p:spPr>
          <a:xfrm>
            <a:off x="20394426" y="1661335"/>
            <a:ext cx="676102" cy="50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3" name="DAP inactive"/>
          <p:cNvSpPr/>
          <p:nvPr/>
        </p:nvSpPr>
        <p:spPr>
          <a:xfrm>
            <a:off x="17622432" y="3838978"/>
            <a:ext cx="2672243" cy="747652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inactive</a:t>
            </a:r>
          </a:p>
        </p:txBody>
      </p:sp>
      <p:sp>
        <p:nvSpPr>
          <p:cNvPr id="354" name="DAP inactive"/>
          <p:cNvSpPr/>
          <p:nvPr/>
        </p:nvSpPr>
        <p:spPr>
          <a:xfrm>
            <a:off x="17622432" y="6123225"/>
            <a:ext cx="2672243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inactive</a:t>
            </a:r>
          </a:p>
        </p:txBody>
      </p:sp>
      <p:sp>
        <p:nvSpPr>
          <p:cNvPr id="355" name="DAP inactive"/>
          <p:cNvSpPr/>
          <p:nvPr/>
        </p:nvSpPr>
        <p:spPr>
          <a:xfrm>
            <a:off x="17622432" y="8153895"/>
            <a:ext cx="2672243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inactive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Man Walking"/>
          <p:cNvSpPr/>
          <p:nvPr/>
        </p:nvSpPr>
        <p:spPr>
          <a:xfrm>
            <a:off x="3653057" y="7801268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 flipV="1">
            <a:off x="7533576" y="6985637"/>
            <a:ext cx="1" cy="364817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7507468" y="7016808"/>
            <a:ext cx="295171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0" name="Line"/>
          <p:cNvSpPr/>
          <p:nvPr/>
        </p:nvSpPr>
        <p:spPr>
          <a:xfrm>
            <a:off x="7507468" y="10602642"/>
            <a:ext cx="1119041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1" name="Circle"/>
          <p:cNvSpPr/>
          <p:nvPr/>
        </p:nvSpPr>
        <p:spPr>
          <a:xfrm>
            <a:off x="7279576" y="855572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2" name="Fills out paperwork"/>
          <p:cNvSpPr txBox="1"/>
          <p:nvPr/>
        </p:nvSpPr>
        <p:spPr>
          <a:xfrm>
            <a:off x="7744367" y="5988108"/>
            <a:ext cx="24906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Fills out paperwork</a:t>
            </a:r>
          </a:p>
        </p:txBody>
      </p:sp>
      <p:sp>
        <p:nvSpPr>
          <p:cNvPr id="363" name="Doesn’t complete paperwork"/>
          <p:cNvSpPr txBox="1"/>
          <p:nvPr/>
        </p:nvSpPr>
        <p:spPr>
          <a:xfrm>
            <a:off x="7589584" y="9963738"/>
            <a:ext cx="66575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Doesn’t complete paperwork</a:t>
            </a:r>
          </a:p>
        </p:txBody>
      </p:sp>
      <p:sp>
        <p:nvSpPr>
          <p:cNvPr id="364" name="p"/>
          <p:cNvSpPr txBox="1"/>
          <p:nvPr/>
        </p:nvSpPr>
        <p:spPr>
          <a:xfrm>
            <a:off x="8355858" y="7042399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</a:t>
            </a:r>
          </a:p>
        </p:txBody>
      </p:sp>
      <p:sp>
        <p:nvSpPr>
          <p:cNvPr id="365" name="1-p"/>
          <p:cNvSpPr txBox="1"/>
          <p:nvPr/>
        </p:nvSpPr>
        <p:spPr>
          <a:xfrm>
            <a:off x="8355858" y="10628042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p</a:t>
            </a:r>
          </a:p>
        </p:txBody>
      </p:sp>
      <p:sp>
        <p:nvSpPr>
          <p:cNvPr id="366" name="DAP active"/>
          <p:cNvSpPr/>
          <p:nvPr/>
        </p:nvSpPr>
        <p:spPr>
          <a:xfrm>
            <a:off x="1315807" y="7076764"/>
            <a:ext cx="2033998" cy="734953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active</a:t>
            </a:r>
          </a:p>
        </p:txBody>
      </p:sp>
      <p:sp>
        <p:nvSpPr>
          <p:cNvPr id="367" name="Line"/>
          <p:cNvSpPr/>
          <p:nvPr/>
        </p:nvSpPr>
        <p:spPr>
          <a:xfrm flipH="1" flipV="1">
            <a:off x="3446802" y="7600187"/>
            <a:ext cx="419971" cy="419972"/>
          </a:xfrm>
          <a:prstGeom prst="line">
            <a:avLst/>
          </a:prstGeom>
          <a:ln w="254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8" name="Arrow"/>
          <p:cNvSpPr/>
          <p:nvPr/>
        </p:nvSpPr>
        <p:spPr>
          <a:xfrm>
            <a:off x="4883526" y="8435899"/>
            <a:ext cx="2217801" cy="747652"/>
          </a:xfrm>
          <a:prstGeom prst="rightArrow">
            <a:avLst>
              <a:gd name="adj1" fmla="val 50770"/>
              <a:gd name="adj2" fmla="val 50794"/>
            </a:avLst>
          </a:prstGeom>
          <a:solidFill>
            <a:srgbClr val="FFD479"/>
          </a:solidFill>
          <a:ln w="25400">
            <a:solidFill>
              <a:srgbClr val="5A310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69" name="DAP re-certification triggered (every X mo.)"/>
          <p:cNvSpPr/>
          <p:nvPr/>
        </p:nvSpPr>
        <p:spPr>
          <a:xfrm>
            <a:off x="4747117" y="5960948"/>
            <a:ext cx="2490618" cy="228421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re-certification triggered (every X mo.)</a:t>
            </a:r>
          </a:p>
        </p:txBody>
      </p:sp>
      <p:sp>
        <p:nvSpPr>
          <p:cNvPr id="370" name="Line"/>
          <p:cNvSpPr/>
          <p:nvPr/>
        </p:nvSpPr>
        <p:spPr>
          <a:xfrm flipV="1">
            <a:off x="10690817" y="5406345"/>
            <a:ext cx="1" cy="3220927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1" name="Line"/>
          <p:cNvSpPr/>
          <p:nvPr/>
        </p:nvSpPr>
        <p:spPr>
          <a:xfrm>
            <a:off x="10664709" y="5416666"/>
            <a:ext cx="803317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10664709" y="8596100"/>
            <a:ext cx="803317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3" name="Still eligible"/>
          <p:cNvSpPr txBox="1"/>
          <p:nvPr/>
        </p:nvSpPr>
        <p:spPr>
          <a:xfrm>
            <a:off x="10922451" y="4730253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Still eligible</a:t>
            </a:r>
          </a:p>
        </p:txBody>
      </p:sp>
      <p:sp>
        <p:nvSpPr>
          <p:cNvPr id="374" name="Not eligible"/>
          <p:cNvSpPr txBox="1"/>
          <p:nvPr/>
        </p:nvSpPr>
        <p:spPr>
          <a:xfrm>
            <a:off x="10922451" y="8012864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375" name="Depends on insurance (&amp; income)"/>
          <p:cNvSpPr txBox="1"/>
          <p:nvPr/>
        </p:nvSpPr>
        <p:spPr>
          <a:xfrm>
            <a:off x="11191399" y="6756458"/>
            <a:ext cx="665752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Depends on insurance (&amp; income)</a:t>
            </a:r>
          </a:p>
        </p:txBody>
      </p:sp>
      <p:sp>
        <p:nvSpPr>
          <p:cNvPr id="376" name="Remain “DAP active”"/>
          <p:cNvSpPr/>
          <p:nvPr/>
        </p:nvSpPr>
        <p:spPr>
          <a:xfrm>
            <a:off x="18699785" y="5042840"/>
            <a:ext cx="4393154" cy="747653"/>
          </a:xfrm>
          <a:prstGeom prst="rect">
            <a:avLst/>
          </a:prstGeom>
          <a:solidFill>
            <a:srgbClr val="B9DA6B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“DAP active”</a:t>
            </a:r>
          </a:p>
        </p:txBody>
      </p:sp>
      <p:sp>
        <p:nvSpPr>
          <p:cNvPr id="377" name="DAP re-certification"/>
          <p:cNvSpPr/>
          <p:nvPr/>
        </p:nvSpPr>
        <p:spPr>
          <a:xfrm>
            <a:off x="7916509" y="3928127"/>
            <a:ext cx="10522835" cy="7468070"/>
          </a:xfrm>
          <a:prstGeom prst="roundRect">
            <a:avLst>
              <a:gd name="adj" fmla="val 4850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re-certification</a:t>
            </a:r>
          </a:p>
        </p:txBody>
      </p:sp>
      <p:sp>
        <p:nvSpPr>
          <p:cNvPr id="378" name="Square"/>
          <p:cNvSpPr/>
          <p:nvPr/>
        </p:nvSpPr>
        <p:spPr>
          <a:xfrm>
            <a:off x="10436817" y="6762808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9" name="DAP inactive"/>
          <p:cNvSpPr/>
          <p:nvPr/>
        </p:nvSpPr>
        <p:spPr>
          <a:xfrm>
            <a:off x="18676227" y="8222274"/>
            <a:ext cx="4393154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inactive</a:t>
            </a:r>
          </a:p>
        </p:txBody>
      </p:sp>
      <p:sp>
        <p:nvSpPr>
          <p:cNvPr id="380" name="DAP inactive"/>
          <p:cNvSpPr/>
          <p:nvPr/>
        </p:nvSpPr>
        <p:spPr>
          <a:xfrm>
            <a:off x="18676227" y="10228816"/>
            <a:ext cx="4393154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DAP inactive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rajectory x without ADAP"/>
          <p:cNvSpPr/>
          <p:nvPr/>
        </p:nvSpPr>
        <p:spPr>
          <a:xfrm>
            <a:off x="992759" y="1127435"/>
            <a:ext cx="10065845" cy="6664136"/>
          </a:xfrm>
          <a:prstGeom prst="roundRect">
            <a:avLst>
              <a:gd name="adj" fmla="val 5753"/>
            </a:avLst>
          </a:prstGeom>
          <a:solidFill>
            <a:srgbClr val="A4DC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b="0"/>
              <a:t>Trajectory x </a:t>
            </a:r>
            <a:r>
              <a:t>without ADAP</a:t>
            </a:r>
          </a:p>
        </p:txBody>
      </p:sp>
      <p:sp>
        <p:nvSpPr>
          <p:cNvPr id="383" name="Line"/>
          <p:cNvSpPr/>
          <p:nvPr/>
        </p:nvSpPr>
        <p:spPr>
          <a:xfrm rot="21120000" flipH="1">
            <a:off x="9638613" y="4378813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4" name="Line"/>
          <p:cNvSpPr/>
          <p:nvPr/>
        </p:nvSpPr>
        <p:spPr>
          <a:xfrm>
            <a:off x="1547257" y="4486090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5" name="Line"/>
          <p:cNvSpPr/>
          <p:nvPr/>
        </p:nvSpPr>
        <p:spPr>
          <a:xfrm>
            <a:off x="3877757" y="6538711"/>
            <a:ext cx="832893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 flipV="1">
            <a:off x="6804403" y="5586610"/>
            <a:ext cx="1272797" cy="9611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Line"/>
          <p:cNvSpPr/>
          <p:nvPr/>
        </p:nvSpPr>
        <p:spPr>
          <a:xfrm flipH="1">
            <a:off x="7223504" y="5363063"/>
            <a:ext cx="1596150" cy="12100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8" name="Line"/>
          <p:cNvSpPr/>
          <p:nvPr/>
        </p:nvSpPr>
        <p:spPr>
          <a:xfrm>
            <a:off x="4913337" y="4850962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9" name="Initiate ART"/>
          <p:cNvSpPr/>
          <p:nvPr/>
        </p:nvSpPr>
        <p:spPr>
          <a:xfrm>
            <a:off x="2307896" y="4027651"/>
            <a:ext cx="2668925" cy="15716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Initiate ART</a:t>
            </a:r>
          </a:p>
        </p:txBody>
      </p:sp>
      <p:sp>
        <p:nvSpPr>
          <p:cNvPr id="390" name="Stop ART"/>
          <p:cNvSpPr/>
          <p:nvPr/>
        </p:nvSpPr>
        <p:spPr>
          <a:xfrm>
            <a:off x="7033172" y="4027651"/>
            <a:ext cx="2668925" cy="15716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Stop ART</a:t>
            </a:r>
          </a:p>
        </p:txBody>
      </p:sp>
      <p:sp>
        <p:nvSpPr>
          <p:cNvPr id="391" name="Reinitiate ART"/>
          <p:cNvSpPr/>
          <p:nvPr/>
        </p:nvSpPr>
        <p:spPr>
          <a:xfrm>
            <a:off x="4637689" y="6046513"/>
            <a:ext cx="2668925" cy="15716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Reinitiate ART</a:t>
            </a:r>
          </a:p>
        </p:txBody>
      </p:sp>
      <p:sp>
        <p:nvSpPr>
          <p:cNvPr id="392" name="Trajectory x with ADAP"/>
          <p:cNvSpPr/>
          <p:nvPr/>
        </p:nvSpPr>
        <p:spPr>
          <a:xfrm>
            <a:off x="11713998" y="1127435"/>
            <a:ext cx="10065845" cy="6664136"/>
          </a:xfrm>
          <a:prstGeom prst="roundRect">
            <a:avLst>
              <a:gd name="adj" fmla="val 5753"/>
            </a:avLst>
          </a:prstGeom>
          <a:solidFill>
            <a:srgbClr val="E5FBCA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b="0"/>
              <a:t>Trajectory x </a:t>
            </a:r>
            <a:r>
              <a:t>with ADAP</a:t>
            </a:r>
          </a:p>
        </p:txBody>
      </p:sp>
      <p:sp>
        <p:nvSpPr>
          <p:cNvPr id="393" name="Line"/>
          <p:cNvSpPr/>
          <p:nvPr/>
        </p:nvSpPr>
        <p:spPr>
          <a:xfrm rot="21120000" flipH="1">
            <a:off x="20347151" y="4378813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4" name="Line"/>
          <p:cNvSpPr/>
          <p:nvPr/>
        </p:nvSpPr>
        <p:spPr>
          <a:xfrm>
            <a:off x="12255796" y="4486090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5" name="Line"/>
          <p:cNvSpPr/>
          <p:nvPr/>
        </p:nvSpPr>
        <p:spPr>
          <a:xfrm>
            <a:off x="14586294" y="6538711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6" name="Line"/>
          <p:cNvSpPr/>
          <p:nvPr/>
        </p:nvSpPr>
        <p:spPr>
          <a:xfrm flipV="1">
            <a:off x="17512942" y="5586610"/>
            <a:ext cx="1272796" cy="9611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Line"/>
          <p:cNvSpPr/>
          <p:nvPr/>
        </p:nvSpPr>
        <p:spPr>
          <a:xfrm flipH="1">
            <a:off x="17932042" y="5363063"/>
            <a:ext cx="1596151" cy="12100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8" name="Line"/>
          <p:cNvSpPr/>
          <p:nvPr/>
        </p:nvSpPr>
        <p:spPr>
          <a:xfrm>
            <a:off x="15621875" y="4850962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9" name="Initiate ART"/>
          <p:cNvSpPr/>
          <p:nvPr/>
        </p:nvSpPr>
        <p:spPr>
          <a:xfrm>
            <a:off x="13016434" y="4027651"/>
            <a:ext cx="2668926" cy="157166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Initiate ART</a:t>
            </a:r>
          </a:p>
        </p:txBody>
      </p:sp>
      <p:sp>
        <p:nvSpPr>
          <p:cNvPr id="400" name="Stop ART"/>
          <p:cNvSpPr/>
          <p:nvPr/>
        </p:nvSpPr>
        <p:spPr>
          <a:xfrm>
            <a:off x="17741710" y="4027651"/>
            <a:ext cx="2668925" cy="157166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Stop ART</a:t>
            </a:r>
          </a:p>
        </p:txBody>
      </p:sp>
      <p:sp>
        <p:nvSpPr>
          <p:cNvPr id="401" name="Reinitiate ART"/>
          <p:cNvSpPr/>
          <p:nvPr/>
        </p:nvSpPr>
        <p:spPr>
          <a:xfrm>
            <a:off x="15346227" y="6046513"/>
            <a:ext cx="2668925" cy="157166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Reinitiate ART</a:t>
            </a:r>
          </a:p>
        </p:txBody>
      </p:sp>
      <p:sp>
        <p:nvSpPr>
          <p:cNvPr id="402" name="p"/>
          <p:cNvSpPr txBox="1"/>
          <p:nvPr/>
        </p:nvSpPr>
        <p:spPr>
          <a:xfrm>
            <a:off x="5788776" y="4181571"/>
            <a:ext cx="3667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</a:t>
            </a:r>
          </a:p>
        </p:txBody>
      </p:sp>
      <p:sp>
        <p:nvSpPr>
          <p:cNvPr id="403" name="p’"/>
          <p:cNvSpPr txBox="1"/>
          <p:nvPr/>
        </p:nvSpPr>
        <p:spPr>
          <a:xfrm>
            <a:off x="16450248" y="4181571"/>
            <a:ext cx="46088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p’</a:t>
            </a:r>
          </a:p>
        </p:txBody>
      </p:sp>
      <p:sp>
        <p:nvSpPr>
          <p:cNvPr id="404" name="q"/>
          <p:cNvSpPr txBox="1"/>
          <p:nvPr/>
        </p:nvSpPr>
        <p:spPr>
          <a:xfrm>
            <a:off x="7030965" y="5515455"/>
            <a:ext cx="3667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q</a:t>
            </a:r>
          </a:p>
        </p:txBody>
      </p:sp>
      <p:sp>
        <p:nvSpPr>
          <p:cNvPr id="405" name="q’"/>
          <p:cNvSpPr txBox="1"/>
          <p:nvPr/>
        </p:nvSpPr>
        <p:spPr>
          <a:xfrm>
            <a:off x="17694643" y="5515455"/>
            <a:ext cx="46088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q’</a:t>
            </a:r>
          </a:p>
        </p:txBody>
      </p:sp>
      <p:sp>
        <p:nvSpPr>
          <p:cNvPr id="406" name="r"/>
          <p:cNvSpPr txBox="1"/>
          <p:nvPr/>
        </p:nvSpPr>
        <p:spPr>
          <a:xfrm>
            <a:off x="8045637" y="5987280"/>
            <a:ext cx="28750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</a:t>
            </a:r>
          </a:p>
        </p:txBody>
      </p:sp>
      <p:sp>
        <p:nvSpPr>
          <p:cNvPr id="407" name="r’"/>
          <p:cNvSpPr txBox="1"/>
          <p:nvPr/>
        </p:nvSpPr>
        <p:spPr>
          <a:xfrm>
            <a:off x="18722647" y="5987280"/>
            <a:ext cx="38163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r’</a:t>
            </a:r>
          </a:p>
        </p:txBody>
      </p:sp>
      <p:sp>
        <p:nvSpPr>
          <p:cNvPr id="408" name="Line"/>
          <p:cNvSpPr/>
          <p:nvPr/>
        </p:nvSpPr>
        <p:spPr>
          <a:xfrm>
            <a:off x="3966083" y="2288456"/>
            <a:ext cx="832893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>
            <a:off x="14674621" y="2288456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0" name="Line"/>
          <p:cNvSpPr/>
          <p:nvPr/>
        </p:nvSpPr>
        <p:spPr>
          <a:xfrm flipH="1">
            <a:off x="3944204" y="2849402"/>
            <a:ext cx="1596150" cy="1210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1" name="Line"/>
          <p:cNvSpPr/>
          <p:nvPr/>
        </p:nvSpPr>
        <p:spPr>
          <a:xfrm flipH="1">
            <a:off x="14652742" y="2849402"/>
            <a:ext cx="1596150" cy="1210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2" name="Not on ART"/>
          <p:cNvSpPr/>
          <p:nvPr/>
        </p:nvSpPr>
        <p:spPr>
          <a:xfrm>
            <a:off x="15434554" y="1796258"/>
            <a:ext cx="2668925" cy="157166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on ART</a:t>
            </a:r>
          </a:p>
        </p:txBody>
      </p:sp>
      <p:sp>
        <p:nvSpPr>
          <p:cNvPr id="413" name="Not on ART"/>
          <p:cNvSpPr/>
          <p:nvPr/>
        </p:nvSpPr>
        <p:spPr>
          <a:xfrm>
            <a:off x="4726015" y="1796258"/>
            <a:ext cx="2668925" cy="15716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on ART</a:t>
            </a:r>
          </a:p>
        </p:txBody>
      </p:sp>
      <p:sp>
        <p:nvSpPr>
          <p:cNvPr id="414" name="s"/>
          <p:cNvSpPr txBox="1"/>
          <p:nvPr/>
        </p:nvSpPr>
        <p:spPr>
          <a:xfrm>
            <a:off x="4754728" y="3369172"/>
            <a:ext cx="32973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sp>
        <p:nvSpPr>
          <p:cNvPr id="415" name="s’"/>
          <p:cNvSpPr txBox="1"/>
          <p:nvPr/>
        </p:nvSpPr>
        <p:spPr>
          <a:xfrm>
            <a:off x="15508704" y="3369172"/>
            <a:ext cx="42386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Without PrEP-DAP"/>
          <p:cNvSpPr/>
          <p:nvPr/>
        </p:nvSpPr>
        <p:spPr>
          <a:xfrm>
            <a:off x="992759" y="3202691"/>
            <a:ext cx="10065845" cy="2743478"/>
          </a:xfrm>
          <a:prstGeom prst="roundRect">
            <a:avLst>
              <a:gd name="adj" fmla="val 13974"/>
            </a:avLst>
          </a:prstGeom>
          <a:solidFill>
            <a:srgbClr val="A4DC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Without PrEP-DAP</a:t>
            </a:r>
          </a:p>
        </p:txBody>
      </p:sp>
      <p:sp>
        <p:nvSpPr>
          <p:cNvPr id="418" name="Line"/>
          <p:cNvSpPr/>
          <p:nvPr/>
        </p:nvSpPr>
        <p:spPr>
          <a:xfrm rot="21120000" flipH="1">
            <a:off x="9638613" y="4378813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Line"/>
          <p:cNvSpPr/>
          <p:nvPr/>
        </p:nvSpPr>
        <p:spPr>
          <a:xfrm>
            <a:off x="1547257" y="4486090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0" name="Line"/>
          <p:cNvSpPr/>
          <p:nvPr/>
        </p:nvSpPr>
        <p:spPr>
          <a:xfrm>
            <a:off x="4951437" y="4660462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Not on PrEP"/>
          <p:cNvSpPr/>
          <p:nvPr/>
        </p:nvSpPr>
        <p:spPr>
          <a:xfrm>
            <a:off x="2307896" y="4027651"/>
            <a:ext cx="2668925" cy="15716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on PrEP</a:t>
            </a:r>
          </a:p>
        </p:txBody>
      </p:sp>
      <p:sp>
        <p:nvSpPr>
          <p:cNvPr id="422" name="On PrEP"/>
          <p:cNvSpPr/>
          <p:nvPr/>
        </p:nvSpPr>
        <p:spPr>
          <a:xfrm>
            <a:off x="7033172" y="4027651"/>
            <a:ext cx="2668925" cy="15716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On PrEP</a:t>
            </a:r>
          </a:p>
        </p:txBody>
      </p:sp>
      <p:sp>
        <p:nvSpPr>
          <p:cNvPr id="423" name="With PrEP-DAP"/>
          <p:cNvSpPr/>
          <p:nvPr/>
        </p:nvSpPr>
        <p:spPr>
          <a:xfrm>
            <a:off x="11713998" y="3225578"/>
            <a:ext cx="10065845" cy="2743478"/>
          </a:xfrm>
          <a:prstGeom prst="roundRect">
            <a:avLst>
              <a:gd name="adj" fmla="val 13974"/>
            </a:avLst>
          </a:prstGeom>
          <a:solidFill>
            <a:srgbClr val="E5FBCA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With PrEP-DAP</a:t>
            </a:r>
          </a:p>
        </p:txBody>
      </p:sp>
      <p:sp>
        <p:nvSpPr>
          <p:cNvPr id="424" name="Line"/>
          <p:cNvSpPr/>
          <p:nvPr/>
        </p:nvSpPr>
        <p:spPr>
          <a:xfrm rot="21120000" flipH="1">
            <a:off x="20347151" y="4378813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>
            <a:off x="12255796" y="4486090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>
            <a:off x="15659975" y="4660462"/>
            <a:ext cx="21176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7" name="Not on PrEP"/>
          <p:cNvSpPr/>
          <p:nvPr/>
        </p:nvSpPr>
        <p:spPr>
          <a:xfrm>
            <a:off x="13016434" y="4027651"/>
            <a:ext cx="2668926" cy="157166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on PrEP</a:t>
            </a:r>
          </a:p>
        </p:txBody>
      </p:sp>
      <p:sp>
        <p:nvSpPr>
          <p:cNvPr id="428" name="On PrEP"/>
          <p:cNvSpPr/>
          <p:nvPr/>
        </p:nvSpPr>
        <p:spPr>
          <a:xfrm>
            <a:off x="17741710" y="4027651"/>
            <a:ext cx="2668925" cy="157166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On PrEP</a:t>
            </a:r>
          </a:p>
        </p:txBody>
      </p:sp>
      <p:sp>
        <p:nvSpPr>
          <p:cNvPr id="429" name="p"/>
          <p:cNvSpPr txBox="1"/>
          <p:nvPr/>
        </p:nvSpPr>
        <p:spPr>
          <a:xfrm>
            <a:off x="5826876" y="3991071"/>
            <a:ext cx="3667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</a:t>
            </a:r>
          </a:p>
        </p:txBody>
      </p:sp>
      <p:sp>
        <p:nvSpPr>
          <p:cNvPr id="430" name="p’"/>
          <p:cNvSpPr txBox="1"/>
          <p:nvPr/>
        </p:nvSpPr>
        <p:spPr>
          <a:xfrm>
            <a:off x="16488348" y="3991071"/>
            <a:ext cx="46088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p’</a:t>
            </a:r>
          </a:p>
        </p:txBody>
      </p:sp>
      <p:sp>
        <p:nvSpPr>
          <p:cNvPr id="431" name="Line"/>
          <p:cNvSpPr/>
          <p:nvPr/>
        </p:nvSpPr>
        <p:spPr>
          <a:xfrm flipH="1">
            <a:off x="4938737" y="4952562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2" name="Line"/>
          <p:cNvSpPr/>
          <p:nvPr/>
        </p:nvSpPr>
        <p:spPr>
          <a:xfrm flipH="1">
            <a:off x="15647276" y="4952562"/>
            <a:ext cx="21176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3" name="q"/>
          <p:cNvSpPr txBox="1"/>
          <p:nvPr/>
        </p:nvSpPr>
        <p:spPr>
          <a:xfrm>
            <a:off x="5842306" y="4910889"/>
            <a:ext cx="3667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q</a:t>
            </a:r>
          </a:p>
        </p:txBody>
      </p:sp>
      <p:sp>
        <p:nvSpPr>
          <p:cNvPr id="434" name="q’"/>
          <p:cNvSpPr txBox="1"/>
          <p:nvPr/>
        </p:nvSpPr>
        <p:spPr>
          <a:xfrm>
            <a:off x="16475648" y="4910889"/>
            <a:ext cx="46088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q’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Macintosh PowerPoint</Application>
  <PresentationFormat>Custom</PresentationFormat>
  <Paragraphs>181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Neue</vt:lpstr>
      <vt:lpstr>Helvetica Neue Light</vt:lpstr>
      <vt:lpstr>Helvetica Neue Medium</vt:lpstr>
      <vt:lpstr>Lucida Grande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Sykao Kao</cp:lastModifiedBy>
  <cp:revision>1</cp:revision>
  <dcterms:modified xsi:type="dcterms:W3CDTF">2019-01-14T16:42:53Z</dcterms:modified>
</cp:coreProperties>
</file>