
<file path=[Content_Types].xml><?xml version="1.0" encoding="utf-8"?>
<Types xmlns="http://schemas.openxmlformats.org/package/2006/content-types"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677"/>
  </p:normalViewPr>
  <p:slideViewPr>
    <p:cSldViewPr snapToGrid="0" snapToObjects="1">
      <p:cViewPr>
        <p:scale>
          <a:sx n="48" d="100"/>
          <a:sy n="48" d="100"/>
        </p:scale>
        <p:origin x="1216" y="-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an Walking"/>
          <p:cNvSpPr/>
          <p:nvPr/>
        </p:nvSpPr>
        <p:spPr>
          <a:xfrm>
            <a:off x="3088721" y="6357801"/>
            <a:ext cx="1028817" cy="2284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0" name="Line"/>
          <p:cNvSpPr/>
          <p:nvPr/>
        </p:nvSpPr>
        <p:spPr>
          <a:xfrm flipV="1">
            <a:off x="4543049" y="2459267"/>
            <a:ext cx="1" cy="9852355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1" name="Line"/>
          <p:cNvSpPr/>
          <p:nvPr/>
        </p:nvSpPr>
        <p:spPr>
          <a:xfrm>
            <a:off x="4516942" y="9112202"/>
            <a:ext cx="11485058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" name="Line"/>
          <p:cNvSpPr/>
          <p:nvPr/>
        </p:nvSpPr>
        <p:spPr>
          <a:xfrm>
            <a:off x="4516942" y="12278790"/>
            <a:ext cx="11485059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3" name="Circle"/>
          <p:cNvSpPr/>
          <p:nvPr/>
        </p:nvSpPr>
        <p:spPr>
          <a:xfrm>
            <a:off x="4289049" y="7131443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4" name="1. Never tested"/>
          <p:cNvSpPr txBox="1"/>
          <p:nvPr/>
        </p:nvSpPr>
        <p:spPr>
          <a:xfrm>
            <a:off x="4967786" y="11682444"/>
            <a:ext cx="653047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1. Never tested</a:t>
            </a:r>
          </a:p>
        </p:txBody>
      </p:sp>
      <p:sp>
        <p:nvSpPr>
          <p:cNvPr id="125" name="tt1"/>
          <p:cNvSpPr txBox="1"/>
          <p:nvPr/>
        </p:nvSpPr>
        <p:spPr>
          <a:xfrm>
            <a:off x="6155679" y="12322398"/>
            <a:ext cx="3011850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tt1</a:t>
            </a:r>
          </a:p>
        </p:txBody>
      </p:sp>
      <p:sp>
        <p:nvSpPr>
          <p:cNvPr id="126" name="HIV+"/>
          <p:cNvSpPr/>
          <p:nvPr/>
        </p:nvSpPr>
        <p:spPr>
          <a:xfrm>
            <a:off x="1412259" y="7436410"/>
            <a:ext cx="1117524" cy="626591"/>
          </a:xfrm>
          <a:prstGeom prst="rect">
            <a:avLst/>
          </a:prstGeom>
          <a:solidFill>
            <a:srgbClr val="FFB8B9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HIV+</a:t>
            </a:r>
          </a:p>
        </p:txBody>
      </p:sp>
      <p:sp>
        <p:nvSpPr>
          <p:cNvPr id="127" name="Line"/>
          <p:cNvSpPr/>
          <p:nvPr/>
        </p:nvSpPr>
        <p:spPr>
          <a:xfrm flipH="1" flipV="1">
            <a:off x="2652512" y="7803623"/>
            <a:ext cx="559491" cy="1031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8" name="Income…"/>
          <p:cNvSpPr/>
          <p:nvPr/>
        </p:nvSpPr>
        <p:spPr>
          <a:xfrm>
            <a:off x="1398108" y="5045124"/>
            <a:ext cx="1594512" cy="1906518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Income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Insurance Age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Race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Region</a:t>
            </a:r>
          </a:p>
        </p:txBody>
      </p:sp>
      <p:sp>
        <p:nvSpPr>
          <p:cNvPr id="129" name="Line"/>
          <p:cNvSpPr/>
          <p:nvPr/>
        </p:nvSpPr>
        <p:spPr>
          <a:xfrm flipH="1" flipV="1">
            <a:off x="3102598" y="5920012"/>
            <a:ext cx="214386" cy="65185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0" name="Line"/>
          <p:cNvSpPr/>
          <p:nvPr/>
        </p:nvSpPr>
        <p:spPr>
          <a:xfrm>
            <a:off x="4516942" y="2492097"/>
            <a:ext cx="11485060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1" name="Line"/>
          <p:cNvSpPr/>
          <p:nvPr/>
        </p:nvSpPr>
        <p:spPr>
          <a:xfrm>
            <a:off x="4516942" y="5662450"/>
            <a:ext cx="11485058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2. Tested never treated"/>
          <p:cNvSpPr txBox="1"/>
          <p:nvPr/>
        </p:nvSpPr>
        <p:spPr>
          <a:xfrm>
            <a:off x="4967786" y="8543287"/>
            <a:ext cx="669185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2. Tested never treated</a:t>
            </a:r>
          </a:p>
        </p:txBody>
      </p:sp>
      <p:sp>
        <p:nvSpPr>
          <p:cNvPr id="133" name="3. Treated &amp; partial suppression"/>
          <p:cNvSpPr txBox="1"/>
          <p:nvPr/>
        </p:nvSpPr>
        <p:spPr>
          <a:xfrm>
            <a:off x="4968823" y="5065550"/>
            <a:ext cx="686957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3. Treated &amp; partial suppression</a:t>
            </a:r>
          </a:p>
        </p:txBody>
      </p:sp>
      <p:sp>
        <p:nvSpPr>
          <p:cNvPr id="134" name="4. Treated &amp; full suppression"/>
          <p:cNvSpPr txBox="1"/>
          <p:nvPr/>
        </p:nvSpPr>
        <p:spPr>
          <a:xfrm>
            <a:off x="4968823" y="1907897"/>
            <a:ext cx="653047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4. Treated &amp; full suppression</a:t>
            </a:r>
          </a:p>
        </p:txBody>
      </p:sp>
      <p:sp>
        <p:nvSpPr>
          <p:cNvPr id="135" name="Dingbat X"/>
          <p:cNvSpPr/>
          <p:nvPr/>
        </p:nvSpPr>
        <p:spPr>
          <a:xfrm>
            <a:off x="16036518" y="8637132"/>
            <a:ext cx="85980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15568" y="2117447"/>
            <a:ext cx="1079501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tt4"/>
          <p:cNvSpPr txBox="1"/>
          <p:nvPr/>
        </p:nvSpPr>
        <p:spPr>
          <a:xfrm>
            <a:off x="7013139" y="2648429"/>
            <a:ext cx="1296930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tt4</a:t>
            </a:r>
          </a:p>
        </p:txBody>
      </p:sp>
      <p:sp>
        <p:nvSpPr>
          <p:cNvPr id="138" name="tt3"/>
          <p:cNvSpPr txBox="1"/>
          <p:nvPr/>
        </p:nvSpPr>
        <p:spPr>
          <a:xfrm>
            <a:off x="7013139" y="5741020"/>
            <a:ext cx="1296930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tt3</a:t>
            </a:r>
          </a:p>
        </p:txBody>
      </p:sp>
      <p:sp>
        <p:nvSpPr>
          <p:cNvPr id="139" name="tt2"/>
          <p:cNvSpPr txBox="1"/>
          <p:nvPr/>
        </p:nvSpPr>
        <p:spPr>
          <a:xfrm>
            <a:off x="7013139" y="9220506"/>
            <a:ext cx="1296930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tt2</a:t>
            </a:r>
          </a:p>
        </p:txBody>
      </p:sp>
      <p:sp>
        <p:nvSpPr>
          <p:cNvPr id="140" name="Income…"/>
          <p:cNvSpPr/>
          <p:nvPr/>
        </p:nvSpPr>
        <p:spPr>
          <a:xfrm>
            <a:off x="12907829" y="3042954"/>
            <a:ext cx="2777732" cy="1548380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Income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Insurance 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Age Race Region </a:t>
            </a:r>
            <a:r>
              <a:rPr b="1"/>
              <a:t>Diagnosed HIV+</a:t>
            </a:r>
          </a:p>
        </p:txBody>
      </p:sp>
      <p:sp>
        <p:nvSpPr>
          <p:cNvPr id="141" name="Line"/>
          <p:cNvSpPr/>
          <p:nvPr/>
        </p:nvSpPr>
        <p:spPr>
          <a:xfrm flipH="1">
            <a:off x="15572970" y="5786183"/>
            <a:ext cx="299595" cy="34733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2" name="Income…"/>
          <p:cNvSpPr/>
          <p:nvPr/>
        </p:nvSpPr>
        <p:spPr>
          <a:xfrm>
            <a:off x="13015551" y="6212169"/>
            <a:ext cx="2777731" cy="1548379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Income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Insurance 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Age Race Region </a:t>
            </a:r>
            <a:r>
              <a:rPr b="1"/>
              <a:t>Diagnosed HIV+</a:t>
            </a:r>
          </a:p>
        </p:txBody>
      </p:sp>
      <p:sp>
        <p:nvSpPr>
          <p:cNvPr id="143" name="Line"/>
          <p:cNvSpPr/>
          <p:nvPr/>
        </p:nvSpPr>
        <p:spPr>
          <a:xfrm flipH="1">
            <a:off x="15577588" y="2635932"/>
            <a:ext cx="299595" cy="34733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" name="ART dynamics"/>
          <p:cNvSpPr txBox="1"/>
          <p:nvPr/>
        </p:nvSpPr>
        <p:spPr>
          <a:xfrm>
            <a:off x="17145677" y="2219047"/>
            <a:ext cx="280313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ART dynamics</a:t>
            </a:r>
          </a:p>
        </p:txBody>
      </p:sp>
      <p:sp>
        <p:nvSpPr>
          <p:cNvPr id="145" name="Dingbat X"/>
          <p:cNvSpPr/>
          <p:nvPr/>
        </p:nvSpPr>
        <p:spPr>
          <a:xfrm>
            <a:off x="16036518" y="11770790"/>
            <a:ext cx="85980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19415" y="5377289"/>
            <a:ext cx="1079501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ART dynamics"/>
          <p:cNvSpPr txBox="1"/>
          <p:nvPr/>
        </p:nvSpPr>
        <p:spPr>
          <a:xfrm>
            <a:off x="17149525" y="5478889"/>
            <a:ext cx="280313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ART dynamics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Man Walking"/>
          <p:cNvSpPr/>
          <p:nvPr/>
        </p:nvSpPr>
        <p:spPr>
          <a:xfrm>
            <a:off x="2312864" y="8363532"/>
            <a:ext cx="1028817" cy="2284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05" name="Line"/>
          <p:cNvSpPr/>
          <p:nvPr/>
        </p:nvSpPr>
        <p:spPr>
          <a:xfrm flipV="1">
            <a:off x="3723130" y="6799828"/>
            <a:ext cx="1" cy="6084113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06" name="Line"/>
          <p:cNvSpPr/>
          <p:nvPr/>
        </p:nvSpPr>
        <p:spPr>
          <a:xfrm>
            <a:off x="3697023" y="6819959"/>
            <a:ext cx="2350843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07" name="Line"/>
          <p:cNvSpPr/>
          <p:nvPr/>
        </p:nvSpPr>
        <p:spPr>
          <a:xfrm>
            <a:off x="3697023" y="12844194"/>
            <a:ext cx="3540152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08" name="Circle"/>
          <p:cNvSpPr/>
          <p:nvPr/>
        </p:nvSpPr>
        <p:spPr>
          <a:xfrm>
            <a:off x="3469130" y="9158976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09" name="Line"/>
          <p:cNvSpPr/>
          <p:nvPr/>
        </p:nvSpPr>
        <p:spPr>
          <a:xfrm flipV="1">
            <a:off x="6229410" y="3633346"/>
            <a:ext cx="1" cy="7931176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10" name="Line"/>
          <p:cNvSpPr/>
          <p:nvPr/>
        </p:nvSpPr>
        <p:spPr>
          <a:xfrm>
            <a:off x="6190729" y="11547417"/>
            <a:ext cx="3467032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11" name="Line"/>
          <p:cNvSpPr/>
          <p:nvPr/>
        </p:nvSpPr>
        <p:spPr>
          <a:xfrm>
            <a:off x="6193894" y="3635132"/>
            <a:ext cx="3540152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12" name="PrEP…"/>
          <p:cNvSpPr txBox="1"/>
          <p:nvPr/>
        </p:nvSpPr>
        <p:spPr>
          <a:xfrm>
            <a:off x="3983426" y="5860405"/>
            <a:ext cx="177803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PrEP</a:t>
            </a:r>
          </a:p>
          <a:p>
            <a: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awareness</a:t>
            </a:r>
          </a:p>
        </p:txBody>
      </p:sp>
      <p:sp>
        <p:nvSpPr>
          <p:cNvPr id="813" name="Recommended"/>
          <p:cNvSpPr txBox="1"/>
          <p:nvPr/>
        </p:nvSpPr>
        <p:spPr>
          <a:xfrm>
            <a:off x="6588828" y="3057259"/>
            <a:ext cx="248406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Recommended</a:t>
            </a:r>
          </a:p>
        </p:txBody>
      </p:sp>
      <p:sp>
        <p:nvSpPr>
          <p:cNvPr id="814" name="Line"/>
          <p:cNvSpPr/>
          <p:nvPr/>
        </p:nvSpPr>
        <p:spPr>
          <a:xfrm flipV="1">
            <a:off x="9658840" y="1494071"/>
            <a:ext cx="1" cy="3157532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15" name="Line"/>
          <p:cNvSpPr/>
          <p:nvPr/>
        </p:nvSpPr>
        <p:spPr>
          <a:xfrm>
            <a:off x="9685284" y="4615828"/>
            <a:ext cx="2235288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16" name="Circle"/>
          <p:cNvSpPr/>
          <p:nvPr/>
        </p:nvSpPr>
        <p:spPr>
          <a:xfrm>
            <a:off x="9404839" y="3379606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17" name="Line"/>
          <p:cNvSpPr/>
          <p:nvPr/>
        </p:nvSpPr>
        <p:spPr>
          <a:xfrm>
            <a:off x="9640835" y="1524241"/>
            <a:ext cx="3287524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18" name="PrEP interest"/>
          <p:cNvSpPr txBox="1"/>
          <p:nvPr/>
        </p:nvSpPr>
        <p:spPr>
          <a:xfrm>
            <a:off x="9659998" y="1022931"/>
            <a:ext cx="296762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PrEP interest</a:t>
            </a:r>
          </a:p>
        </p:txBody>
      </p:sp>
      <p:sp>
        <p:nvSpPr>
          <p:cNvPr id="819" name="Not aware"/>
          <p:cNvSpPr txBox="1"/>
          <p:nvPr/>
        </p:nvSpPr>
        <p:spPr>
          <a:xfrm>
            <a:off x="4228653" y="12216097"/>
            <a:ext cx="172725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Not aware</a:t>
            </a:r>
          </a:p>
        </p:txBody>
      </p:sp>
      <p:sp>
        <p:nvSpPr>
          <p:cNvPr id="820" name="No PrEP indication"/>
          <p:cNvSpPr txBox="1"/>
          <p:nvPr/>
        </p:nvSpPr>
        <p:spPr>
          <a:xfrm>
            <a:off x="6555051" y="10573250"/>
            <a:ext cx="235084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PrEP indication</a:t>
            </a:r>
          </a:p>
        </p:txBody>
      </p:sp>
      <p:sp>
        <p:nvSpPr>
          <p:cNvPr id="821" name="No interest"/>
          <p:cNvSpPr txBox="1"/>
          <p:nvPr/>
        </p:nvSpPr>
        <p:spPr>
          <a:xfrm>
            <a:off x="10059933" y="3650750"/>
            <a:ext cx="168727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interest</a:t>
            </a:r>
          </a:p>
        </p:txBody>
      </p:sp>
      <p:sp>
        <p:nvSpPr>
          <p:cNvPr id="822" name="Tested HIV-"/>
          <p:cNvSpPr/>
          <p:nvPr/>
        </p:nvSpPr>
        <p:spPr>
          <a:xfrm>
            <a:off x="248410" y="9026902"/>
            <a:ext cx="1518216" cy="1014268"/>
          </a:xfrm>
          <a:prstGeom prst="rect">
            <a:avLst/>
          </a:prstGeom>
          <a:solidFill>
            <a:srgbClr val="92CEF1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Tested HIV-</a:t>
            </a:r>
          </a:p>
        </p:txBody>
      </p:sp>
      <p:sp>
        <p:nvSpPr>
          <p:cNvPr id="823" name="Line"/>
          <p:cNvSpPr/>
          <p:nvPr/>
        </p:nvSpPr>
        <p:spPr>
          <a:xfrm flipH="1" flipV="1">
            <a:off x="1876654" y="9809355"/>
            <a:ext cx="559492" cy="10315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24" name="Line"/>
          <p:cNvSpPr/>
          <p:nvPr/>
        </p:nvSpPr>
        <p:spPr>
          <a:xfrm>
            <a:off x="6333594" y="6819959"/>
            <a:ext cx="3359115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25" name="Square"/>
          <p:cNvSpPr/>
          <p:nvPr/>
        </p:nvSpPr>
        <p:spPr>
          <a:xfrm>
            <a:off x="5975409" y="6565959"/>
            <a:ext cx="508001" cy="508001"/>
          </a:xfrm>
          <a:prstGeom prst="rect">
            <a:avLst/>
          </a:prstGeom>
          <a:solidFill>
            <a:srgbClr val="5190FF"/>
          </a:solidFill>
          <a:ln w="63500">
            <a:solidFill>
              <a:srgbClr val="003255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26" name="Discussed"/>
          <p:cNvSpPr txBox="1"/>
          <p:nvPr/>
        </p:nvSpPr>
        <p:spPr>
          <a:xfrm>
            <a:off x="6635743" y="6290988"/>
            <a:ext cx="172789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Discussed</a:t>
            </a:r>
          </a:p>
        </p:txBody>
      </p:sp>
      <p:sp>
        <p:nvSpPr>
          <p:cNvPr id="827" name="Line"/>
          <p:cNvSpPr/>
          <p:nvPr/>
        </p:nvSpPr>
        <p:spPr>
          <a:xfrm flipV="1">
            <a:off x="9656632" y="6343715"/>
            <a:ext cx="1" cy="2893502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28" name="Line"/>
          <p:cNvSpPr/>
          <p:nvPr/>
        </p:nvSpPr>
        <p:spPr>
          <a:xfrm>
            <a:off x="9683077" y="9194832"/>
            <a:ext cx="2156595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29" name="Circle"/>
          <p:cNvSpPr/>
          <p:nvPr/>
        </p:nvSpPr>
        <p:spPr>
          <a:xfrm>
            <a:off x="9402632" y="6599711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30" name="Line"/>
          <p:cNvSpPr/>
          <p:nvPr/>
        </p:nvSpPr>
        <p:spPr>
          <a:xfrm>
            <a:off x="9638627" y="6372248"/>
            <a:ext cx="3291939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31" name="PrEP interest"/>
          <p:cNvSpPr txBox="1"/>
          <p:nvPr/>
        </p:nvSpPr>
        <p:spPr>
          <a:xfrm>
            <a:off x="9659998" y="5850103"/>
            <a:ext cx="296762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PrEP interest</a:t>
            </a:r>
          </a:p>
        </p:txBody>
      </p:sp>
      <p:sp>
        <p:nvSpPr>
          <p:cNvPr id="832" name="Line"/>
          <p:cNvSpPr/>
          <p:nvPr/>
        </p:nvSpPr>
        <p:spPr>
          <a:xfrm flipV="1">
            <a:off x="9656632" y="10591255"/>
            <a:ext cx="1" cy="252785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33" name="Line"/>
          <p:cNvSpPr/>
          <p:nvPr/>
        </p:nvSpPr>
        <p:spPr>
          <a:xfrm>
            <a:off x="9683077" y="13074071"/>
            <a:ext cx="2156594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34" name="Circle"/>
          <p:cNvSpPr/>
          <p:nvPr/>
        </p:nvSpPr>
        <p:spPr>
          <a:xfrm>
            <a:off x="9402632" y="11304450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35" name="Line"/>
          <p:cNvSpPr/>
          <p:nvPr/>
        </p:nvSpPr>
        <p:spPr>
          <a:xfrm>
            <a:off x="9638627" y="10619786"/>
            <a:ext cx="3291939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36" name="PrEP interest"/>
          <p:cNvSpPr txBox="1"/>
          <p:nvPr/>
        </p:nvSpPr>
        <p:spPr>
          <a:xfrm>
            <a:off x="9659998" y="10100060"/>
            <a:ext cx="296762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PrEP interest</a:t>
            </a:r>
          </a:p>
        </p:txBody>
      </p:sp>
      <p:sp>
        <p:nvSpPr>
          <p:cNvPr id="837" name="Line"/>
          <p:cNvSpPr/>
          <p:nvPr/>
        </p:nvSpPr>
        <p:spPr>
          <a:xfrm flipV="1">
            <a:off x="16357401" y="916619"/>
            <a:ext cx="1" cy="1985192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38" name="Line"/>
          <p:cNvSpPr/>
          <p:nvPr/>
        </p:nvSpPr>
        <p:spPr>
          <a:xfrm>
            <a:off x="16383846" y="2866036"/>
            <a:ext cx="3288300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39" name="Line"/>
          <p:cNvSpPr/>
          <p:nvPr/>
        </p:nvSpPr>
        <p:spPr>
          <a:xfrm>
            <a:off x="16339396" y="945151"/>
            <a:ext cx="3332750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40" name="PDAP eligible"/>
          <p:cNvSpPr txBox="1"/>
          <p:nvPr/>
        </p:nvSpPr>
        <p:spPr>
          <a:xfrm>
            <a:off x="16549059" y="431141"/>
            <a:ext cx="296762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PDAP eligible</a:t>
            </a:r>
          </a:p>
        </p:txBody>
      </p:sp>
      <p:sp>
        <p:nvSpPr>
          <p:cNvPr id="841" name="Not eligible"/>
          <p:cNvSpPr txBox="1"/>
          <p:nvPr/>
        </p:nvSpPr>
        <p:spPr>
          <a:xfrm>
            <a:off x="16961938" y="2362337"/>
            <a:ext cx="195248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Not eligible</a:t>
            </a:r>
          </a:p>
        </p:txBody>
      </p:sp>
      <p:sp>
        <p:nvSpPr>
          <p:cNvPr id="842" name="e1"/>
          <p:cNvSpPr txBox="1"/>
          <p:nvPr/>
        </p:nvSpPr>
        <p:spPr>
          <a:xfrm>
            <a:off x="17112406" y="972231"/>
            <a:ext cx="1296931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e1</a:t>
            </a:r>
          </a:p>
        </p:txBody>
      </p:sp>
      <p:sp>
        <p:nvSpPr>
          <p:cNvPr id="843" name="1-e1"/>
          <p:cNvSpPr txBox="1"/>
          <p:nvPr/>
        </p:nvSpPr>
        <p:spPr>
          <a:xfrm>
            <a:off x="17144156" y="2862398"/>
            <a:ext cx="1296931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e1</a:t>
            </a:r>
          </a:p>
        </p:txBody>
      </p:sp>
      <p:sp>
        <p:nvSpPr>
          <p:cNvPr id="844" name="α"/>
          <p:cNvSpPr txBox="1"/>
          <p:nvPr/>
        </p:nvSpPr>
        <p:spPr>
          <a:xfrm>
            <a:off x="4185888" y="6935566"/>
            <a:ext cx="1296930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α</a:t>
            </a:r>
          </a:p>
        </p:txBody>
      </p:sp>
      <p:sp>
        <p:nvSpPr>
          <p:cNvPr id="845" name="1-α"/>
          <p:cNvSpPr txBox="1"/>
          <p:nvPr/>
        </p:nvSpPr>
        <p:spPr>
          <a:xfrm>
            <a:off x="4185888" y="12990293"/>
            <a:ext cx="1296930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α</a:t>
            </a:r>
          </a:p>
        </p:txBody>
      </p:sp>
      <p:sp>
        <p:nvSpPr>
          <p:cNvPr id="846" name="ϕ1"/>
          <p:cNvSpPr txBox="1"/>
          <p:nvPr/>
        </p:nvSpPr>
        <p:spPr>
          <a:xfrm>
            <a:off x="6888657" y="3693900"/>
            <a:ext cx="1296931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ϕ1</a:t>
            </a:r>
          </a:p>
        </p:txBody>
      </p:sp>
      <p:sp>
        <p:nvSpPr>
          <p:cNvPr id="847" name="1-ϕ1-ϕ2"/>
          <p:cNvSpPr txBox="1"/>
          <p:nvPr/>
        </p:nvSpPr>
        <p:spPr>
          <a:xfrm>
            <a:off x="6581913" y="11620893"/>
            <a:ext cx="1975397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ϕ1-ϕ2</a:t>
            </a:r>
          </a:p>
        </p:txBody>
      </p:sp>
      <p:sp>
        <p:nvSpPr>
          <p:cNvPr id="848" name="ϕ2"/>
          <p:cNvSpPr txBox="1"/>
          <p:nvPr/>
        </p:nvSpPr>
        <p:spPr>
          <a:xfrm>
            <a:off x="6937256" y="6935566"/>
            <a:ext cx="1296930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ϕ2</a:t>
            </a:r>
          </a:p>
        </p:txBody>
      </p:sp>
      <p:sp>
        <p:nvSpPr>
          <p:cNvPr id="849" name="ι1"/>
          <p:cNvSpPr txBox="1"/>
          <p:nvPr/>
        </p:nvSpPr>
        <p:spPr>
          <a:xfrm>
            <a:off x="10223354" y="1602060"/>
            <a:ext cx="1296930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ι1</a:t>
            </a:r>
          </a:p>
        </p:txBody>
      </p:sp>
      <p:sp>
        <p:nvSpPr>
          <p:cNvPr id="850" name="1-ι1"/>
          <p:cNvSpPr txBox="1"/>
          <p:nvPr/>
        </p:nvSpPr>
        <p:spPr>
          <a:xfrm>
            <a:off x="10255103" y="4701029"/>
            <a:ext cx="1296930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ι1</a:t>
            </a:r>
          </a:p>
        </p:txBody>
      </p:sp>
      <p:sp>
        <p:nvSpPr>
          <p:cNvPr id="851" name="ι2"/>
          <p:cNvSpPr txBox="1"/>
          <p:nvPr/>
        </p:nvSpPr>
        <p:spPr>
          <a:xfrm>
            <a:off x="10221145" y="6411966"/>
            <a:ext cx="1296931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ι2</a:t>
            </a:r>
          </a:p>
        </p:txBody>
      </p:sp>
      <p:sp>
        <p:nvSpPr>
          <p:cNvPr id="852" name="1-ι2"/>
          <p:cNvSpPr txBox="1"/>
          <p:nvPr/>
        </p:nvSpPr>
        <p:spPr>
          <a:xfrm>
            <a:off x="10252895" y="9254633"/>
            <a:ext cx="1296931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ι2</a:t>
            </a:r>
          </a:p>
        </p:txBody>
      </p:sp>
      <p:sp>
        <p:nvSpPr>
          <p:cNvPr id="853" name="ι3"/>
          <p:cNvSpPr txBox="1"/>
          <p:nvPr/>
        </p:nvSpPr>
        <p:spPr>
          <a:xfrm>
            <a:off x="10221145" y="10672205"/>
            <a:ext cx="1296931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ι3</a:t>
            </a:r>
          </a:p>
        </p:txBody>
      </p:sp>
      <p:sp>
        <p:nvSpPr>
          <p:cNvPr id="854" name="1-ι3"/>
          <p:cNvSpPr txBox="1"/>
          <p:nvPr/>
        </p:nvSpPr>
        <p:spPr>
          <a:xfrm>
            <a:off x="10010857" y="13122430"/>
            <a:ext cx="1296930" cy="468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ι3</a:t>
            </a:r>
          </a:p>
        </p:txBody>
      </p:sp>
      <p:sp>
        <p:nvSpPr>
          <p:cNvPr id="855" name="Line"/>
          <p:cNvSpPr/>
          <p:nvPr/>
        </p:nvSpPr>
        <p:spPr>
          <a:xfrm flipV="1">
            <a:off x="19792246" y="533607"/>
            <a:ext cx="1" cy="105410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56" name="Line"/>
          <p:cNvSpPr/>
          <p:nvPr/>
        </p:nvSpPr>
        <p:spPr>
          <a:xfrm>
            <a:off x="19782059" y="1553862"/>
            <a:ext cx="3288300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57" name="Line"/>
          <p:cNvSpPr/>
          <p:nvPr/>
        </p:nvSpPr>
        <p:spPr>
          <a:xfrm>
            <a:off x="19759409" y="563601"/>
            <a:ext cx="3332750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58" name="PrEP uptake"/>
          <p:cNvSpPr txBox="1"/>
          <p:nvPr/>
        </p:nvSpPr>
        <p:spPr>
          <a:xfrm>
            <a:off x="20150472" y="33367"/>
            <a:ext cx="296762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PrEP uptake</a:t>
            </a:r>
          </a:p>
        </p:txBody>
      </p:sp>
      <p:sp>
        <p:nvSpPr>
          <p:cNvPr id="859" name="No uptake"/>
          <p:cNvSpPr txBox="1"/>
          <p:nvPr/>
        </p:nvSpPr>
        <p:spPr>
          <a:xfrm>
            <a:off x="20722541" y="1024763"/>
            <a:ext cx="176110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uptake</a:t>
            </a:r>
          </a:p>
        </p:txBody>
      </p:sp>
      <p:sp>
        <p:nvSpPr>
          <p:cNvPr id="860" name="u1"/>
          <p:cNvSpPr txBox="1"/>
          <p:nvPr/>
        </p:nvSpPr>
        <p:spPr>
          <a:xfrm>
            <a:off x="20713819" y="510957"/>
            <a:ext cx="1296930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u1</a:t>
            </a:r>
          </a:p>
        </p:txBody>
      </p:sp>
      <p:sp>
        <p:nvSpPr>
          <p:cNvPr id="861" name="1-u1"/>
          <p:cNvSpPr txBox="1"/>
          <p:nvPr/>
        </p:nvSpPr>
        <p:spPr>
          <a:xfrm>
            <a:off x="20765044" y="1493289"/>
            <a:ext cx="1296930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u1</a:t>
            </a:r>
          </a:p>
        </p:txBody>
      </p:sp>
      <p:sp>
        <p:nvSpPr>
          <p:cNvPr id="862" name="Circle"/>
          <p:cNvSpPr/>
          <p:nvPr/>
        </p:nvSpPr>
        <p:spPr>
          <a:xfrm>
            <a:off x="19538246" y="635550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63" name="Line"/>
          <p:cNvSpPr/>
          <p:nvPr/>
        </p:nvSpPr>
        <p:spPr>
          <a:xfrm flipV="1">
            <a:off x="19838480" y="2403453"/>
            <a:ext cx="1" cy="101600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64" name="Line"/>
          <p:cNvSpPr/>
          <p:nvPr/>
        </p:nvSpPr>
        <p:spPr>
          <a:xfrm>
            <a:off x="19828295" y="3385608"/>
            <a:ext cx="3288300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65" name="Line"/>
          <p:cNvSpPr/>
          <p:nvPr/>
        </p:nvSpPr>
        <p:spPr>
          <a:xfrm>
            <a:off x="19805645" y="2395347"/>
            <a:ext cx="3332750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66" name="PrEP uptake"/>
          <p:cNvSpPr txBox="1"/>
          <p:nvPr/>
        </p:nvSpPr>
        <p:spPr>
          <a:xfrm>
            <a:off x="20196708" y="1890513"/>
            <a:ext cx="243360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PrEP uptake</a:t>
            </a:r>
          </a:p>
        </p:txBody>
      </p:sp>
      <p:sp>
        <p:nvSpPr>
          <p:cNvPr id="867" name="No uptake"/>
          <p:cNvSpPr txBox="1"/>
          <p:nvPr/>
        </p:nvSpPr>
        <p:spPr>
          <a:xfrm>
            <a:off x="20540177" y="2856509"/>
            <a:ext cx="195248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uptake</a:t>
            </a:r>
          </a:p>
        </p:txBody>
      </p:sp>
      <p:sp>
        <p:nvSpPr>
          <p:cNvPr id="868" name="v1"/>
          <p:cNvSpPr txBox="1"/>
          <p:nvPr/>
        </p:nvSpPr>
        <p:spPr>
          <a:xfrm>
            <a:off x="20760055" y="2444303"/>
            <a:ext cx="1296930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v1</a:t>
            </a:r>
          </a:p>
        </p:txBody>
      </p:sp>
      <p:sp>
        <p:nvSpPr>
          <p:cNvPr id="869" name="1-v1"/>
          <p:cNvSpPr txBox="1"/>
          <p:nvPr/>
        </p:nvSpPr>
        <p:spPr>
          <a:xfrm>
            <a:off x="20811280" y="3452035"/>
            <a:ext cx="1296930" cy="468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v1</a:t>
            </a:r>
          </a:p>
        </p:txBody>
      </p:sp>
      <p:sp>
        <p:nvSpPr>
          <p:cNvPr id="870" name="Circle"/>
          <p:cNvSpPr/>
          <p:nvPr/>
        </p:nvSpPr>
        <p:spPr>
          <a:xfrm>
            <a:off x="19601358" y="2590237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71" name="Line"/>
          <p:cNvSpPr/>
          <p:nvPr/>
        </p:nvSpPr>
        <p:spPr>
          <a:xfrm flipV="1">
            <a:off x="12942464" y="1210031"/>
            <a:ext cx="1" cy="3024399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72" name="Line"/>
          <p:cNvSpPr/>
          <p:nvPr/>
        </p:nvSpPr>
        <p:spPr>
          <a:xfrm>
            <a:off x="12931852" y="4199172"/>
            <a:ext cx="1802645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73" name="Line"/>
          <p:cNvSpPr/>
          <p:nvPr/>
        </p:nvSpPr>
        <p:spPr>
          <a:xfrm>
            <a:off x="12909627" y="1240025"/>
            <a:ext cx="3332750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74" name="Assessed for PDAP"/>
          <p:cNvSpPr txBox="1"/>
          <p:nvPr/>
        </p:nvSpPr>
        <p:spPr>
          <a:xfrm>
            <a:off x="13025146" y="358976"/>
            <a:ext cx="255062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Assessed for PDAP</a:t>
            </a:r>
          </a:p>
        </p:txBody>
      </p:sp>
      <p:sp>
        <p:nvSpPr>
          <p:cNvPr id="875" name="Not assessed"/>
          <p:cNvSpPr txBox="1"/>
          <p:nvPr/>
        </p:nvSpPr>
        <p:spPr>
          <a:xfrm>
            <a:off x="13098757" y="3319774"/>
            <a:ext cx="159319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Not assessed</a:t>
            </a:r>
          </a:p>
        </p:txBody>
      </p:sp>
      <p:sp>
        <p:nvSpPr>
          <p:cNvPr id="876" name="s1"/>
          <p:cNvSpPr txBox="1"/>
          <p:nvPr/>
        </p:nvSpPr>
        <p:spPr>
          <a:xfrm>
            <a:off x="13588493" y="1293766"/>
            <a:ext cx="1296930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600" i="1"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s1</a:t>
            </a:r>
          </a:p>
        </p:txBody>
      </p:sp>
      <p:sp>
        <p:nvSpPr>
          <p:cNvPr id="877" name="1-s1"/>
          <p:cNvSpPr txBox="1"/>
          <p:nvPr/>
        </p:nvSpPr>
        <p:spPr>
          <a:xfrm>
            <a:off x="13246885" y="4217223"/>
            <a:ext cx="1296931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s1</a:t>
            </a:r>
          </a:p>
        </p:txBody>
      </p:sp>
      <p:sp>
        <p:nvSpPr>
          <p:cNvPr id="878" name="Circle"/>
          <p:cNvSpPr/>
          <p:nvPr/>
        </p:nvSpPr>
        <p:spPr>
          <a:xfrm>
            <a:off x="12683866" y="1270241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79" name="Square"/>
          <p:cNvSpPr/>
          <p:nvPr/>
        </p:nvSpPr>
        <p:spPr>
          <a:xfrm>
            <a:off x="16090087" y="1124531"/>
            <a:ext cx="508001" cy="508001"/>
          </a:xfrm>
          <a:prstGeom prst="rect">
            <a:avLst/>
          </a:prstGeom>
          <a:solidFill>
            <a:srgbClr val="5190FF"/>
          </a:solidFill>
          <a:ln w="63500">
            <a:solidFill>
              <a:srgbClr val="003255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80" name="No interest"/>
          <p:cNvSpPr txBox="1"/>
          <p:nvPr/>
        </p:nvSpPr>
        <p:spPr>
          <a:xfrm>
            <a:off x="9959292" y="8256066"/>
            <a:ext cx="168727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interest</a:t>
            </a:r>
          </a:p>
        </p:txBody>
      </p:sp>
      <p:sp>
        <p:nvSpPr>
          <p:cNvPr id="881" name="Line"/>
          <p:cNvSpPr/>
          <p:nvPr/>
        </p:nvSpPr>
        <p:spPr>
          <a:xfrm flipV="1">
            <a:off x="14982327" y="3505680"/>
            <a:ext cx="1" cy="105410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82" name="Line"/>
          <p:cNvSpPr/>
          <p:nvPr/>
        </p:nvSpPr>
        <p:spPr>
          <a:xfrm>
            <a:off x="14972140" y="4525934"/>
            <a:ext cx="2202305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83" name="Line"/>
          <p:cNvSpPr/>
          <p:nvPr/>
        </p:nvSpPr>
        <p:spPr>
          <a:xfrm>
            <a:off x="14949490" y="3535674"/>
            <a:ext cx="2202305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84" name="PrEP uptake"/>
          <p:cNvSpPr txBox="1"/>
          <p:nvPr/>
        </p:nvSpPr>
        <p:spPr>
          <a:xfrm>
            <a:off x="15150053" y="3018139"/>
            <a:ext cx="207939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PrEP uptake</a:t>
            </a:r>
          </a:p>
        </p:txBody>
      </p:sp>
      <p:sp>
        <p:nvSpPr>
          <p:cNvPr id="885" name="No uptake"/>
          <p:cNvSpPr txBox="1"/>
          <p:nvPr/>
        </p:nvSpPr>
        <p:spPr>
          <a:xfrm>
            <a:off x="15301652" y="4019418"/>
            <a:ext cx="176110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uptake</a:t>
            </a:r>
          </a:p>
        </p:txBody>
      </p:sp>
      <p:sp>
        <p:nvSpPr>
          <p:cNvPr id="886" name="w1"/>
          <p:cNvSpPr txBox="1"/>
          <p:nvPr/>
        </p:nvSpPr>
        <p:spPr>
          <a:xfrm>
            <a:off x="15459400" y="3559230"/>
            <a:ext cx="1296931" cy="468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w1</a:t>
            </a:r>
          </a:p>
        </p:txBody>
      </p:sp>
      <p:sp>
        <p:nvSpPr>
          <p:cNvPr id="887" name="1-w1"/>
          <p:cNvSpPr txBox="1"/>
          <p:nvPr/>
        </p:nvSpPr>
        <p:spPr>
          <a:xfrm>
            <a:off x="15459400" y="4503888"/>
            <a:ext cx="1296931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w1</a:t>
            </a:r>
          </a:p>
        </p:txBody>
      </p:sp>
      <p:sp>
        <p:nvSpPr>
          <p:cNvPr id="888" name="Circle"/>
          <p:cNvSpPr/>
          <p:nvPr/>
        </p:nvSpPr>
        <p:spPr>
          <a:xfrm>
            <a:off x="14728327" y="3963223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89" name="No interest"/>
          <p:cNvSpPr txBox="1"/>
          <p:nvPr/>
        </p:nvSpPr>
        <p:spPr>
          <a:xfrm>
            <a:off x="9952689" y="12204770"/>
            <a:ext cx="168727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interest</a:t>
            </a:r>
          </a:p>
        </p:txBody>
      </p:sp>
      <p:sp>
        <p:nvSpPr>
          <p:cNvPr id="890" name="Line"/>
          <p:cNvSpPr/>
          <p:nvPr/>
        </p:nvSpPr>
        <p:spPr>
          <a:xfrm flipV="1">
            <a:off x="16400328" y="5424868"/>
            <a:ext cx="1" cy="198519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91" name="Line"/>
          <p:cNvSpPr/>
          <p:nvPr/>
        </p:nvSpPr>
        <p:spPr>
          <a:xfrm>
            <a:off x="16426774" y="7374284"/>
            <a:ext cx="3288300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92" name="Line"/>
          <p:cNvSpPr/>
          <p:nvPr/>
        </p:nvSpPr>
        <p:spPr>
          <a:xfrm>
            <a:off x="16382324" y="5453399"/>
            <a:ext cx="3332750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93" name="PDAP eligible"/>
          <p:cNvSpPr txBox="1"/>
          <p:nvPr/>
        </p:nvSpPr>
        <p:spPr>
          <a:xfrm>
            <a:off x="16591987" y="4939389"/>
            <a:ext cx="296762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PDAP eligible</a:t>
            </a:r>
          </a:p>
        </p:txBody>
      </p:sp>
      <p:sp>
        <p:nvSpPr>
          <p:cNvPr id="894" name="Not eligible"/>
          <p:cNvSpPr txBox="1"/>
          <p:nvPr/>
        </p:nvSpPr>
        <p:spPr>
          <a:xfrm>
            <a:off x="17004865" y="6870586"/>
            <a:ext cx="195249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Not eligible</a:t>
            </a:r>
          </a:p>
        </p:txBody>
      </p:sp>
      <p:sp>
        <p:nvSpPr>
          <p:cNvPr id="895" name="e2"/>
          <p:cNvSpPr txBox="1"/>
          <p:nvPr/>
        </p:nvSpPr>
        <p:spPr>
          <a:xfrm>
            <a:off x="17155334" y="5480479"/>
            <a:ext cx="1296930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e2</a:t>
            </a:r>
          </a:p>
        </p:txBody>
      </p:sp>
      <p:sp>
        <p:nvSpPr>
          <p:cNvPr id="896" name="1-e2"/>
          <p:cNvSpPr txBox="1"/>
          <p:nvPr/>
        </p:nvSpPr>
        <p:spPr>
          <a:xfrm>
            <a:off x="17187084" y="7370647"/>
            <a:ext cx="1296930" cy="468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e2</a:t>
            </a:r>
          </a:p>
        </p:txBody>
      </p:sp>
      <p:sp>
        <p:nvSpPr>
          <p:cNvPr id="897" name="Line"/>
          <p:cNvSpPr/>
          <p:nvPr/>
        </p:nvSpPr>
        <p:spPr>
          <a:xfrm flipV="1">
            <a:off x="19835173" y="4737056"/>
            <a:ext cx="1" cy="105410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98" name="Line"/>
          <p:cNvSpPr/>
          <p:nvPr/>
        </p:nvSpPr>
        <p:spPr>
          <a:xfrm>
            <a:off x="19824986" y="5757310"/>
            <a:ext cx="3288301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99" name="Line"/>
          <p:cNvSpPr/>
          <p:nvPr/>
        </p:nvSpPr>
        <p:spPr>
          <a:xfrm>
            <a:off x="19802337" y="4767050"/>
            <a:ext cx="3332750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00" name="PrEP uptake"/>
          <p:cNvSpPr txBox="1"/>
          <p:nvPr/>
        </p:nvSpPr>
        <p:spPr>
          <a:xfrm>
            <a:off x="20193399" y="4236815"/>
            <a:ext cx="296762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PrEP uptake</a:t>
            </a:r>
          </a:p>
        </p:txBody>
      </p:sp>
      <p:sp>
        <p:nvSpPr>
          <p:cNvPr id="901" name="No uptake"/>
          <p:cNvSpPr txBox="1"/>
          <p:nvPr/>
        </p:nvSpPr>
        <p:spPr>
          <a:xfrm>
            <a:off x="20765468" y="5228212"/>
            <a:ext cx="176110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uptake</a:t>
            </a:r>
          </a:p>
        </p:txBody>
      </p:sp>
      <p:sp>
        <p:nvSpPr>
          <p:cNvPr id="902" name="u2"/>
          <p:cNvSpPr txBox="1"/>
          <p:nvPr/>
        </p:nvSpPr>
        <p:spPr>
          <a:xfrm>
            <a:off x="20756746" y="4739806"/>
            <a:ext cx="1296931" cy="468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u2</a:t>
            </a:r>
          </a:p>
        </p:txBody>
      </p:sp>
      <p:sp>
        <p:nvSpPr>
          <p:cNvPr id="903" name="1-u2"/>
          <p:cNvSpPr txBox="1"/>
          <p:nvPr/>
        </p:nvSpPr>
        <p:spPr>
          <a:xfrm>
            <a:off x="20807971" y="5696737"/>
            <a:ext cx="1296931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u2</a:t>
            </a:r>
          </a:p>
        </p:txBody>
      </p:sp>
      <p:sp>
        <p:nvSpPr>
          <p:cNvPr id="904" name="Circle"/>
          <p:cNvSpPr/>
          <p:nvPr/>
        </p:nvSpPr>
        <p:spPr>
          <a:xfrm>
            <a:off x="19581173" y="5143799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05" name="Line"/>
          <p:cNvSpPr/>
          <p:nvPr/>
        </p:nvSpPr>
        <p:spPr>
          <a:xfrm flipV="1">
            <a:off x="19881408" y="6670402"/>
            <a:ext cx="1" cy="101600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06" name="Line"/>
          <p:cNvSpPr/>
          <p:nvPr/>
        </p:nvSpPr>
        <p:spPr>
          <a:xfrm>
            <a:off x="19871222" y="7652556"/>
            <a:ext cx="3288301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07" name="Line"/>
          <p:cNvSpPr/>
          <p:nvPr/>
        </p:nvSpPr>
        <p:spPr>
          <a:xfrm>
            <a:off x="19848572" y="6662295"/>
            <a:ext cx="3332751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08" name="PrEP uptake"/>
          <p:cNvSpPr txBox="1"/>
          <p:nvPr/>
        </p:nvSpPr>
        <p:spPr>
          <a:xfrm>
            <a:off x="20239635" y="6132061"/>
            <a:ext cx="243360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PrEP uptake</a:t>
            </a:r>
          </a:p>
        </p:txBody>
      </p:sp>
      <p:sp>
        <p:nvSpPr>
          <p:cNvPr id="909" name="No uptake"/>
          <p:cNvSpPr txBox="1"/>
          <p:nvPr/>
        </p:nvSpPr>
        <p:spPr>
          <a:xfrm>
            <a:off x="20583104" y="7123458"/>
            <a:ext cx="195249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uptake</a:t>
            </a:r>
          </a:p>
        </p:txBody>
      </p:sp>
      <p:sp>
        <p:nvSpPr>
          <p:cNvPr id="910" name="v2"/>
          <p:cNvSpPr txBox="1"/>
          <p:nvPr/>
        </p:nvSpPr>
        <p:spPr>
          <a:xfrm>
            <a:off x="20802982" y="6711252"/>
            <a:ext cx="1296931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v2</a:t>
            </a:r>
          </a:p>
        </p:txBody>
      </p:sp>
      <p:sp>
        <p:nvSpPr>
          <p:cNvPr id="911" name="1-v2"/>
          <p:cNvSpPr txBox="1"/>
          <p:nvPr/>
        </p:nvSpPr>
        <p:spPr>
          <a:xfrm>
            <a:off x="20854207" y="7718983"/>
            <a:ext cx="1296931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v2</a:t>
            </a:r>
          </a:p>
        </p:txBody>
      </p:sp>
      <p:sp>
        <p:nvSpPr>
          <p:cNvPr id="912" name="Circle"/>
          <p:cNvSpPr/>
          <p:nvPr/>
        </p:nvSpPr>
        <p:spPr>
          <a:xfrm>
            <a:off x="19644286" y="7098485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13" name="Line"/>
          <p:cNvSpPr/>
          <p:nvPr/>
        </p:nvSpPr>
        <p:spPr>
          <a:xfrm flipV="1">
            <a:off x="12985391" y="5718279"/>
            <a:ext cx="1" cy="3024400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14" name="Line"/>
          <p:cNvSpPr/>
          <p:nvPr/>
        </p:nvSpPr>
        <p:spPr>
          <a:xfrm>
            <a:off x="12974780" y="8707420"/>
            <a:ext cx="1802644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15" name="Line"/>
          <p:cNvSpPr/>
          <p:nvPr/>
        </p:nvSpPr>
        <p:spPr>
          <a:xfrm>
            <a:off x="12952555" y="5748273"/>
            <a:ext cx="3332750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16" name="Assessed for PDAP"/>
          <p:cNvSpPr txBox="1"/>
          <p:nvPr/>
        </p:nvSpPr>
        <p:spPr>
          <a:xfrm>
            <a:off x="13068073" y="4867224"/>
            <a:ext cx="255062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Assessed for PDAP</a:t>
            </a:r>
          </a:p>
        </p:txBody>
      </p:sp>
      <p:sp>
        <p:nvSpPr>
          <p:cNvPr id="917" name="Not assessed"/>
          <p:cNvSpPr txBox="1"/>
          <p:nvPr/>
        </p:nvSpPr>
        <p:spPr>
          <a:xfrm>
            <a:off x="13141684" y="7828022"/>
            <a:ext cx="159319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Not assessed</a:t>
            </a:r>
          </a:p>
        </p:txBody>
      </p:sp>
      <p:sp>
        <p:nvSpPr>
          <p:cNvPr id="918" name="s2"/>
          <p:cNvSpPr txBox="1"/>
          <p:nvPr/>
        </p:nvSpPr>
        <p:spPr>
          <a:xfrm>
            <a:off x="13631420" y="5802014"/>
            <a:ext cx="1296931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s2</a:t>
            </a:r>
          </a:p>
        </p:txBody>
      </p:sp>
      <p:sp>
        <p:nvSpPr>
          <p:cNvPr id="919" name="1-s2"/>
          <p:cNvSpPr txBox="1"/>
          <p:nvPr/>
        </p:nvSpPr>
        <p:spPr>
          <a:xfrm>
            <a:off x="13289815" y="8673419"/>
            <a:ext cx="1296930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s2</a:t>
            </a:r>
          </a:p>
        </p:txBody>
      </p:sp>
      <p:sp>
        <p:nvSpPr>
          <p:cNvPr id="920" name="Circle"/>
          <p:cNvSpPr/>
          <p:nvPr/>
        </p:nvSpPr>
        <p:spPr>
          <a:xfrm>
            <a:off x="12726794" y="6172190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21" name="Square"/>
          <p:cNvSpPr/>
          <p:nvPr/>
        </p:nvSpPr>
        <p:spPr>
          <a:xfrm>
            <a:off x="16133015" y="5632779"/>
            <a:ext cx="508001" cy="508001"/>
          </a:xfrm>
          <a:prstGeom prst="rect">
            <a:avLst/>
          </a:prstGeom>
          <a:solidFill>
            <a:srgbClr val="5190FF"/>
          </a:solidFill>
          <a:ln w="63500">
            <a:solidFill>
              <a:srgbClr val="003255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22" name="Line"/>
          <p:cNvSpPr/>
          <p:nvPr/>
        </p:nvSpPr>
        <p:spPr>
          <a:xfrm flipV="1">
            <a:off x="15025254" y="7963128"/>
            <a:ext cx="1" cy="105410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23" name="Line"/>
          <p:cNvSpPr/>
          <p:nvPr/>
        </p:nvSpPr>
        <p:spPr>
          <a:xfrm>
            <a:off x="15015067" y="8983383"/>
            <a:ext cx="2202305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24" name="Line"/>
          <p:cNvSpPr/>
          <p:nvPr/>
        </p:nvSpPr>
        <p:spPr>
          <a:xfrm>
            <a:off x="14992418" y="7993122"/>
            <a:ext cx="2202305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25" name="PrEP uptake"/>
          <p:cNvSpPr txBox="1"/>
          <p:nvPr/>
        </p:nvSpPr>
        <p:spPr>
          <a:xfrm>
            <a:off x="15192981" y="7462887"/>
            <a:ext cx="207939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PrEP uptake</a:t>
            </a:r>
          </a:p>
        </p:txBody>
      </p:sp>
      <p:sp>
        <p:nvSpPr>
          <p:cNvPr id="926" name="No uptake"/>
          <p:cNvSpPr txBox="1"/>
          <p:nvPr/>
        </p:nvSpPr>
        <p:spPr>
          <a:xfrm>
            <a:off x="15344579" y="8476866"/>
            <a:ext cx="176110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uptake</a:t>
            </a:r>
          </a:p>
        </p:txBody>
      </p:sp>
      <p:sp>
        <p:nvSpPr>
          <p:cNvPr id="927" name="w2"/>
          <p:cNvSpPr txBox="1"/>
          <p:nvPr/>
        </p:nvSpPr>
        <p:spPr>
          <a:xfrm>
            <a:off x="15502328" y="8042078"/>
            <a:ext cx="1296930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w2</a:t>
            </a:r>
          </a:p>
        </p:txBody>
      </p:sp>
      <p:sp>
        <p:nvSpPr>
          <p:cNvPr id="928" name="1-w2"/>
          <p:cNvSpPr txBox="1"/>
          <p:nvPr/>
        </p:nvSpPr>
        <p:spPr>
          <a:xfrm>
            <a:off x="15502328" y="8961336"/>
            <a:ext cx="1296930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w2</a:t>
            </a:r>
          </a:p>
        </p:txBody>
      </p:sp>
      <p:sp>
        <p:nvSpPr>
          <p:cNvPr id="929" name="Circle"/>
          <p:cNvSpPr/>
          <p:nvPr/>
        </p:nvSpPr>
        <p:spPr>
          <a:xfrm>
            <a:off x="14771254" y="8471471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30" name="Line"/>
          <p:cNvSpPr/>
          <p:nvPr/>
        </p:nvSpPr>
        <p:spPr>
          <a:xfrm flipV="1">
            <a:off x="16400329" y="9708391"/>
            <a:ext cx="1" cy="1714427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31" name="Line"/>
          <p:cNvSpPr/>
          <p:nvPr/>
        </p:nvSpPr>
        <p:spPr>
          <a:xfrm>
            <a:off x="16426774" y="11391108"/>
            <a:ext cx="3288300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32" name="Line"/>
          <p:cNvSpPr/>
          <p:nvPr/>
        </p:nvSpPr>
        <p:spPr>
          <a:xfrm>
            <a:off x="16382324" y="9736923"/>
            <a:ext cx="3332750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33" name="PDAP eligible"/>
          <p:cNvSpPr txBox="1"/>
          <p:nvPr/>
        </p:nvSpPr>
        <p:spPr>
          <a:xfrm>
            <a:off x="16591987" y="9222913"/>
            <a:ext cx="296762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PDAP eligible</a:t>
            </a:r>
          </a:p>
        </p:txBody>
      </p:sp>
      <p:sp>
        <p:nvSpPr>
          <p:cNvPr id="934" name="Not eligible"/>
          <p:cNvSpPr txBox="1"/>
          <p:nvPr/>
        </p:nvSpPr>
        <p:spPr>
          <a:xfrm>
            <a:off x="17004865" y="10887409"/>
            <a:ext cx="195249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Not eligible</a:t>
            </a:r>
          </a:p>
        </p:txBody>
      </p:sp>
      <p:sp>
        <p:nvSpPr>
          <p:cNvPr id="935" name="e3"/>
          <p:cNvSpPr txBox="1"/>
          <p:nvPr/>
        </p:nvSpPr>
        <p:spPr>
          <a:xfrm>
            <a:off x="17155334" y="9764003"/>
            <a:ext cx="1296930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e3</a:t>
            </a:r>
          </a:p>
        </p:txBody>
      </p:sp>
      <p:sp>
        <p:nvSpPr>
          <p:cNvPr id="936" name="1-e3"/>
          <p:cNvSpPr txBox="1"/>
          <p:nvPr/>
        </p:nvSpPr>
        <p:spPr>
          <a:xfrm>
            <a:off x="17187084" y="11387470"/>
            <a:ext cx="1296930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e3</a:t>
            </a:r>
          </a:p>
        </p:txBody>
      </p:sp>
      <p:sp>
        <p:nvSpPr>
          <p:cNvPr id="937" name="Line"/>
          <p:cNvSpPr/>
          <p:nvPr/>
        </p:nvSpPr>
        <p:spPr>
          <a:xfrm flipV="1">
            <a:off x="19835173" y="9045979"/>
            <a:ext cx="1" cy="105410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38" name="Line"/>
          <p:cNvSpPr/>
          <p:nvPr/>
        </p:nvSpPr>
        <p:spPr>
          <a:xfrm>
            <a:off x="19824986" y="10066234"/>
            <a:ext cx="3288301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39" name="Line"/>
          <p:cNvSpPr/>
          <p:nvPr/>
        </p:nvSpPr>
        <p:spPr>
          <a:xfrm>
            <a:off x="19802337" y="9075973"/>
            <a:ext cx="3332750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40" name="PrEP uptake"/>
          <p:cNvSpPr txBox="1"/>
          <p:nvPr/>
        </p:nvSpPr>
        <p:spPr>
          <a:xfrm>
            <a:off x="20193399" y="8545739"/>
            <a:ext cx="296762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PrEP uptake</a:t>
            </a:r>
          </a:p>
        </p:txBody>
      </p:sp>
      <p:sp>
        <p:nvSpPr>
          <p:cNvPr id="941" name="No uptake"/>
          <p:cNvSpPr txBox="1"/>
          <p:nvPr/>
        </p:nvSpPr>
        <p:spPr>
          <a:xfrm>
            <a:off x="20765468" y="9537135"/>
            <a:ext cx="176110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uptake</a:t>
            </a:r>
          </a:p>
        </p:txBody>
      </p:sp>
      <p:sp>
        <p:nvSpPr>
          <p:cNvPr id="942" name="u3"/>
          <p:cNvSpPr txBox="1"/>
          <p:nvPr/>
        </p:nvSpPr>
        <p:spPr>
          <a:xfrm>
            <a:off x="20756746" y="9023329"/>
            <a:ext cx="1296931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u3</a:t>
            </a:r>
          </a:p>
        </p:txBody>
      </p:sp>
      <p:sp>
        <p:nvSpPr>
          <p:cNvPr id="943" name="1-u3"/>
          <p:cNvSpPr txBox="1"/>
          <p:nvPr/>
        </p:nvSpPr>
        <p:spPr>
          <a:xfrm>
            <a:off x="20807971" y="10005661"/>
            <a:ext cx="1296931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u3</a:t>
            </a:r>
          </a:p>
        </p:txBody>
      </p:sp>
      <p:sp>
        <p:nvSpPr>
          <p:cNvPr id="944" name="Circle"/>
          <p:cNvSpPr/>
          <p:nvPr/>
        </p:nvSpPr>
        <p:spPr>
          <a:xfrm>
            <a:off x="19581173" y="9427323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45" name="Line"/>
          <p:cNvSpPr/>
          <p:nvPr/>
        </p:nvSpPr>
        <p:spPr>
          <a:xfrm flipV="1">
            <a:off x="19881408" y="10915825"/>
            <a:ext cx="1" cy="1016002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46" name="Line"/>
          <p:cNvSpPr/>
          <p:nvPr/>
        </p:nvSpPr>
        <p:spPr>
          <a:xfrm>
            <a:off x="19871222" y="11897980"/>
            <a:ext cx="3288301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47" name="Line"/>
          <p:cNvSpPr/>
          <p:nvPr/>
        </p:nvSpPr>
        <p:spPr>
          <a:xfrm>
            <a:off x="19848572" y="10907719"/>
            <a:ext cx="3332751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48" name="PrEP uptake"/>
          <p:cNvSpPr txBox="1"/>
          <p:nvPr/>
        </p:nvSpPr>
        <p:spPr>
          <a:xfrm>
            <a:off x="20239635" y="10377485"/>
            <a:ext cx="243360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PrEP uptake</a:t>
            </a:r>
          </a:p>
        </p:txBody>
      </p:sp>
      <p:sp>
        <p:nvSpPr>
          <p:cNvPr id="949" name="No uptake"/>
          <p:cNvSpPr txBox="1"/>
          <p:nvPr/>
        </p:nvSpPr>
        <p:spPr>
          <a:xfrm>
            <a:off x="20583104" y="11368882"/>
            <a:ext cx="195249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uptake</a:t>
            </a:r>
          </a:p>
        </p:txBody>
      </p:sp>
      <p:sp>
        <p:nvSpPr>
          <p:cNvPr id="950" name="v3"/>
          <p:cNvSpPr txBox="1"/>
          <p:nvPr/>
        </p:nvSpPr>
        <p:spPr>
          <a:xfrm>
            <a:off x="20802982" y="10956676"/>
            <a:ext cx="1296931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v3</a:t>
            </a:r>
          </a:p>
        </p:txBody>
      </p:sp>
      <p:sp>
        <p:nvSpPr>
          <p:cNvPr id="951" name="1-v3"/>
          <p:cNvSpPr txBox="1"/>
          <p:nvPr/>
        </p:nvSpPr>
        <p:spPr>
          <a:xfrm>
            <a:off x="20854207" y="11964406"/>
            <a:ext cx="1296931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v3</a:t>
            </a:r>
          </a:p>
        </p:txBody>
      </p:sp>
      <p:sp>
        <p:nvSpPr>
          <p:cNvPr id="952" name="Circle"/>
          <p:cNvSpPr/>
          <p:nvPr/>
        </p:nvSpPr>
        <p:spPr>
          <a:xfrm>
            <a:off x="19644286" y="11153409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53" name="Line"/>
          <p:cNvSpPr/>
          <p:nvPr/>
        </p:nvSpPr>
        <p:spPr>
          <a:xfrm flipV="1">
            <a:off x="12985391" y="10001803"/>
            <a:ext cx="1" cy="3024399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54" name="Line"/>
          <p:cNvSpPr/>
          <p:nvPr/>
        </p:nvSpPr>
        <p:spPr>
          <a:xfrm>
            <a:off x="12974780" y="12990944"/>
            <a:ext cx="1802644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55" name="Line"/>
          <p:cNvSpPr/>
          <p:nvPr/>
        </p:nvSpPr>
        <p:spPr>
          <a:xfrm>
            <a:off x="12952555" y="10031796"/>
            <a:ext cx="3332750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56" name="Assessed for PDAP"/>
          <p:cNvSpPr txBox="1"/>
          <p:nvPr/>
        </p:nvSpPr>
        <p:spPr>
          <a:xfrm>
            <a:off x="13068073" y="9150747"/>
            <a:ext cx="255062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Assessed for PDAP</a:t>
            </a:r>
          </a:p>
        </p:txBody>
      </p:sp>
      <p:sp>
        <p:nvSpPr>
          <p:cNvPr id="957" name="Not assessed"/>
          <p:cNvSpPr txBox="1"/>
          <p:nvPr/>
        </p:nvSpPr>
        <p:spPr>
          <a:xfrm>
            <a:off x="13141684" y="12111545"/>
            <a:ext cx="159319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Not assessed</a:t>
            </a:r>
          </a:p>
        </p:txBody>
      </p:sp>
      <p:sp>
        <p:nvSpPr>
          <p:cNvPr id="958" name="s3"/>
          <p:cNvSpPr txBox="1"/>
          <p:nvPr/>
        </p:nvSpPr>
        <p:spPr>
          <a:xfrm>
            <a:off x="13631420" y="10085538"/>
            <a:ext cx="1296931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s3</a:t>
            </a:r>
          </a:p>
        </p:txBody>
      </p:sp>
      <p:sp>
        <p:nvSpPr>
          <p:cNvPr id="959" name="1-s3"/>
          <p:cNvSpPr txBox="1"/>
          <p:nvPr/>
        </p:nvSpPr>
        <p:spPr>
          <a:xfrm>
            <a:off x="13289815" y="12956942"/>
            <a:ext cx="1296930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s3</a:t>
            </a:r>
          </a:p>
        </p:txBody>
      </p:sp>
      <p:sp>
        <p:nvSpPr>
          <p:cNvPr id="960" name="Circle"/>
          <p:cNvSpPr/>
          <p:nvPr/>
        </p:nvSpPr>
        <p:spPr>
          <a:xfrm>
            <a:off x="12726794" y="10366813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61" name="Square"/>
          <p:cNvSpPr/>
          <p:nvPr/>
        </p:nvSpPr>
        <p:spPr>
          <a:xfrm>
            <a:off x="16133015" y="9916303"/>
            <a:ext cx="508001" cy="508001"/>
          </a:xfrm>
          <a:prstGeom prst="rect">
            <a:avLst/>
          </a:prstGeom>
          <a:solidFill>
            <a:srgbClr val="5190FF"/>
          </a:solidFill>
          <a:ln w="63500">
            <a:solidFill>
              <a:srgbClr val="003255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62" name="Line"/>
          <p:cNvSpPr/>
          <p:nvPr/>
        </p:nvSpPr>
        <p:spPr>
          <a:xfrm flipV="1">
            <a:off x="15025254" y="12157752"/>
            <a:ext cx="1" cy="105410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63" name="Line"/>
          <p:cNvSpPr/>
          <p:nvPr/>
        </p:nvSpPr>
        <p:spPr>
          <a:xfrm>
            <a:off x="15015067" y="13178006"/>
            <a:ext cx="2202305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64" name="Line"/>
          <p:cNvSpPr/>
          <p:nvPr/>
        </p:nvSpPr>
        <p:spPr>
          <a:xfrm>
            <a:off x="14992418" y="12187745"/>
            <a:ext cx="2202305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65" name="PrEP uptake"/>
          <p:cNvSpPr txBox="1"/>
          <p:nvPr/>
        </p:nvSpPr>
        <p:spPr>
          <a:xfrm>
            <a:off x="15192981" y="11657511"/>
            <a:ext cx="207939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PrEP uptake</a:t>
            </a:r>
          </a:p>
        </p:txBody>
      </p:sp>
      <p:sp>
        <p:nvSpPr>
          <p:cNvPr id="966" name="No uptake"/>
          <p:cNvSpPr txBox="1"/>
          <p:nvPr/>
        </p:nvSpPr>
        <p:spPr>
          <a:xfrm>
            <a:off x="15344579" y="12671490"/>
            <a:ext cx="176110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uptake</a:t>
            </a:r>
          </a:p>
        </p:txBody>
      </p:sp>
      <p:sp>
        <p:nvSpPr>
          <p:cNvPr id="967" name="w3"/>
          <p:cNvSpPr txBox="1"/>
          <p:nvPr/>
        </p:nvSpPr>
        <p:spPr>
          <a:xfrm>
            <a:off x="15502328" y="12236701"/>
            <a:ext cx="1296930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w3</a:t>
            </a:r>
          </a:p>
        </p:txBody>
      </p:sp>
      <p:sp>
        <p:nvSpPr>
          <p:cNvPr id="968" name="1-w3"/>
          <p:cNvSpPr txBox="1"/>
          <p:nvPr/>
        </p:nvSpPr>
        <p:spPr>
          <a:xfrm>
            <a:off x="15502328" y="13155959"/>
            <a:ext cx="1296930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w3</a:t>
            </a:r>
          </a:p>
        </p:txBody>
      </p:sp>
      <p:sp>
        <p:nvSpPr>
          <p:cNvPr id="969" name="Circle"/>
          <p:cNvSpPr/>
          <p:nvPr/>
        </p:nvSpPr>
        <p:spPr>
          <a:xfrm>
            <a:off x="14771254" y="12754995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70" name="Dingbat X"/>
          <p:cNvSpPr/>
          <p:nvPr/>
        </p:nvSpPr>
        <p:spPr>
          <a:xfrm>
            <a:off x="11890682" y="4107828"/>
            <a:ext cx="85980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71" name="Dingbat X"/>
          <p:cNvSpPr/>
          <p:nvPr/>
        </p:nvSpPr>
        <p:spPr>
          <a:xfrm>
            <a:off x="11868306" y="8695803"/>
            <a:ext cx="85980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72" name="Dingbat X"/>
          <p:cNvSpPr/>
          <p:nvPr/>
        </p:nvSpPr>
        <p:spPr>
          <a:xfrm>
            <a:off x="11830875" y="12566071"/>
            <a:ext cx="85980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73" name="Dingbat X"/>
          <p:cNvSpPr/>
          <p:nvPr/>
        </p:nvSpPr>
        <p:spPr>
          <a:xfrm>
            <a:off x="7287852" y="12336194"/>
            <a:ext cx="85980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74" name="Dingbat X"/>
          <p:cNvSpPr/>
          <p:nvPr/>
        </p:nvSpPr>
        <p:spPr>
          <a:xfrm>
            <a:off x="17229450" y="12752396"/>
            <a:ext cx="702123" cy="829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75" name="Dingbat X"/>
          <p:cNvSpPr/>
          <p:nvPr/>
        </p:nvSpPr>
        <p:spPr>
          <a:xfrm>
            <a:off x="23188990" y="11483142"/>
            <a:ext cx="702123" cy="8296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76" name="Dingbat X"/>
          <p:cNvSpPr/>
          <p:nvPr/>
        </p:nvSpPr>
        <p:spPr>
          <a:xfrm>
            <a:off x="23192838" y="9688979"/>
            <a:ext cx="702123" cy="829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77" name="Dingbat X"/>
          <p:cNvSpPr/>
          <p:nvPr/>
        </p:nvSpPr>
        <p:spPr>
          <a:xfrm>
            <a:off x="23172056" y="7254427"/>
            <a:ext cx="702123" cy="8296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78" name="Dingbat X"/>
          <p:cNvSpPr/>
          <p:nvPr/>
        </p:nvSpPr>
        <p:spPr>
          <a:xfrm>
            <a:off x="23231918" y="5342473"/>
            <a:ext cx="702123" cy="829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79" name="Dingbat X"/>
          <p:cNvSpPr/>
          <p:nvPr/>
        </p:nvSpPr>
        <p:spPr>
          <a:xfrm>
            <a:off x="23161876" y="2981812"/>
            <a:ext cx="702123" cy="8296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80" name="Dingbat X"/>
          <p:cNvSpPr/>
          <p:nvPr/>
        </p:nvSpPr>
        <p:spPr>
          <a:xfrm>
            <a:off x="23128194" y="1136264"/>
            <a:ext cx="702123" cy="8296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81" name="Dingbat X"/>
          <p:cNvSpPr/>
          <p:nvPr/>
        </p:nvSpPr>
        <p:spPr>
          <a:xfrm>
            <a:off x="17196139" y="4120379"/>
            <a:ext cx="702123" cy="8296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82" name="Dingbat X"/>
          <p:cNvSpPr/>
          <p:nvPr/>
        </p:nvSpPr>
        <p:spPr>
          <a:xfrm>
            <a:off x="17229450" y="8387863"/>
            <a:ext cx="702123" cy="8296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9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13835" y="319014"/>
            <a:ext cx="783055" cy="783054"/>
          </a:xfrm>
          <a:prstGeom prst="rect">
            <a:avLst/>
          </a:prstGeom>
          <a:ln w="12700">
            <a:miter lim="400000"/>
          </a:ln>
        </p:spPr>
      </p:pic>
      <p:pic>
        <p:nvPicPr>
          <p:cNvPr id="9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39235" y="2169071"/>
            <a:ext cx="783055" cy="783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9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55673" y="3303295"/>
            <a:ext cx="783055" cy="783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98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44156" y="7771207"/>
            <a:ext cx="783055" cy="783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9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29450" y="11960855"/>
            <a:ext cx="783055" cy="783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9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19942" y="8812025"/>
            <a:ext cx="783055" cy="783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9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21410" y="4501235"/>
            <a:ext cx="783055" cy="783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9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49889" y="6426247"/>
            <a:ext cx="783055" cy="783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99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48525" y="10694309"/>
            <a:ext cx="783054" cy="7830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Diagnosed HIV+"/>
          <p:cNvSpPr/>
          <p:nvPr/>
        </p:nvSpPr>
        <p:spPr>
          <a:xfrm>
            <a:off x="718897" y="4522147"/>
            <a:ext cx="22895406" cy="8412191"/>
          </a:xfrm>
          <a:prstGeom prst="rect">
            <a:avLst/>
          </a:prstGeom>
          <a:solidFill>
            <a:srgbClr val="FFFCBE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>
              <a:defRPr sz="36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Diagnosed HIV+</a:t>
            </a:r>
          </a:p>
        </p:txBody>
      </p:sp>
      <p:sp>
        <p:nvSpPr>
          <p:cNvPr id="994" name="Line"/>
          <p:cNvSpPr/>
          <p:nvPr/>
        </p:nvSpPr>
        <p:spPr>
          <a:xfrm rot="21120000" flipH="1">
            <a:off x="22463853" y="5939028"/>
            <a:ext cx="832894" cy="785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19819" extrusionOk="0">
                <a:moveTo>
                  <a:pt x="19921" y="5554"/>
                </a:moveTo>
                <a:cubicBezTo>
                  <a:pt x="17627" y="1359"/>
                  <a:pt x="12739" y="-805"/>
                  <a:pt x="8004" y="277"/>
                </a:cubicBezTo>
                <a:cubicBezTo>
                  <a:pt x="3289" y="1354"/>
                  <a:pt x="-115" y="5416"/>
                  <a:pt x="3" y="10124"/>
                </a:cubicBezTo>
                <a:cubicBezTo>
                  <a:pt x="119" y="14749"/>
                  <a:pt x="3607" y="18594"/>
                  <a:pt x="8261" y="19572"/>
                </a:cubicBezTo>
                <a:cubicBezTo>
                  <a:pt x="14082" y="20795"/>
                  <a:pt x="19872" y="17379"/>
                  <a:pt x="21485" y="11771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95" name="Line"/>
          <p:cNvSpPr/>
          <p:nvPr/>
        </p:nvSpPr>
        <p:spPr>
          <a:xfrm>
            <a:off x="1106438" y="5956789"/>
            <a:ext cx="832894" cy="785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19819" extrusionOk="0">
                <a:moveTo>
                  <a:pt x="19921" y="5554"/>
                </a:moveTo>
                <a:cubicBezTo>
                  <a:pt x="17627" y="1359"/>
                  <a:pt x="12739" y="-805"/>
                  <a:pt x="8004" y="277"/>
                </a:cubicBezTo>
                <a:cubicBezTo>
                  <a:pt x="3289" y="1354"/>
                  <a:pt x="-115" y="5416"/>
                  <a:pt x="3" y="10124"/>
                </a:cubicBezTo>
                <a:cubicBezTo>
                  <a:pt x="119" y="14749"/>
                  <a:pt x="3607" y="18594"/>
                  <a:pt x="8261" y="19572"/>
                </a:cubicBezTo>
                <a:cubicBezTo>
                  <a:pt x="14082" y="20795"/>
                  <a:pt x="19872" y="17379"/>
                  <a:pt x="21485" y="11771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96" name="Line"/>
          <p:cNvSpPr/>
          <p:nvPr/>
        </p:nvSpPr>
        <p:spPr>
          <a:xfrm>
            <a:off x="9846347" y="1807352"/>
            <a:ext cx="832894" cy="785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19819" extrusionOk="0">
                <a:moveTo>
                  <a:pt x="19921" y="5554"/>
                </a:moveTo>
                <a:cubicBezTo>
                  <a:pt x="17627" y="1359"/>
                  <a:pt x="12739" y="-805"/>
                  <a:pt x="8004" y="277"/>
                </a:cubicBezTo>
                <a:cubicBezTo>
                  <a:pt x="3289" y="1354"/>
                  <a:pt x="-115" y="5416"/>
                  <a:pt x="3" y="10124"/>
                </a:cubicBezTo>
                <a:cubicBezTo>
                  <a:pt x="119" y="14749"/>
                  <a:pt x="3607" y="18594"/>
                  <a:pt x="8261" y="19572"/>
                </a:cubicBezTo>
                <a:cubicBezTo>
                  <a:pt x="14082" y="20795"/>
                  <a:pt x="19872" y="17379"/>
                  <a:pt x="21485" y="11771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97" name="Line"/>
          <p:cNvSpPr/>
          <p:nvPr/>
        </p:nvSpPr>
        <p:spPr>
          <a:xfrm flipH="1">
            <a:off x="11394560" y="9411377"/>
            <a:ext cx="159488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98" name="ADAP inactive"/>
          <p:cNvSpPr/>
          <p:nvPr/>
        </p:nvSpPr>
        <p:spPr>
          <a:xfrm>
            <a:off x="1885576" y="5396174"/>
            <a:ext cx="9511923" cy="6664137"/>
          </a:xfrm>
          <a:prstGeom prst="roundRect">
            <a:avLst>
              <a:gd name="adj" fmla="val 5753"/>
            </a:avLst>
          </a:prstGeom>
          <a:solidFill>
            <a:srgbClr val="FFE9EC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algn="l">
              <a:defRPr sz="36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ADAP inactive</a:t>
            </a:r>
          </a:p>
        </p:txBody>
      </p:sp>
      <p:sp>
        <p:nvSpPr>
          <p:cNvPr id="999" name="Line"/>
          <p:cNvSpPr/>
          <p:nvPr/>
        </p:nvSpPr>
        <p:spPr>
          <a:xfrm rot="21120000" flipH="1">
            <a:off x="10242605" y="8647552"/>
            <a:ext cx="832894" cy="785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19819" extrusionOk="0">
                <a:moveTo>
                  <a:pt x="19921" y="5554"/>
                </a:moveTo>
                <a:cubicBezTo>
                  <a:pt x="17627" y="1359"/>
                  <a:pt x="12739" y="-805"/>
                  <a:pt x="8004" y="277"/>
                </a:cubicBezTo>
                <a:cubicBezTo>
                  <a:pt x="3289" y="1354"/>
                  <a:pt x="-115" y="5416"/>
                  <a:pt x="3" y="10124"/>
                </a:cubicBezTo>
                <a:cubicBezTo>
                  <a:pt x="119" y="14749"/>
                  <a:pt x="3607" y="18594"/>
                  <a:pt x="8261" y="19572"/>
                </a:cubicBezTo>
                <a:cubicBezTo>
                  <a:pt x="14082" y="20795"/>
                  <a:pt x="19872" y="17379"/>
                  <a:pt x="21485" y="11771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00" name="Line"/>
          <p:cNvSpPr/>
          <p:nvPr/>
        </p:nvSpPr>
        <p:spPr>
          <a:xfrm>
            <a:off x="2151249" y="8754830"/>
            <a:ext cx="832894" cy="785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19819" extrusionOk="0">
                <a:moveTo>
                  <a:pt x="19921" y="5554"/>
                </a:moveTo>
                <a:cubicBezTo>
                  <a:pt x="17627" y="1359"/>
                  <a:pt x="12739" y="-805"/>
                  <a:pt x="8004" y="277"/>
                </a:cubicBezTo>
                <a:cubicBezTo>
                  <a:pt x="3289" y="1354"/>
                  <a:pt x="-115" y="5416"/>
                  <a:pt x="3" y="10124"/>
                </a:cubicBezTo>
                <a:cubicBezTo>
                  <a:pt x="119" y="14749"/>
                  <a:pt x="3607" y="18594"/>
                  <a:pt x="8261" y="19572"/>
                </a:cubicBezTo>
                <a:cubicBezTo>
                  <a:pt x="14082" y="20795"/>
                  <a:pt x="19872" y="17379"/>
                  <a:pt x="21485" y="11771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01" name="Line"/>
          <p:cNvSpPr/>
          <p:nvPr/>
        </p:nvSpPr>
        <p:spPr>
          <a:xfrm>
            <a:off x="4481748" y="10807450"/>
            <a:ext cx="832894" cy="785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19819" extrusionOk="0">
                <a:moveTo>
                  <a:pt x="19921" y="5554"/>
                </a:moveTo>
                <a:cubicBezTo>
                  <a:pt x="17627" y="1359"/>
                  <a:pt x="12739" y="-805"/>
                  <a:pt x="8004" y="277"/>
                </a:cubicBezTo>
                <a:cubicBezTo>
                  <a:pt x="3289" y="1354"/>
                  <a:pt x="-115" y="5416"/>
                  <a:pt x="3" y="10124"/>
                </a:cubicBezTo>
                <a:cubicBezTo>
                  <a:pt x="119" y="14749"/>
                  <a:pt x="3607" y="18594"/>
                  <a:pt x="8261" y="19572"/>
                </a:cubicBezTo>
                <a:cubicBezTo>
                  <a:pt x="14082" y="20795"/>
                  <a:pt x="19872" y="17379"/>
                  <a:pt x="21485" y="11771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02" name="Line"/>
          <p:cNvSpPr/>
          <p:nvPr/>
        </p:nvSpPr>
        <p:spPr>
          <a:xfrm flipV="1">
            <a:off x="7408395" y="9855350"/>
            <a:ext cx="1272797" cy="961119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03" name="Line"/>
          <p:cNvSpPr/>
          <p:nvPr/>
        </p:nvSpPr>
        <p:spPr>
          <a:xfrm flipH="1">
            <a:off x="7827496" y="9631803"/>
            <a:ext cx="1596150" cy="121006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04" name="Line"/>
          <p:cNvSpPr/>
          <p:nvPr/>
        </p:nvSpPr>
        <p:spPr>
          <a:xfrm>
            <a:off x="5517329" y="9119701"/>
            <a:ext cx="211762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05" name="Initiate ART"/>
          <p:cNvSpPr/>
          <p:nvPr/>
        </p:nvSpPr>
        <p:spPr>
          <a:xfrm>
            <a:off x="2911888" y="8296391"/>
            <a:ext cx="2668925" cy="1571660"/>
          </a:xfrm>
          <a:prstGeom prst="ellipse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Initiate ART</a:t>
            </a:r>
          </a:p>
        </p:txBody>
      </p:sp>
      <p:sp>
        <p:nvSpPr>
          <p:cNvPr id="1006" name="Stop ART"/>
          <p:cNvSpPr/>
          <p:nvPr/>
        </p:nvSpPr>
        <p:spPr>
          <a:xfrm>
            <a:off x="7637164" y="8296391"/>
            <a:ext cx="2668925" cy="1571660"/>
          </a:xfrm>
          <a:prstGeom prst="ellipse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Stop ART</a:t>
            </a:r>
          </a:p>
        </p:txBody>
      </p:sp>
      <p:sp>
        <p:nvSpPr>
          <p:cNvPr id="1007" name="Reinitiate ART"/>
          <p:cNvSpPr/>
          <p:nvPr/>
        </p:nvSpPr>
        <p:spPr>
          <a:xfrm>
            <a:off x="5241681" y="10315253"/>
            <a:ext cx="2668925" cy="1571660"/>
          </a:xfrm>
          <a:prstGeom prst="ellipse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Reinitiate ART</a:t>
            </a:r>
          </a:p>
        </p:txBody>
      </p:sp>
      <p:sp>
        <p:nvSpPr>
          <p:cNvPr id="1008" name="ADAP active"/>
          <p:cNvSpPr/>
          <p:nvPr/>
        </p:nvSpPr>
        <p:spPr>
          <a:xfrm>
            <a:off x="12986501" y="5396174"/>
            <a:ext cx="9511922" cy="6664137"/>
          </a:xfrm>
          <a:prstGeom prst="roundRect">
            <a:avLst>
              <a:gd name="adj" fmla="val 5753"/>
            </a:avLst>
          </a:prstGeom>
          <a:solidFill>
            <a:srgbClr val="E5FBCA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algn="l">
              <a:defRPr sz="36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 ADAP active</a:t>
            </a:r>
          </a:p>
        </p:txBody>
      </p:sp>
      <p:sp>
        <p:nvSpPr>
          <p:cNvPr id="1009" name="Line"/>
          <p:cNvSpPr/>
          <p:nvPr/>
        </p:nvSpPr>
        <p:spPr>
          <a:xfrm rot="21120000" flipH="1">
            <a:off x="21320597" y="8647552"/>
            <a:ext cx="832894" cy="785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19819" extrusionOk="0">
                <a:moveTo>
                  <a:pt x="19921" y="5554"/>
                </a:moveTo>
                <a:cubicBezTo>
                  <a:pt x="17627" y="1359"/>
                  <a:pt x="12739" y="-805"/>
                  <a:pt x="8004" y="277"/>
                </a:cubicBezTo>
                <a:cubicBezTo>
                  <a:pt x="3289" y="1354"/>
                  <a:pt x="-115" y="5416"/>
                  <a:pt x="3" y="10124"/>
                </a:cubicBezTo>
                <a:cubicBezTo>
                  <a:pt x="119" y="14749"/>
                  <a:pt x="3607" y="18594"/>
                  <a:pt x="8261" y="19572"/>
                </a:cubicBezTo>
                <a:cubicBezTo>
                  <a:pt x="14082" y="20795"/>
                  <a:pt x="19872" y="17379"/>
                  <a:pt x="21485" y="11771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10" name="Line"/>
          <p:cNvSpPr/>
          <p:nvPr/>
        </p:nvSpPr>
        <p:spPr>
          <a:xfrm>
            <a:off x="13229242" y="8754830"/>
            <a:ext cx="832894" cy="785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19819" extrusionOk="0">
                <a:moveTo>
                  <a:pt x="19921" y="5554"/>
                </a:moveTo>
                <a:cubicBezTo>
                  <a:pt x="17627" y="1359"/>
                  <a:pt x="12739" y="-805"/>
                  <a:pt x="8004" y="277"/>
                </a:cubicBezTo>
                <a:cubicBezTo>
                  <a:pt x="3289" y="1354"/>
                  <a:pt x="-115" y="5416"/>
                  <a:pt x="3" y="10124"/>
                </a:cubicBezTo>
                <a:cubicBezTo>
                  <a:pt x="119" y="14749"/>
                  <a:pt x="3607" y="18594"/>
                  <a:pt x="8261" y="19572"/>
                </a:cubicBezTo>
                <a:cubicBezTo>
                  <a:pt x="14082" y="20795"/>
                  <a:pt x="19872" y="17379"/>
                  <a:pt x="21485" y="11771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11" name="Line"/>
          <p:cNvSpPr/>
          <p:nvPr/>
        </p:nvSpPr>
        <p:spPr>
          <a:xfrm>
            <a:off x="15559740" y="10807450"/>
            <a:ext cx="832894" cy="785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19819" extrusionOk="0">
                <a:moveTo>
                  <a:pt x="19921" y="5554"/>
                </a:moveTo>
                <a:cubicBezTo>
                  <a:pt x="17627" y="1359"/>
                  <a:pt x="12739" y="-805"/>
                  <a:pt x="8004" y="277"/>
                </a:cubicBezTo>
                <a:cubicBezTo>
                  <a:pt x="3289" y="1354"/>
                  <a:pt x="-115" y="5416"/>
                  <a:pt x="3" y="10124"/>
                </a:cubicBezTo>
                <a:cubicBezTo>
                  <a:pt x="119" y="14749"/>
                  <a:pt x="3607" y="18594"/>
                  <a:pt x="8261" y="19572"/>
                </a:cubicBezTo>
                <a:cubicBezTo>
                  <a:pt x="14082" y="20795"/>
                  <a:pt x="19872" y="17379"/>
                  <a:pt x="21485" y="11771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12" name="Line"/>
          <p:cNvSpPr/>
          <p:nvPr/>
        </p:nvSpPr>
        <p:spPr>
          <a:xfrm flipV="1">
            <a:off x="18486388" y="9855350"/>
            <a:ext cx="1272796" cy="961119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13" name="Line"/>
          <p:cNvSpPr/>
          <p:nvPr/>
        </p:nvSpPr>
        <p:spPr>
          <a:xfrm flipH="1">
            <a:off x="18905488" y="9631803"/>
            <a:ext cx="1596151" cy="121006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14" name="Line"/>
          <p:cNvSpPr/>
          <p:nvPr/>
        </p:nvSpPr>
        <p:spPr>
          <a:xfrm>
            <a:off x="16595321" y="9119701"/>
            <a:ext cx="211762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15" name="Initiate ART"/>
          <p:cNvSpPr/>
          <p:nvPr/>
        </p:nvSpPr>
        <p:spPr>
          <a:xfrm>
            <a:off x="13989880" y="8296390"/>
            <a:ext cx="2668926" cy="1571660"/>
          </a:xfrm>
          <a:prstGeom prst="ellipse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Initiate ART</a:t>
            </a:r>
          </a:p>
        </p:txBody>
      </p:sp>
      <p:sp>
        <p:nvSpPr>
          <p:cNvPr id="1016" name="Stop ART"/>
          <p:cNvSpPr/>
          <p:nvPr/>
        </p:nvSpPr>
        <p:spPr>
          <a:xfrm>
            <a:off x="18715156" y="8296390"/>
            <a:ext cx="2668925" cy="1571660"/>
          </a:xfrm>
          <a:prstGeom prst="ellipse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Stop ART</a:t>
            </a:r>
          </a:p>
        </p:txBody>
      </p:sp>
      <p:sp>
        <p:nvSpPr>
          <p:cNvPr id="1017" name="Reinitiate ART"/>
          <p:cNvSpPr/>
          <p:nvPr/>
        </p:nvSpPr>
        <p:spPr>
          <a:xfrm>
            <a:off x="16319673" y="10315253"/>
            <a:ext cx="2668925" cy="1571660"/>
          </a:xfrm>
          <a:prstGeom prst="ellipse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Reinitiate ART</a:t>
            </a:r>
          </a:p>
        </p:txBody>
      </p:sp>
      <p:sp>
        <p:nvSpPr>
          <p:cNvPr id="1018" name="τ"/>
          <p:cNvSpPr txBox="1"/>
          <p:nvPr/>
        </p:nvSpPr>
        <p:spPr>
          <a:xfrm>
            <a:off x="6434440" y="8464753"/>
            <a:ext cx="283407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τ</a:t>
            </a:r>
          </a:p>
        </p:txBody>
      </p:sp>
      <p:sp>
        <p:nvSpPr>
          <p:cNvPr id="1019" name="σ"/>
          <p:cNvSpPr txBox="1"/>
          <p:nvPr/>
        </p:nvSpPr>
        <p:spPr>
          <a:xfrm>
            <a:off x="7658490" y="9798637"/>
            <a:ext cx="319684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σ</a:t>
            </a:r>
          </a:p>
        </p:txBody>
      </p:sp>
      <p:sp>
        <p:nvSpPr>
          <p:cNvPr id="1020" name="ν"/>
          <p:cNvSpPr txBox="1"/>
          <p:nvPr/>
        </p:nvSpPr>
        <p:spPr>
          <a:xfrm>
            <a:off x="8651675" y="10270462"/>
            <a:ext cx="283407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ν</a:t>
            </a:r>
          </a:p>
        </p:txBody>
      </p:sp>
      <p:sp>
        <p:nvSpPr>
          <p:cNvPr id="1021" name="Line"/>
          <p:cNvSpPr/>
          <p:nvPr/>
        </p:nvSpPr>
        <p:spPr>
          <a:xfrm>
            <a:off x="4570074" y="6557195"/>
            <a:ext cx="832894" cy="785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19819" extrusionOk="0">
                <a:moveTo>
                  <a:pt x="19921" y="5554"/>
                </a:moveTo>
                <a:cubicBezTo>
                  <a:pt x="17627" y="1359"/>
                  <a:pt x="12739" y="-805"/>
                  <a:pt x="8004" y="277"/>
                </a:cubicBezTo>
                <a:cubicBezTo>
                  <a:pt x="3289" y="1354"/>
                  <a:pt x="-115" y="5416"/>
                  <a:pt x="3" y="10124"/>
                </a:cubicBezTo>
                <a:cubicBezTo>
                  <a:pt x="119" y="14749"/>
                  <a:pt x="3607" y="18594"/>
                  <a:pt x="8261" y="19572"/>
                </a:cubicBezTo>
                <a:cubicBezTo>
                  <a:pt x="14082" y="20795"/>
                  <a:pt x="19872" y="17379"/>
                  <a:pt x="21485" y="11771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22" name="Line"/>
          <p:cNvSpPr/>
          <p:nvPr/>
        </p:nvSpPr>
        <p:spPr>
          <a:xfrm>
            <a:off x="15648067" y="6557195"/>
            <a:ext cx="832894" cy="785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19819" extrusionOk="0">
                <a:moveTo>
                  <a:pt x="19921" y="5554"/>
                </a:moveTo>
                <a:cubicBezTo>
                  <a:pt x="17627" y="1359"/>
                  <a:pt x="12739" y="-805"/>
                  <a:pt x="8004" y="277"/>
                </a:cubicBezTo>
                <a:cubicBezTo>
                  <a:pt x="3289" y="1354"/>
                  <a:pt x="-115" y="5416"/>
                  <a:pt x="3" y="10124"/>
                </a:cubicBezTo>
                <a:cubicBezTo>
                  <a:pt x="119" y="14749"/>
                  <a:pt x="3607" y="18594"/>
                  <a:pt x="8261" y="19572"/>
                </a:cubicBezTo>
                <a:cubicBezTo>
                  <a:pt x="14082" y="20795"/>
                  <a:pt x="19872" y="17379"/>
                  <a:pt x="21485" y="11771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23" name="Line"/>
          <p:cNvSpPr/>
          <p:nvPr/>
        </p:nvSpPr>
        <p:spPr>
          <a:xfrm flipH="1">
            <a:off x="4548195" y="7118141"/>
            <a:ext cx="1596151" cy="121006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24" name="Line"/>
          <p:cNvSpPr/>
          <p:nvPr/>
        </p:nvSpPr>
        <p:spPr>
          <a:xfrm flipH="1">
            <a:off x="15626188" y="7118141"/>
            <a:ext cx="1596150" cy="121006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25" name="Never on ART"/>
          <p:cNvSpPr/>
          <p:nvPr/>
        </p:nvSpPr>
        <p:spPr>
          <a:xfrm>
            <a:off x="16408000" y="6064998"/>
            <a:ext cx="2668925" cy="1571660"/>
          </a:xfrm>
          <a:prstGeom prst="ellipse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Never on ART</a:t>
            </a:r>
          </a:p>
        </p:txBody>
      </p:sp>
      <p:sp>
        <p:nvSpPr>
          <p:cNvPr id="1026" name="Never on ART"/>
          <p:cNvSpPr/>
          <p:nvPr/>
        </p:nvSpPr>
        <p:spPr>
          <a:xfrm>
            <a:off x="5330007" y="6064998"/>
            <a:ext cx="2668925" cy="1571660"/>
          </a:xfrm>
          <a:prstGeom prst="ellipse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Never on ART</a:t>
            </a:r>
          </a:p>
        </p:txBody>
      </p:sp>
      <p:sp>
        <p:nvSpPr>
          <p:cNvPr id="1027" name="μ"/>
          <p:cNvSpPr txBox="1"/>
          <p:nvPr/>
        </p:nvSpPr>
        <p:spPr>
          <a:xfrm>
            <a:off x="5360487" y="7652353"/>
            <a:ext cx="326195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μ</a:t>
            </a:r>
          </a:p>
        </p:txBody>
      </p:sp>
      <p:sp>
        <p:nvSpPr>
          <p:cNvPr id="1028" name="Line"/>
          <p:cNvSpPr/>
          <p:nvPr/>
        </p:nvSpPr>
        <p:spPr>
          <a:xfrm>
            <a:off x="11394560" y="8867942"/>
            <a:ext cx="159488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29" name="Line"/>
          <p:cNvSpPr/>
          <p:nvPr/>
        </p:nvSpPr>
        <p:spPr>
          <a:xfrm flipH="1">
            <a:off x="6966423" y="2643508"/>
            <a:ext cx="4402713" cy="3437914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30" name="HIV+…"/>
          <p:cNvSpPr/>
          <p:nvPr/>
        </p:nvSpPr>
        <p:spPr>
          <a:xfrm>
            <a:off x="10599891" y="1217021"/>
            <a:ext cx="3184218" cy="1885006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32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HIV+ </a:t>
            </a:r>
          </a:p>
          <a:p>
            <a:pPr>
              <a:defRPr sz="32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undiagnosed</a:t>
            </a:r>
          </a:p>
        </p:txBody>
      </p:sp>
      <p:sp>
        <p:nvSpPr>
          <p:cNvPr id="1031" name="ttx"/>
          <p:cNvSpPr txBox="1"/>
          <p:nvPr/>
        </p:nvSpPr>
        <p:spPr>
          <a:xfrm>
            <a:off x="8952999" y="3703407"/>
            <a:ext cx="453009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tt</a:t>
            </a:r>
            <a:r>
              <a:rPr baseline="-5999"/>
              <a:t>x</a:t>
            </a:r>
          </a:p>
        </p:txBody>
      </p:sp>
      <p:sp>
        <p:nvSpPr>
          <p:cNvPr id="1032" name="τ’"/>
          <p:cNvSpPr txBox="1"/>
          <p:nvPr/>
        </p:nvSpPr>
        <p:spPr>
          <a:xfrm>
            <a:off x="17428036" y="8542239"/>
            <a:ext cx="410283" cy="517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τ’</a:t>
            </a:r>
          </a:p>
        </p:txBody>
      </p:sp>
      <p:sp>
        <p:nvSpPr>
          <p:cNvPr id="1033" name="σ’"/>
          <p:cNvSpPr txBox="1"/>
          <p:nvPr/>
        </p:nvSpPr>
        <p:spPr>
          <a:xfrm>
            <a:off x="18652087" y="9876123"/>
            <a:ext cx="446560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σ’</a:t>
            </a:r>
          </a:p>
        </p:txBody>
      </p:sp>
      <p:sp>
        <p:nvSpPr>
          <p:cNvPr id="1034" name="ν’"/>
          <p:cNvSpPr txBox="1"/>
          <p:nvPr/>
        </p:nvSpPr>
        <p:spPr>
          <a:xfrm>
            <a:off x="19645272" y="10347948"/>
            <a:ext cx="410283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ν’</a:t>
            </a:r>
          </a:p>
        </p:txBody>
      </p:sp>
      <p:sp>
        <p:nvSpPr>
          <p:cNvPr id="1035" name="μ’"/>
          <p:cNvSpPr txBox="1"/>
          <p:nvPr/>
        </p:nvSpPr>
        <p:spPr>
          <a:xfrm>
            <a:off x="16354021" y="7691739"/>
            <a:ext cx="561866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μ’</a:t>
            </a:r>
          </a:p>
        </p:txBody>
      </p:sp>
      <p:sp>
        <p:nvSpPr>
          <p:cNvPr id="1036" name="Ω"/>
          <p:cNvSpPr txBox="1"/>
          <p:nvPr/>
        </p:nvSpPr>
        <p:spPr>
          <a:xfrm>
            <a:off x="11885667" y="9450362"/>
            <a:ext cx="561866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Ω</a:t>
            </a:r>
          </a:p>
        </p:txBody>
      </p:sp>
      <p:sp>
        <p:nvSpPr>
          <p:cNvPr id="1037" name="𝜪"/>
          <p:cNvSpPr txBox="1"/>
          <p:nvPr/>
        </p:nvSpPr>
        <p:spPr>
          <a:xfrm>
            <a:off x="11885667" y="8215634"/>
            <a:ext cx="56186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𝜪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Line"/>
          <p:cNvSpPr/>
          <p:nvPr/>
        </p:nvSpPr>
        <p:spPr>
          <a:xfrm>
            <a:off x="11841595" y="6163604"/>
            <a:ext cx="1" cy="99175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40" name="Line"/>
          <p:cNvSpPr/>
          <p:nvPr/>
        </p:nvSpPr>
        <p:spPr>
          <a:xfrm flipV="1">
            <a:off x="12484292" y="6203100"/>
            <a:ext cx="1" cy="99175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41" name="PrEP indication"/>
          <p:cNvSpPr/>
          <p:nvPr/>
        </p:nvSpPr>
        <p:spPr>
          <a:xfrm>
            <a:off x="712547" y="7146904"/>
            <a:ext cx="22971606" cy="4479765"/>
          </a:xfrm>
          <a:prstGeom prst="rect">
            <a:avLst/>
          </a:prstGeom>
          <a:solidFill>
            <a:srgbClr val="FFE7C8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>
              <a:defRPr sz="36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PrEP indication</a:t>
            </a:r>
          </a:p>
        </p:txBody>
      </p:sp>
      <p:sp>
        <p:nvSpPr>
          <p:cNvPr id="1042" name="No PrEP indication"/>
          <p:cNvSpPr/>
          <p:nvPr/>
        </p:nvSpPr>
        <p:spPr>
          <a:xfrm>
            <a:off x="712547" y="1732031"/>
            <a:ext cx="22958906" cy="4479765"/>
          </a:xfrm>
          <a:prstGeom prst="rect">
            <a:avLst/>
          </a:prstGeom>
          <a:solidFill>
            <a:srgbClr val="FFFCBE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>
              <a:defRPr sz="36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PrEP indication</a:t>
            </a:r>
          </a:p>
        </p:txBody>
      </p:sp>
      <p:sp>
        <p:nvSpPr>
          <p:cNvPr id="1043" name="Line"/>
          <p:cNvSpPr/>
          <p:nvPr/>
        </p:nvSpPr>
        <p:spPr>
          <a:xfrm>
            <a:off x="11633200" y="3971913"/>
            <a:ext cx="105410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44" name="Line"/>
          <p:cNvSpPr/>
          <p:nvPr/>
        </p:nvSpPr>
        <p:spPr>
          <a:xfrm flipH="1">
            <a:off x="11671300" y="4454158"/>
            <a:ext cx="105410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45" name="Line"/>
          <p:cNvSpPr/>
          <p:nvPr/>
        </p:nvSpPr>
        <p:spPr>
          <a:xfrm>
            <a:off x="1174090" y="8280504"/>
            <a:ext cx="832894" cy="785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19819" extrusionOk="0">
                <a:moveTo>
                  <a:pt x="19921" y="5554"/>
                </a:moveTo>
                <a:cubicBezTo>
                  <a:pt x="17627" y="1359"/>
                  <a:pt x="12739" y="-805"/>
                  <a:pt x="8004" y="277"/>
                </a:cubicBezTo>
                <a:cubicBezTo>
                  <a:pt x="3289" y="1354"/>
                  <a:pt x="-115" y="5416"/>
                  <a:pt x="3" y="10124"/>
                </a:cubicBezTo>
                <a:cubicBezTo>
                  <a:pt x="119" y="14749"/>
                  <a:pt x="3607" y="18594"/>
                  <a:pt x="8261" y="19572"/>
                </a:cubicBezTo>
                <a:cubicBezTo>
                  <a:pt x="14082" y="20795"/>
                  <a:pt x="19872" y="17379"/>
                  <a:pt x="21485" y="11771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46" name="Line"/>
          <p:cNvSpPr/>
          <p:nvPr/>
        </p:nvSpPr>
        <p:spPr>
          <a:xfrm rot="21120000" flipH="1">
            <a:off x="22377491" y="8262743"/>
            <a:ext cx="832893" cy="785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19819" extrusionOk="0">
                <a:moveTo>
                  <a:pt x="19921" y="5554"/>
                </a:moveTo>
                <a:cubicBezTo>
                  <a:pt x="17627" y="1359"/>
                  <a:pt x="12739" y="-805"/>
                  <a:pt x="8004" y="277"/>
                </a:cubicBezTo>
                <a:cubicBezTo>
                  <a:pt x="3289" y="1354"/>
                  <a:pt x="-115" y="5416"/>
                  <a:pt x="3" y="10124"/>
                </a:cubicBezTo>
                <a:cubicBezTo>
                  <a:pt x="119" y="14749"/>
                  <a:pt x="3607" y="18594"/>
                  <a:pt x="8261" y="19572"/>
                </a:cubicBezTo>
                <a:cubicBezTo>
                  <a:pt x="14082" y="20795"/>
                  <a:pt x="19872" y="17379"/>
                  <a:pt x="21485" y="11771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47" name="Line"/>
          <p:cNvSpPr/>
          <p:nvPr/>
        </p:nvSpPr>
        <p:spPr>
          <a:xfrm>
            <a:off x="11639415" y="9260140"/>
            <a:ext cx="1047557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48" name="Line"/>
          <p:cNvSpPr/>
          <p:nvPr/>
        </p:nvSpPr>
        <p:spPr>
          <a:xfrm flipH="1">
            <a:off x="11677515" y="9742385"/>
            <a:ext cx="1047557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49" name="PrEP-DAP inactive"/>
          <p:cNvSpPr/>
          <p:nvPr/>
        </p:nvSpPr>
        <p:spPr>
          <a:xfrm>
            <a:off x="1953474" y="7951902"/>
            <a:ext cx="9732566" cy="2743478"/>
          </a:xfrm>
          <a:prstGeom prst="roundRect">
            <a:avLst>
              <a:gd name="adj" fmla="val 13974"/>
            </a:avLst>
          </a:prstGeom>
          <a:solidFill>
            <a:srgbClr val="C5E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algn="l">
              <a:defRPr sz="32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PrEP-DAP inactive</a:t>
            </a:r>
          </a:p>
        </p:txBody>
      </p:sp>
      <p:sp>
        <p:nvSpPr>
          <p:cNvPr id="1050" name="Line"/>
          <p:cNvSpPr/>
          <p:nvPr/>
        </p:nvSpPr>
        <p:spPr>
          <a:xfrm rot="21120000" flipH="1">
            <a:off x="10460819" y="9105137"/>
            <a:ext cx="832894" cy="785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19819" extrusionOk="0">
                <a:moveTo>
                  <a:pt x="19921" y="5554"/>
                </a:moveTo>
                <a:cubicBezTo>
                  <a:pt x="17627" y="1359"/>
                  <a:pt x="12739" y="-805"/>
                  <a:pt x="8004" y="277"/>
                </a:cubicBezTo>
                <a:cubicBezTo>
                  <a:pt x="3289" y="1354"/>
                  <a:pt x="-115" y="5416"/>
                  <a:pt x="3" y="10124"/>
                </a:cubicBezTo>
                <a:cubicBezTo>
                  <a:pt x="119" y="14749"/>
                  <a:pt x="3607" y="18594"/>
                  <a:pt x="8261" y="19572"/>
                </a:cubicBezTo>
                <a:cubicBezTo>
                  <a:pt x="14082" y="20795"/>
                  <a:pt x="19872" y="17379"/>
                  <a:pt x="21485" y="11771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51" name="Line"/>
          <p:cNvSpPr/>
          <p:nvPr/>
        </p:nvSpPr>
        <p:spPr>
          <a:xfrm>
            <a:off x="2369463" y="9212414"/>
            <a:ext cx="832894" cy="785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19819" extrusionOk="0">
                <a:moveTo>
                  <a:pt x="19921" y="5554"/>
                </a:moveTo>
                <a:cubicBezTo>
                  <a:pt x="17627" y="1359"/>
                  <a:pt x="12739" y="-805"/>
                  <a:pt x="8004" y="277"/>
                </a:cubicBezTo>
                <a:cubicBezTo>
                  <a:pt x="3289" y="1354"/>
                  <a:pt x="-115" y="5416"/>
                  <a:pt x="3" y="10124"/>
                </a:cubicBezTo>
                <a:cubicBezTo>
                  <a:pt x="119" y="14749"/>
                  <a:pt x="3607" y="18594"/>
                  <a:pt x="8261" y="19572"/>
                </a:cubicBezTo>
                <a:cubicBezTo>
                  <a:pt x="14082" y="20795"/>
                  <a:pt x="19872" y="17379"/>
                  <a:pt x="21485" y="11771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52" name="Line"/>
          <p:cNvSpPr/>
          <p:nvPr/>
        </p:nvSpPr>
        <p:spPr>
          <a:xfrm>
            <a:off x="5773643" y="9386785"/>
            <a:ext cx="211762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53" name="Not on PrEP"/>
          <p:cNvSpPr/>
          <p:nvPr/>
        </p:nvSpPr>
        <p:spPr>
          <a:xfrm>
            <a:off x="3130101" y="8753975"/>
            <a:ext cx="2668926" cy="1571660"/>
          </a:xfrm>
          <a:prstGeom prst="ellipse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Not on PrEP</a:t>
            </a:r>
          </a:p>
        </p:txBody>
      </p:sp>
      <p:sp>
        <p:nvSpPr>
          <p:cNvPr id="1054" name="On PrEP"/>
          <p:cNvSpPr/>
          <p:nvPr/>
        </p:nvSpPr>
        <p:spPr>
          <a:xfrm>
            <a:off x="7855377" y="8753975"/>
            <a:ext cx="2668925" cy="1571660"/>
          </a:xfrm>
          <a:prstGeom prst="ellipse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On PrEP</a:t>
            </a:r>
          </a:p>
        </p:txBody>
      </p:sp>
      <p:sp>
        <p:nvSpPr>
          <p:cNvPr id="1055" name="PrEP-DAP active"/>
          <p:cNvSpPr/>
          <p:nvPr/>
        </p:nvSpPr>
        <p:spPr>
          <a:xfrm>
            <a:off x="12676895" y="7951902"/>
            <a:ext cx="9728201" cy="2743478"/>
          </a:xfrm>
          <a:prstGeom prst="roundRect">
            <a:avLst>
              <a:gd name="adj" fmla="val 13974"/>
            </a:avLst>
          </a:prstGeom>
          <a:solidFill>
            <a:srgbClr val="E5FBCA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algn="l">
              <a:defRPr sz="32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PrEP-DAP active</a:t>
            </a:r>
          </a:p>
        </p:txBody>
      </p:sp>
      <p:sp>
        <p:nvSpPr>
          <p:cNvPr id="1056" name="Line"/>
          <p:cNvSpPr/>
          <p:nvPr/>
        </p:nvSpPr>
        <p:spPr>
          <a:xfrm rot="21120000" flipH="1">
            <a:off x="21169357" y="9105137"/>
            <a:ext cx="832893" cy="785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19819" extrusionOk="0">
                <a:moveTo>
                  <a:pt x="19921" y="5554"/>
                </a:moveTo>
                <a:cubicBezTo>
                  <a:pt x="17627" y="1359"/>
                  <a:pt x="12739" y="-805"/>
                  <a:pt x="8004" y="277"/>
                </a:cubicBezTo>
                <a:cubicBezTo>
                  <a:pt x="3289" y="1354"/>
                  <a:pt x="-115" y="5416"/>
                  <a:pt x="3" y="10124"/>
                </a:cubicBezTo>
                <a:cubicBezTo>
                  <a:pt x="119" y="14749"/>
                  <a:pt x="3607" y="18594"/>
                  <a:pt x="8261" y="19572"/>
                </a:cubicBezTo>
                <a:cubicBezTo>
                  <a:pt x="14082" y="20795"/>
                  <a:pt x="19872" y="17379"/>
                  <a:pt x="21485" y="11771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57" name="Line"/>
          <p:cNvSpPr/>
          <p:nvPr/>
        </p:nvSpPr>
        <p:spPr>
          <a:xfrm>
            <a:off x="13078002" y="9212414"/>
            <a:ext cx="832894" cy="785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19819" extrusionOk="0">
                <a:moveTo>
                  <a:pt x="19921" y="5554"/>
                </a:moveTo>
                <a:cubicBezTo>
                  <a:pt x="17627" y="1359"/>
                  <a:pt x="12739" y="-805"/>
                  <a:pt x="8004" y="277"/>
                </a:cubicBezTo>
                <a:cubicBezTo>
                  <a:pt x="3289" y="1354"/>
                  <a:pt x="-115" y="5416"/>
                  <a:pt x="3" y="10124"/>
                </a:cubicBezTo>
                <a:cubicBezTo>
                  <a:pt x="119" y="14749"/>
                  <a:pt x="3607" y="18594"/>
                  <a:pt x="8261" y="19572"/>
                </a:cubicBezTo>
                <a:cubicBezTo>
                  <a:pt x="14082" y="20795"/>
                  <a:pt x="19872" y="17379"/>
                  <a:pt x="21485" y="11771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58" name="Line"/>
          <p:cNvSpPr/>
          <p:nvPr/>
        </p:nvSpPr>
        <p:spPr>
          <a:xfrm>
            <a:off x="16482181" y="9386785"/>
            <a:ext cx="2117628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59" name="Not on PrEP"/>
          <p:cNvSpPr/>
          <p:nvPr/>
        </p:nvSpPr>
        <p:spPr>
          <a:xfrm>
            <a:off x="13838640" y="8753975"/>
            <a:ext cx="2668925" cy="1571660"/>
          </a:xfrm>
          <a:prstGeom prst="ellipse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Not on PrEP</a:t>
            </a:r>
          </a:p>
        </p:txBody>
      </p:sp>
      <p:sp>
        <p:nvSpPr>
          <p:cNvPr id="1060" name="On PrEP"/>
          <p:cNvSpPr/>
          <p:nvPr/>
        </p:nvSpPr>
        <p:spPr>
          <a:xfrm>
            <a:off x="18563916" y="8753975"/>
            <a:ext cx="2668925" cy="1571660"/>
          </a:xfrm>
          <a:prstGeom prst="ellipse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On PrEP</a:t>
            </a:r>
          </a:p>
        </p:txBody>
      </p:sp>
      <p:sp>
        <p:nvSpPr>
          <p:cNvPr id="1061" name="u3"/>
          <p:cNvSpPr txBox="1"/>
          <p:nvPr/>
        </p:nvSpPr>
        <p:spPr>
          <a:xfrm>
            <a:off x="6574110" y="8731837"/>
            <a:ext cx="516695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u3</a:t>
            </a:r>
          </a:p>
        </p:txBody>
      </p:sp>
      <p:sp>
        <p:nvSpPr>
          <p:cNvPr id="1062" name="u4"/>
          <p:cNvSpPr txBox="1"/>
          <p:nvPr/>
        </p:nvSpPr>
        <p:spPr>
          <a:xfrm>
            <a:off x="17282648" y="8731837"/>
            <a:ext cx="516696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u4</a:t>
            </a:r>
          </a:p>
        </p:txBody>
      </p:sp>
      <p:sp>
        <p:nvSpPr>
          <p:cNvPr id="1063" name="Line"/>
          <p:cNvSpPr/>
          <p:nvPr/>
        </p:nvSpPr>
        <p:spPr>
          <a:xfrm flipH="1">
            <a:off x="5760943" y="9678885"/>
            <a:ext cx="211762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64" name="Line"/>
          <p:cNvSpPr/>
          <p:nvPr/>
        </p:nvSpPr>
        <p:spPr>
          <a:xfrm flipH="1">
            <a:off x="16469482" y="9678885"/>
            <a:ext cx="2117628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65" name="s3"/>
          <p:cNvSpPr txBox="1"/>
          <p:nvPr/>
        </p:nvSpPr>
        <p:spPr>
          <a:xfrm>
            <a:off x="6377322" y="9677055"/>
            <a:ext cx="68167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s3</a:t>
            </a:r>
          </a:p>
        </p:txBody>
      </p:sp>
      <p:sp>
        <p:nvSpPr>
          <p:cNvPr id="1066" name="S4"/>
          <p:cNvSpPr txBox="1"/>
          <p:nvPr/>
        </p:nvSpPr>
        <p:spPr>
          <a:xfrm>
            <a:off x="17269948" y="9677055"/>
            <a:ext cx="516696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S4</a:t>
            </a:r>
          </a:p>
        </p:txBody>
      </p:sp>
      <p:sp>
        <p:nvSpPr>
          <p:cNvPr id="1067" name="Line"/>
          <p:cNvSpPr/>
          <p:nvPr/>
        </p:nvSpPr>
        <p:spPr>
          <a:xfrm>
            <a:off x="1177816" y="3031718"/>
            <a:ext cx="832894" cy="785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19819" extrusionOk="0">
                <a:moveTo>
                  <a:pt x="19921" y="5554"/>
                </a:moveTo>
                <a:cubicBezTo>
                  <a:pt x="17627" y="1359"/>
                  <a:pt x="12739" y="-805"/>
                  <a:pt x="8004" y="277"/>
                </a:cubicBezTo>
                <a:cubicBezTo>
                  <a:pt x="3289" y="1354"/>
                  <a:pt x="-115" y="5416"/>
                  <a:pt x="3" y="10124"/>
                </a:cubicBezTo>
                <a:cubicBezTo>
                  <a:pt x="119" y="14749"/>
                  <a:pt x="3607" y="18594"/>
                  <a:pt x="8261" y="19572"/>
                </a:cubicBezTo>
                <a:cubicBezTo>
                  <a:pt x="14082" y="20795"/>
                  <a:pt x="19872" y="17379"/>
                  <a:pt x="21485" y="11771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68" name="PrEP-DAP inactive"/>
          <p:cNvSpPr/>
          <p:nvPr/>
        </p:nvSpPr>
        <p:spPr>
          <a:xfrm>
            <a:off x="1953673" y="2677169"/>
            <a:ext cx="9732567" cy="2743478"/>
          </a:xfrm>
          <a:prstGeom prst="roundRect">
            <a:avLst>
              <a:gd name="adj" fmla="val 13974"/>
            </a:avLst>
          </a:prstGeom>
          <a:solidFill>
            <a:srgbClr val="C5E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algn="l">
              <a:defRPr sz="32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PrEP-DAP inactive</a:t>
            </a:r>
          </a:p>
        </p:txBody>
      </p:sp>
      <p:sp>
        <p:nvSpPr>
          <p:cNvPr id="1069" name="Line"/>
          <p:cNvSpPr/>
          <p:nvPr/>
        </p:nvSpPr>
        <p:spPr>
          <a:xfrm rot="21120000" flipH="1">
            <a:off x="10461018" y="3830403"/>
            <a:ext cx="832894" cy="785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19819" extrusionOk="0">
                <a:moveTo>
                  <a:pt x="19921" y="5554"/>
                </a:moveTo>
                <a:cubicBezTo>
                  <a:pt x="17627" y="1359"/>
                  <a:pt x="12739" y="-805"/>
                  <a:pt x="8004" y="277"/>
                </a:cubicBezTo>
                <a:cubicBezTo>
                  <a:pt x="3289" y="1354"/>
                  <a:pt x="-115" y="5416"/>
                  <a:pt x="3" y="10124"/>
                </a:cubicBezTo>
                <a:cubicBezTo>
                  <a:pt x="119" y="14749"/>
                  <a:pt x="3607" y="18594"/>
                  <a:pt x="8261" y="19572"/>
                </a:cubicBezTo>
                <a:cubicBezTo>
                  <a:pt x="14082" y="20795"/>
                  <a:pt x="19872" y="17379"/>
                  <a:pt x="21485" y="11771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70" name="Line"/>
          <p:cNvSpPr/>
          <p:nvPr/>
        </p:nvSpPr>
        <p:spPr>
          <a:xfrm>
            <a:off x="2369663" y="3937681"/>
            <a:ext cx="832893" cy="785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19819" extrusionOk="0">
                <a:moveTo>
                  <a:pt x="19921" y="5554"/>
                </a:moveTo>
                <a:cubicBezTo>
                  <a:pt x="17627" y="1359"/>
                  <a:pt x="12739" y="-805"/>
                  <a:pt x="8004" y="277"/>
                </a:cubicBezTo>
                <a:cubicBezTo>
                  <a:pt x="3289" y="1354"/>
                  <a:pt x="-115" y="5416"/>
                  <a:pt x="3" y="10124"/>
                </a:cubicBezTo>
                <a:cubicBezTo>
                  <a:pt x="119" y="14749"/>
                  <a:pt x="3607" y="18594"/>
                  <a:pt x="8261" y="19572"/>
                </a:cubicBezTo>
                <a:cubicBezTo>
                  <a:pt x="14082" y="20795"/>
                  <a:pt x="19872" y="17379"/>
                  <a:pt x="21485" y="11771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71" name="Line"/>
          <p:cNvSpPr/>
          <p:nvPr/>
        </p:nvSpPr>
        <p:spPr>
          <a:xfrm>
            <a:off x="5773842" y="4112052"/>
            <a:ext cx="211762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72" name="Not on PrEP"/>
          <p:cNvSpPr/>
          <p:nvPr/>
        </p:nvSpPr>
        <p:spPr>
          <a:xfrm>
            <a:off x="3130301" y="3479242"/>
            <a:ext cx="2668925" cy="1571660"/>
          </a:xfrm>
          <a:prstGeom prst="ellipse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Not on PrEP</a:t>
            </a:r>
          </a:p>
        </p:txBody>
      </p:sp>
      <p:sp>
        <p:nvSpPr>
          <p:cNvPr id="1073" name="On PrEP"/>
          <p:cNvSpPr/>
          <p:nvPr/>
        </p:nvSpPr>
        <p:spPr>
          <a:xfrm>
            <a:off x="7855577" y="3479242"/>
            <a:ext cx="2668925" cy="1571660"/>
          </a:xfrm>
          <a:prstGeom prst="ellipse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On PrEP</a:t>
            </a:r>
          </a:p>
        </p:txBody>
      </p:sp>
      <p:sp>
        <p:nvSpPr>
          <p:cNvPr id="1074" name="u1"/>
          <p:cNvSpPr txBox="1"/>
          <p:nvPr/>
        </p:nvSpPr>
        <p:spPr>
          <a:xfrm>
            <a:off x="6574309" y="3457104"/>
            <a:ext cx="516695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u1</a:t>
            </a:r>
          </a:p>
        </p:txBody>
      </p:sp>
      <p:sp>
        <p:nvSpPr>
          <p:cNvPr id="1075" name="Line"/>
          <p:cNvSpPr/>
          <p:nvPr/>
        </p:nvSpPr>
        <p:spPr>
          <a:xfrm flipH="1">
            <a:off x="5761142" y="4404152"/>
            <a:ext cx="211762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76" name="s1"/>
          <p:cNvSpPr txBox="1"/>
          <p:nvPr/>
        </p:nvSpPr>
        <p:spPr>
          <a:xfrm>
            <a:off x="6621551" y="4402322"/>
            <a:ext cx="45307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s1</a:t>
            </a:r>
          </a:p>
        </p:txBody>
      </p:sp>
      <p:sp>
        <p:nvSpPr>
          <p:cNvPr id="1077" name="Line"/>
          <p:cNvSpPr/>
          <p:nvPr/>
        </p:nvSpPr>
        <p:spPr>
          <a:xfrm rot="21120000" flipH="1">
            <a:off x="22370348" y="2987655"/>
            <a:ext cx="832894" cy="785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19819" extrusionOk="0">
                <a:moveTo>
                  <a:pt x="19921" y="5554"/>
                </a:moveTo>
                <a:cubicBezTo>
                  <a:pt x="17627" y="1359"/>
                  <a:pt x="12739" y="-805"/>
                  <a:pt x="8004" y="277"/>
                </a:cubicBezTo>
                <a:cubicBezTo>
                  <a:pt x="3289" y="1354"/>
                  <a:pt x="-115" y="5416"/>
                  <a:pt x="3" y="10124"/>
                </a:cubicBezTo>
                <a:cubicBezTo>
                  <a:pt x="119" y="14749"/>
                  <a:pt x="3607" y="18594"/>
                  <a:pt x="8261" y="19572"/>
                </a:cubicBezTo>
                <a:cubicBezTo>
                  <a:pt x="14082" y="20795"/>
                  <a:pt x="19872" y="17379"/>
                  <a:pt x="21485" y="11771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78" name="PrEP-DAP active"/>
          <p:cNvSpPr/>
          <p:nvPr/>
        </p:nvSpPr>
        <p:spPr>
          <a:xfrm>
            <a:off x="12669753" y="2676814"/>
            <a:ext cx="9728201" cy="2743477"/>
          </a:xfrm>
          <a:prstGeom prst="roundRect">
            <a:avLst>
              <a:gd name="adj" fmla="val 13974"/>
            </a:avLst>
          </a:prstGeom>
          <a:solidFill>
            <a:srgbClr val="E5FBCA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algn="l">
              <a:defRPr sz="32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PrEP-DAP active</a:t>
            </a:r>
          </a:p>
        </p:txBody>
      </p:sp>
      <p:sp>
        <p:nvSpPr>
          <p:cNvPr id="1079" name="Line"/>
          <p:cNvSpPr/>
          <p:nvPr/>
        </p:nvSpPr>
        <p:spPr>
          <a:xfrm rot="21120000" flipH="1">
            <a:off x="21162214" y="3830048"/>
            <a:ext cx="832894" cy="785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19819" extrusionOk="0">
                <a:moveTo>
                  <a:pt x="19921" y="5554"/>
                </a:moveTo>
                <a:cubicBezTo>
                  <a:pt x="17627" y="1359"/>
                  <a:pt x="12739" y="-805"/>
                  <a:pt x="8004" y="277"/>
                </a:cubicBezTo>
                <a:cubicBezTo>
                  <a:pt x="3289" y="1354"/>
                  <a:pt x="-115" y="5416"/>
                  <a:pt x="3" y="10124"/>
                </a:cubicBezTo>
                <a:cubicBezTo>
                  <a:pt x="119" y="14749"/>
                  <a:pt x="3607" y="18594"/>
                  <a:pt x="8261" y="19572"/>
                </a:cubicBezTo>
                <a:cubicBezTo>
                  <a:pt x="14082" y="20795"/>
                  <a:pt x="19872" y="17379"/>
                  <a:pt x="21485" y="11771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80" name="Line"/>
          <p:cNvSpPr/>
          <p:nvPr/>
        </p:nvSpPr>
        <p:spPr>
          <a:xfrm>
            <a:off x="13070860" y="3988126"/>
            <a:ext cx="832894" cy="785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19819" extrusionOk="0">
                <a:moveTo>
                  <a:pt x="19921" y="5554"/>
                </a:moveTo>
                <a:cubicBezTo>
                  <a:pt x="17627" y="1359"/>
                  <a:pt x="12739" y="-805"/>
                  <a:pt x="8004" y="277"/>
                </a:cubicBezTo>
                <a:cubicBezTo>
                  <a:pt x="3289" y="1354"/>
                  <a:pt x="-115" y="5416"/>
                  <a:pt x="3" y="10124"/>
                </a:cubicBezTo>
                <a:cubicBezTo>
                  <a:pt x="119" y="14749"/>
                  <a:pt x="3607" y="18594"/>
                  <a:pt x="8261" y="19572"/>
                </a:cubicBezTo>
                <a:cubicBezTo>
                  <a:pt x="14082" y="20795"/>
                  <a:pt x="19872" y="17379"/>
                  <a:pt x="21485" y="11771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81" name="Line"/>
          <p:cNvSpPr/>
          <p:nvPr/>
        </p:nvSpPr>
        <p:spPr>
          <a:xfrm>
            <a:off x="16475039" y="4111697"/>
            <a:ext cx="2117628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82" name="Not on PrEP"/>
          <p:cNvSpPr/>
          <p:nvPr/>
        </p:nvSpPr>
        <p:spPr>
          <a:xfrm>
            <a:off x="13831498" y="3478887"/>
            <a:ext cx="2668925" cy="1571660"/>
          </a:xfrm>
          <a:prstGeom prst="ellipse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Not on PrEP</a:t>
            </a:r>
          </a:p>
        </p:txBody>
      </p:sp>
      <p:sp>
        <p:nvSpPr>
          <p:cNvPr id="1083" name="On PrEP"/>
          <p:cNvSpPr/>
          <p:nvPr/>
        </p:nvSpPr>
        <p:spPr>
          <a:xfrm>
            <a:off x="18556774" y="3478887"/>
            <a:ext cx="2668925" cy="1571660"/>
          </a:xfrm>
          <a:prstGeom prst="ellipse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On PrEP</a:t>
            </a:r>
          </a:p>
        </p:txBody>
      </p:sp>
      <p:sp>
        <p:nvSpPr>
          <p:cNvPr id="1084" name="u2"/>
          <p:cNvSpPr txBox="1"/>
          <p:nvPr/>
        </p:nvSpPr>
        <p:spPr>
          <a:xfrm>
            <a:off x="17275506" y="3456749"/>
            <a:ext cx="516695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u2</a:t>
            </a:r>
          </a:p>
        </p:txBody>
      </p:sp>
      <p:sp>
        <p:nvSpPr>
          <p:cNvPr id="1085" name="Line"/>
          <p:cNvSpPr/>
          <p:nvPr/>
        </p:nvSpPr>
        <p:spPr>
          <a:xfrm flipH="1">
            <a:off x="16462340" y="4403797"/>
            <a:ext cx="2117628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86" name="s2"/>
          <p:cNvSpPr txBox="1"/>
          <p:nvPr/>
        </p:nvSpPr>
        <p:spPr>
          <a:xfrm>
            <a:off x="17294618" y="4376567"/>
            <a:ext cx="45307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s2</a:t>
            </a:r>
          </a:p>
        </p:txBody>
      </p:sp>
      <p:sp>
        <p:nvSpPr>
          <p:cNvPr id="1087" name="𝝆1"/>
          <p:cNvSpPr txBox="1"/>
          <p:nvPr/>
        </p:nvSpPr>
        <p:spPr>
          <a:xfrm>
            <a:off x="11894502" y="3334711"/>
            <a:ext cx="53149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𝝆1</a:t>
            </a:r>
          </a:p>
        </p:txBody>
      </p:sp>
      <p:sp>
        <p:nvSpPr>
          <p:cNvPr id="1088" name="𝝎1"/>
          <p:cNvSpPr txBox="1"/>
          <p:nvPr/>
        </p:nvSpPr>
        <p:spPr>
          <a:xfrm>
            <a:off x="11908726" y="4406929"/>
            <a:ext cx="56654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𝝎1</a:t>
            </a:r>
          </a:p>
        </p:txBody>
      </p:sp>
      <p:sp>
        <p:nvSpPr>
          <p:cNvPr id="1089" name="κ"/>
          <p:cNvSpPr txBox="1"/>
          <p:nvPr/>
        </p:nvSpPr>
        <p:spPr>
          <a:xfrm>
            <a:off x="11324265" y="6413571"/>
            <a:ext cx="316149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κ</a:t>
            </a:r>
          </a:p>
        </p:txBody>
      </p:sp>
      <p:sp>
        <p:nvSpPr>
          <p:cNvPr id="1090" name="π"/>
          <p:cNvSpPr txBox="1"/>
          <p:nvPr/>
        </p:nvSpPr>
        <p:spPr>
          <a:xfrm>
            <a:off x="12703571" y="6440367"/>
            <a:ext cx="322289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π</a:t>
            </a:r>
          </a:p>
        </p:txBody>
      </p:sp>
      <p:sp>
        <p:nvSpPr>
          <p:cNvPr id="1091" name="𝝆2"/>
          <p:cNvSpPr txBox="1"/>
          <p:nvPr/>
        </p:nvSpPr>
        <p:spPr>
          <a:xfrm>
            <a:off x="11894502" y="8609445"/>
            <a:ext cx="53149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𝝆2</a:t>
            </a:r>
          </a:p>
        </p:txBody>
      </p:sp>
      <p:sp>
        <p:nvSpPr>
          <p:cNvPr id="1092" name="𝝎2"/>
          <p:cNvSpPr txBox="1"/>
          <p:nvPr/>
        </p:nvSpPr>
        <p:spPr>
          <a:xfrm>
            <a:off x="11915076" y="9740600"/>
            <a:ext cx="56654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𝝎2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Man Walking"/>
          <p:cNvSpPr/>
          <p:nvPr/>
        </p:nvSpPr>
        <p:spPr>
          <a:xfrm>
            <a:off x="2735173" y="5726347"/>
            <a:ext cx="1028816" cy="2284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95" name="Line"/>
          <p:cNvSpPr/>
          <p:nvPr/>
        </p:nvSpPr>
        <p:spPr>
          <a:xfrm flipV="1">
            <a:off x="6615691" y="4910715"/>
            <a:ext cx="1" cy="3648177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96" name="Line"/>
          <p:cNvSpPr/>
          <p:nvPr/>
        </p:nvSpPr>
        <p:spPr>
          <a:xfrm>
            <a:off x="6589584" y="4941886"/>
            <a:ext cx="2951714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97" name="Line"/>
          <p:cNvSpPr/>
          <p:nvPr/>
        </p:nvSpPr>
        <p:spPr>
          <a:xfrm>
            <a:off x="6589584" y="8527721"/>
            <a:ext cx="11190417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98" name="Circle"/>
          <p:cNvSpPr/>
          <p:nvPr/>
        </p:nvSpPr>
        <p:spPr>
          <a:xfrm>
            <a:off x="6361691" y="6480803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99" name="Assessed"/>
          <p:cNvSpPr txBox="1"/>
          <p:nvPr/>
        </p:nvSpPr>
        <p:spPr>
          <a:xfrm>
            <a:off x="6828431" y="4357686"/>
            <a:ext cx="249061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Assessed</a:t>
            </a:r>
          </a:p>
        </p:txBody>
      </p:sp>
      <p:sp>
        <p:nvSpPr>
          <p:cNvPr id="1100" name="Not assessed"/>
          <p:cNvSpPr txBox="1"/>
          <p:nvPr/>
        </p:nvSpPr>
        <p:spPr>
          <a:xfrm>
            <a:off x="6580490" y="7926405"/>
            <a:ext cx="344051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Not assessed</a:t>
            </a:r>
          </a:p>
        </p:txBody>
      </p:sp>
      <p:sp>
        <p:nvSpPr>
          <p:cNvPr id="1101" name="p"/>
          <p:cNvSpPr txBox="1"/>
          <p:nvPr/>
        </p:nvSpPr>
        <p:spPr>
          <a:xfrm>
            <a:off x="7437974" y="4967478"/>
            <a:ext cx="12969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p</a:t>
            </a:r>
          </a:p>
        </p:txBody>
      </p:sp>
      <p:sp>
        <p:nvSpPr>
          <p:cNvPr id="1102" name="1-p"/>
          <p:cNvSpPr txBox="1"/>
          <p:nvPr/>
        </p:nvSpPr>
        <p:spPr>
          <a:xfrm>
            <a:off x="7437974" y="8553121"/>
            <a:ext cx="12969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Verdana"/>
                <a:ea typeface="Verdana"/>
                <a:cs typeface="Verdana"/>
                <a:sym typeface="Verdana"/>
              </a:defRPr>
            </a:pPr>
            <a:r>
              <a:rPr i="0"/>
              <a:t>1-</a:t>
            </a:r>
            <a:r>
              <a:t>p</a:t>
            </a:r>
          </a:p>
        </p:txBody>
      </p:sp>
      <p:sp>
        <p:nvSpPr>
          <p:cNvPr id="1103" name="ADAP inactive"/>
          <p:cNvSpPr/>
          <p:nvPr/>
        </p:nvSpPr>
        <p:spPr>
          <a:xfrm>
            <a:off x="397923" y="4785943"/>
            <a:ext cx="2033997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9411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ADAP inactive</a:t>
            </a:r>
          </a:p>
        </p:txBody>
      </p:sp>
      <p:sp>
        <p:nvSpPr>
          <p:cNvPr id="1104" name="Line"/>
          <p:cNvSpPr/>
          <p:nvPr/>
        </p:nvSpPr>
        <p:spPr>
          <a:xfrm flipH="1" flipV="1">
            <a:off x="2528917" y="5525266"/>
            <a:ext cx="419972" cy="419971"/>
          </a:xfrm>
          <a:prstGeom prst="line">
            <a:avLst/>
          </a:prstGeom>
          <a:ln w="25400">
            <a:solidFill>
              <a:srgbClr val="9411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05" name="Arrow"/>
          <p:cNvSpPr/>
          <p:nvPr/>
        </p:nvSpPr>
        <p:spPr>
          <a:xfrm>
            <a:off x="3965641" y="6360977"/>
            <a:ext cx="2217801" cy="747653"/>
          </a:xfrm>
          <a:prstGeom prst="rightArrow">
            <a:avLst>
              <a:gd name="adj1" fmla="val 50770"/>
              <a:gd name="adj2" fmla="val 50794"/>
            </a:avLst>
          </a:prstGeom>
          <a:solidFill>
            <a:srgbClr val="FFD479"/>
          </a:solidFill>
          <a:ln w="25400">
            <a:solidFill>
              <a:srgbClr val="5A310E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1106" name="Diagnosed HIV+"/>
          <p:cNvSpPr/>
          <p:nvPr/>
        </p:nvSpPr>
        <p:spPr>
          <a:xfrm>
            <a:off x="3829233" y="4900243"/>
            <a:ext cx="2490618" cy="1270001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Diagnosed HIV+</a:t>
            </a:r>
          </a:p>
        </p:txBody>
      </p:sp>
      <p:sp>
        <p:nvSpPr>
          <p:cNvPr id="1107" name="Line"/>
          <p:cNvSpPr/>
          <p:nvPr/>
        </p:nvSpPr>
        <p:spPr>
          <a:xfrm flipV="1">
            <a:off x="9772932" y="2904174"/>
            <a:ext cx="1" cy="3648176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08" name="Line"/>
          <p:cNvSpPr/>
          <p:nvPr/>
        </p:nvSpPr>
        <p:spPr>
          <a:xfrm>
            <a:off x="9746825" y="2935345"/>
            <a:ext cx="8033174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09" name="Line"/>
          <p:cNvSpPr/>
          <p:nvPr/>
        </p:nvSpPr>
        <p:spPr>
          <a:xfrm>
            <a:off x="9746825" y="6521179"/>
            <a:ext cx="8033174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10" name="Square"/>
          <p:cNvSpPr/>
          <p:nvPr/>
        </p:nvSpPr>
        <p:spPr>
          <a:xfrm>
            <a:off x="9506387" y="4700586"/>
            <a:ext cx="508001" cy="508001"/>
          </a:xfrm>
          <a:prstGeom prst="rect">
            <a:avLst/>
          </a:prstGeom>
          <a:solidFill>
            <a:srgbClr val="5190FF"/>
          </a:solidFill>
          <a:ln w="63500">
            <a:solidFill>
              <a:srgbClr val="003255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11" name="Eligible"/>
          <p:cNvSpPr txBox="1"/>
          <p:nvPr/>
        </p:nvSpPr>
        <p:spPr>
          <a:xfrm>
            <a:off x="10156552" y="2351145"/>
            <a:ext cx="249061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Eligible</a:t>
            </a:r>
          </a:p>
        </p:txBody>
      </p:sp>
      <p:sp>
        <p:nvSpPr>
          <p:cNvPr id="1112" name="Not eligible"/>
          <p:cNvSpPr txBox="1"/>
          <p:nvPr/>
        </p:nvSpPr>
        <p:spPr>
          <a:xfrm>
            <a:off x="10233166" y="5937942"/>
            <a:ext cx="249061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Not eligible</a:t>
            </a:r>
          </a:p>
        </p:txBody>
      </p:sp>
      <p:sp>
        <p:nvSpPr>
          <p:cNvPr id="1113" name="Depends on insurance &amp; income"/>
          <p:cNvSpPr txBox="1"/>
          <p:nvPr/>
        </p:nvSpPr>
        <p:spPr>
          <a:xfrm>
            <a:off x="9876140" y="3043925"/>
            <a:ext cx="687558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Depends on insurance &amp; income</a:t>
            </a:r>
          </a:p>
        </p:txBody>
      </p:sp>
      <p:sp>
        <p:nvSpPr>
          <p:cNvPr id="1114" name="“ADAP active”"/>
          <p:cNvSpPr/>
          <p:nvPr/>
        </p:nvSpPr>
        <p:spPr>
          <a:xfrm>
            <a:off x="17622432" y="2561519"/>
            <a:ext cx="4310255" cy="747652"/>
          </a:xfrm>
          <a:prstGeom prst="rect">
            <a:avLst/>
          </a:prstGeom>
          <a:solidFill>
            <a:srgbClr val="B9DA6B"/>
          </a:solidFill>
          <a:ln w="127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“ADAP active”</a:t>
            </a:r>
          </a:p>
        </p:txBody>
      </p:sp>
      <p:sp>
        <p:nvSpPr>
          <p:cNvPr id="1115" name="ADAP eligibility assessment"/>
          <p:cNvSpPr/>
          <p:nvPr/>
        </p:nvSpPr>
        <p:spPr>
          <a:xfrm>
            <a:off x="9458389" y="1405638"/>
            <a:ext cx="7711084" cy="5738802"/>
          </a:xfrm>
          <a:prstGeom prst="roundRect">
            <a:avLst>
              <a:gd name="adj" fmla="val 14111"/>
            </a:avLst>
          </a:prstGeom>
          <a:solidFill>
            <a:srgbClr val="D4FB79">
              <a:alpha val="34388"/>
            </a:srgbClr>
          </a:solidFill>
          <a:ln w="38100">
            <a:solidFill>
              <a:srgbClr val="929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algn="l">
              <a:defRPr sz="32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ADAP eligibility assessment</a:t>
            </a:r>
          </a:p>
        </p:txBody>
      </p:sp>
      <p:sp>
        <p:nvSpPr>
          <p:cNvPr id="1116" name="Man Walking"/>
          <p:cNvSpPr/>
          <p:nvPr/>
        </p:nvSpPr>
        <p:spPr>
          <a:xfrm>
            <a:off x="11309844" y="11098217"/>
            <a:ext cx="1028816" cy="2284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17" name="ADAP inactive"/>
          <p:cNvSpPr/>
          <p:nvPr/>
        </p:nvSpPr>
        <p:spPr>
          <a:xfrm>
            <a:off x="8972594" y="10157814"/>
            <a:ext cx="203399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9411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ADAP inactive</a:t>
            </a:r>
          </a:p>
        </p:txBody>
      </p:sp>
      <p:sp>
        <p:nvSpPr>
          <p:cNvPr id="1118" name="Line"/>
          <p:cNvSpPr/>
          <p:nvPr/>
        </p:nvSpPr>
        <p:spPr>
          <a:xfrm flipH="1" flipV="1">
            <a:off x="11103589" y="10897136"/>
            <a:ext cx="419971" cy="419972"/>
          </a:xfrm>
          <a:prstGeom prst="line">
            <a:avLst/>
          </a:prstGeom>
          <a:ln w="25400">
            <a:solidFill>
              <a:srgbClr val="9411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19" name="Shape"/>
          <p:cNvSpPr/>
          <p:nvPr/>
        </p:nvSpPr>
        <p:spPr>
          <a:xfrm rot="16213746">
            <a:off x="14226964" y="7779394"/>
            <a:ext cx="3459669" cy="6303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28" y="0"/>
                </a:moveTo>
                <a:lnTo>
                  <a:pt x="0" y="1829"/>
                </a:lnTo>
                <a:lnTo>
                  <a:pt x="909" y="1842"/>
                </a:lnTo>
                <a:lnTo>
                  <a:pt x="879" y="21600"/>
                </a:lnTo>
                <a:cubicBezTo>
                  <a:pt x="7785" y="21568"/>
                  <a:pt x="14691" y="21552"/>
                  <a:pt x="21597" y="21552"/>
                </a:cubicBezTo>
                <a:cubicBezTo>
                  <a:pt x="21598" y="21552"/>
                  <a:pt x="21599" y="21552"/>
                  <a:pt x="21600" y="21552"/>
                </a:cubicBezTo>
                <a:lnTo>
                  <a:pt x="21562" y="20204"/>
                </a:lnTo>
                <a:lnTo>
                  <a:pt x="3413" y="20282"/>
                </a:lnTo>
                <a:lnTo>
                  <a:pt x="3304" y="1812"/>
                </a:lnTo>
                <a:lnTo>
                  <a:pt x="4223" y="1824"/>
                </a:lnTo>
                <a:lnTo>
                  <a:pt x="2228" y="0"/>
                </a:lnTo>
                <a:close/>
              </a:path>
            </a:pathLst>
          </a:custGeom>
          <a:solidFill>
            <a:srgbClr val="FFA998"/>
          </a:solidFill>
          <a:ln w="25400">
            <a:solidFill>
              <a:srgbClr val="5A1611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20" name="Arrow"/>
          <p:cNvSpPr/>
          <p:nvPr/>
        </p:nvSpPr>
        <p:spPr>
          <a:xfrm rot="16200000">
            <a:off x="10096905" y="8654698"/>
            <a:ext cx="3241634" cy="747653"/>
          </a:xfrm>
          <a:prstGeom prst="rightArrow">
            <a:avLst>
              <a:gd name="adj1" fmla="val 50770"/>
              <a:gd name="adj2" fmla="val 50794"/>
            </a:avLst>
          </a:prstGeom>
          <a:solidFill>
            <a:srgbClr val="FFD479"/>
          </a:solidFill>
          <a:ln w="25400">
            <a:solidFill>
              <a:srgbClr val="5A310E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1121" name="Re-assessed: Some probability of applying and eligibility assessment each cycle"/>
          <p:cNvSpPr/>
          <p:nvPr/>
        </p:nvSpPr>
        <p:spPr>
          <a:xfrm>
            <a:off x="12417687" y="9114768"/>
            <a:ext cx="5014115" cy="1947380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b="1"/>
              <a:t>Re-assessed</a:t>
            </a:r>
            <a:r>
              <a:t>: Some probability of applying and eligibility assessment each cycle</a:t>
            </a:r>
          </a:p>
        </p:txBody>
      </p:sp>
      <p:sp>
        <p:nvSpPr>
          <p:cNvPr id="1122" name="Not enrolled in ADAP"/>
          <p:cNvSpPr/>
          <p:nvPr/>
        </p:nvSpPr>
        <p:spPr>
          <a:xfrm>
            <a:off x="17622432" y="6123225"/>
            <a:ext cx="4310255" cy="747653"/>
          </a:xfrm>
          <a:prstGeom prst="rect">
            <a:avLst/>
          </a:prstGeom>
          <a:solidFill>
            <a:srgbClr val="FFA998"/>
          </a:solidFill>
          <a:ln w="127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Not enrolled in ADAP</a:t>
            </a:r>
          </a:p>
        </p:txBody>
      </p:sp>
      <p:sp>
        <p:nvSpPr>
          <p:cNvPr id="1123" name="Not enrolled in ADAP"/>
          <p:cNvSpPr/>
          <p:nvPr/>
        </p:nvSpPr>
        <p:spPr>
          <a:xfrm>
            <a:off x="17622432" y="8153895"/>
            <a:ext cx="4310255" cy="747653"/>
          </a:xfrm>
          <a:prstGeom prst="rect">
            <a:avLst/>
          </a:prstGeom>
          <a:solidFill>
            <a:srgbClr val="FFA998"/>
          </a:solidFill>
          <a:ln w="127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Not enrolled in ADAP</a:t>
            </a:r>
          </a:p>
        </p:txBody>
      </p:sp>
      <p:sp>
        <p:nvSpPr>
          <p:cNvPr id="1124" name="p’"/>
          <p:cNvSpPr txBox="1"/>
          <p:nvPr/>
        </p:nvSpPr>
        <p:spPr>
          <a:xfrm>
            <a:off x="10446720" y="8851453"/>
            <a:ext cx="129693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p’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Man Walking"/>
          <p:cNvSpPr/>
          <p:nvPr/>
        </p:nvSpPr>
        <p:spPr>
          <a:xfrm>
            <a:off x="3475257" y="7801268"/>
            <a:ext cx="1028817" cy="2284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27" name="Line"/>
          <p:cNvSpPr/>
          <p:nvPr/>
        </p:nvSpPr>
        <p:spPr>
          <a:xfrm flipV="1">
            <a:off x="7533576" y="6985637"/>
            <a:ext cx="1" cy="3648176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28" name="Line"/>
          <p:cNvSpPr/>
          <p:nvPr/>
        </p:nvSpPr>
        <p:spPr>
          <a:xfrm>
            <a:off x="7507468" y="7016808"/>
            <a:ext cx="2951715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29" name="Line"/>
          <p:cNvSpPr/>
          <p:nvPr/>
        </p:nvSpPr>
        <p:spPr>
          <a:xfrm>
            <a:off x="7507468" y="10602642"/>
            <a:ext cx="9959431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30" name="Circle"/>
          <p:cNvSpPr/>
          <p:nvPr/>
        </p:nvSpPr>
        <p:spPr>
          <a:xfrm>
            <a:off x="7279576" y="8555725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31" name="Fills out paperwork"/>
          <p:cNvSpPr txBox="1"/>
          <p:nvPr/>
        </p:nvSpPr>
        <p:spPr>
          <a:xfrm>
            <a:off x="7744367" y="5988108"/>
            <a:ext cx="249061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Fills out paperwork</a:t>
            </a:r>
          </a:p>
        </p:txBody>
      </p:sp>
      <p:sp>
        <p:nvSpPr>
          <p:cNvPr id="1132" name="Doesn’t complete paperwork"/>
          <p:cNvSpPr txBox="1"/>
          <p:nvPr/>
        </p:nvSpPr>
        <p:spPr>
          <a:xfrm>
            <a:off x="7589584" y="9963738"/>
            <a:ext cx="665752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Doesn’t complete paperwork</a:t>
            </a:r>
          </a:p>
        </p:txBody>
      </p:sp>
      <p:sp>
        <p:nvSpPr>
          <p:cNvPr id="1133" name="1-p"/>
          <p:cNvSpPr txBox="1"/>
          <p:nvPr/>
        </p:nvSpPr>
        <p:spPr>
          <a:xfrm>
            <a:off x="8355858" y="7042399"/>
            <a:ext cx="12969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Verdana"/>
                <a:ea typeface="Verdana"/>
                <a:cs typeface="Verdana"/>
                <a:sym typeface="Verdana"/>
              </a:defRPr>
            </a:pPr>
            <a:r>
              <a:rPr i="0"/>
              <a:t>1-</a:t>
            </a:r>
            <a:r>
              <a:t>p</a:t>
            </a:r>
          </a:p>
        </p:txBody>
      </p:sp>
      <p:sp>
        <p:nvSpPr>
          <p:cNvPr id="1134" name="p"/>
          <p:cNvSpPr txBox="1"/>
          <p:nvPr/>
        </p:nvSpPr>
        <p:spPr>
          <a:xfrm>
            <a:off x="8355858" y="10628042"/>
            <a:ext cx="12969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p</a:t>
            </a:r>
          </a:p>
        </p:txBody>
      </p:sp>
      <p:sp>
        <p:nvSpPr>
          <p:cNvPr id="1135" name="ADAP active"/>
          <p:cNvSpPr/>
          <p:nvPr/>
        </p:nvSpPr>
        <p:spPr>
          <a:xfrm>
            <a:off x="1138007" y="6831882"/>
            <a:ext cx="2033998" cy="979835"/>
          </a:xfrm>
          <a:prstGeom prst="rect">
            <a:avLst/>
          </a:prstGeom>
          <a:solidFill>
            <a:srgbClr val="FFFFFF"/>
          </a:solidFill>
          <a:ln w="25400">
            <a:solidFill>
              <a:srgbClr val="9411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ADAP active</a:t>
            </a:r>
          </a:p>
        </p:txBody>
      </p:sp>
      <p:sp>
        <p:nvSpPr>
          <p:cNvPr id="1136" name="Line"/>
          <p:cNvSpPr/>
          <p:nvPr/>
        </p:nvSpPr>
        <p:spPr>
          <a:xfrm flipH="1" flipV="1">
            <a:off x="3269002" y="7600187"/>
            <a:ext cx="419971" cy="419972"/>
          </a:xfrm>
          <a:prstGeom prst="line">
            <a:avLst/>
          </a:prstGeom>
          <a:ln w="25400">
            <a:solidFill>
              <a:srgbClr val="9411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37" name="Arrow"/>
          <p:cNvSpPr/>
          <p:nvPr/>
        </p:nvSpPr>
        <p:spPr>
          <a:xfrm>
            <a:off x="4705726" y="8435899"/>
            <a:ext cx="2217801" cy="747652"/>
          </a:xfrm>
          <a:prstGeom prst="rightArrow">
            <a:avLst>
              <a:gd name="adj1" fmla="val 50770"/>
              <a:gd name="adj2" fmla="val 50794"/>
            </a:avLst>
          </a:prstGeom>
          <a:solidFill>
            <a:srgbClr val="FFD479"/>
          </a:solidFill>
          <a:ln w="25400">
            <a:solidFill>
              <a:srgbClr val="5A310E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1138" name="ADAP re-certification triggered (every 6 months)"/>
          <p:cNvSpPr/>
          <p:nvPr/>
        </p:nvSpPr>
        <p:spPr>
          <a:xfrm>
            <a:off x="4569317" y="5960948"/>
            <a:ext cx="2490618" cy="228421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ADAP re-certification triggered (every 6 months)</a:t>
            </a:r>
          </a:p>
        </p:txBody>
      </p:sp>
      <p:sp>
        <p:nvSpPr>
          <p:cNvPr id="1139" name="Line"/>
          <p:cNvSpPr/>
          <p:nvPr/>
        </p:nvSpPr>
        <p:spPr>
          <a:xfrm flipV="1">
            <a:off x="10690817" y="5406345"/>
            <a:ext cx="1" cy="3220927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40" name="Line"/>
          <p:cNvSpPr/>
          <p:nvPr/>
        </p:nvSpPr>
        <p:spPr>
          <a:xfrm flipV="1">
            <a:off x="10664709" y="5416666"/>
            <a:ext cx="6655550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41" name="Line"/>
          <p:cNvSpPr/>
          <p:nvPr/>
        </p:nvSpPr>
        <p:spPr>
          <a:xfrm>
            <a:off x="10664709" y="8596100"/>
            <a:ext cx="6655550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42" name="Still eligible"/>
          <p:cNvSpPr txBox="1"/>
          <p:nvPr/>
        </p:nvSpPr>
        <p:spPr>
          <a:xfrm>
            <a:off x="11241875" y="4806453"/>
            <a:ext cx="249061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Still eligible</a:t>
            </a:r>
          </a:p>
        </p:txBody>
      </p:sp>
      <p:sp>
        <p:nvSpPr>
          <p:cNvPr id="1143" name="Not eligible"/>
          <p:cNvSpPr txBox="1"/>
          <p:nvPr/>
        </p:nvSpPr>
        <p:spPr>
          <a:xfrm>
            <a:off x="11241875" y="7997261"/>
            <a:ext cx="249061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Not eligible</a:t>
            </a:r>
          </a:p>
        </p:txBody>
      </p:sp>
      <p:sp>
        <p:nvSpPr>
          <p:cNvPr id="1144" name="Depends on income"/>
          <p:cNvSpPr txBox="1"/>
          <p:nvPr/>
        </p:nvSpPr>
        <p:spPr>
          <a:xfrm>
            <a:off x="10918344" y="5556980"/>
            <a:ext cx="436866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Depends on income</a:t>
            </a:r>
          </a:p>
        </p:txBody>
      </p:sp>
      <p:sp>
        <p:nvSpPr>
          <p:cNvPr id="1145" name="Maintains ADAP enrollment"/>
          <p:cNvSpPr/>
          <p:nvPr/>
        </p:nvSpPr>
        <p:spPr>
          <a:xfrm>
            <a:off x="17184949" y="5042840"/>
            <a:ext cx="5468998" cy="747653"/>
          </a:xfrm>
          <a:prstGeom prst="rect">
            <a:avLst/>
          </a:prstGeom>
          <a:solidFill>
            <a:srgbClr val="B9DA6B"/>
          </a:solidFill>
          <a:ln w="127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Maintains ADAP enrollment</a:t>
            </a:r>
          </a:p>
        </p:txBody>
      </p:sp>
      <p:sp>
        <p:nvSpPr>
          <p:cNvPr id="1146" name="Square"/>
          <p:cNvSpPr/>
          <p:nvPr/>
        </p:nvSpPr>
        <p:spPr>
          <a:xfrm>
            <a:off x="10436817" y="6762808"/>
            <a:ext cx="508001" cy="508001"/>
          </a:xfrm>
          <a:prstGeom prst="rect">
            <a:avLst/>
          </a:prstGeom>
          <a:solidFill>
            <a:srgbClr val="5190FF"/>
          </a:solidFill>
          <a:ln w="63500">
            <a:solidFill>
              <a:srgbClr val="003255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47" name="Disenrolled from ADAP"/>
          <p:cNvSpPr/>
          <p:nvPr/>
        </p:nvSpPr>
        <p:spPr>
          <a:xfrm>
            <a:off x="17161391" y="8222274"/>
            <a:ext cx="5516114" cy="747653"/>
          </a:xfrm>
          <a:prstGeom prst="rect">
            <a:avLst/>
          </a:prstGeom>
          <a:solidFill>
            <a:srgbClr val="FFA998"/>
          </a:solidFill>
          <a:ln w="127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Disenrolled from ADAP</a:t>
            </a:r>
          </a:p>
        </p:txBody>
      </p:sp>
      <p:sp>
        <p:nvSpPr>
          <p:cNvPr id="1148" name="Disenrolled from ADAP"/>
          <p:cNvSpPr/>
          <p:nvPr/>
        </p:nvSpPr>
        <p:spPr>
          <a:xfrm>
            <a:off x="17161391" y="10228816"/>
            <a:ext cx="5516114" cy="747653"/>
          </a:xfrm>
          <a:prstGeom prst="rect">
            <a:avLst/>
          </a:prstGeom>
          <a:solidFill>
            <a:srgbClr val="FFA998"/>
          </a:solidFill>
          <a:ln w="127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Disenrolled from ADAP</a:t>
            </a:r>
          </a:p>
        </p:txBody>
      </p:sp>
      <p:sp>
        <p:nvSpPr>
          <p:cNvPr id="1149" name="ADAP recertification"/>
          <p:cNvSpPr/>
          <p:nvPr/>
        </p:nvSpPr>
        <p:spPr>
          <a:xfrm>
            <a:off x="7187733" y="3937799"/>
            <a:ext cx="9392391" cy="7552689"/>
          </a:xfrm>
          <a:prstGeom prst="roundRect">
            <a:avLst>
              <a:gd name="adj" fmla="val 13060"/>
            </a:avLst>
          </a:prstGeom>
          <a:solidFill>
            <a:srgbClr val="D4FB79">
              <a:alpha val="34388"/>
            </a:srgbClr>
          </a:solidFill>
          <a:ln w="38100">
            <a:solidFill>
              <a:srgbClr val="929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algn="l">
              <a:defRPr sz="32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ADAP recertification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Man Walking"/>
          <p:cNvSpPr/>
          <p:nvPr/>
        </p:nvSpPr>
        <p:spPr>
          <a:xfrm>
            <a:off x="3475257" y="7801268"/>
            <a:ext cx="1028817" cy="2284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52" name="Line"/>
          <p:cNvSpPr/>
          <p:nvPr/>
        </p:nvSpPr>
        <p:spPr>
          <a:xfrm flipV="1">
            <a:off x="7533576" y="6985637"/>
            <a:ext cx="1" cy="3648176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53" name="Line"/>
          <p:cNvSpPr/>
          <p:nvPr/>
        </p:nvSpPr>
        <p:spPr>
          <a:xfrm>
            <a:off x="7507468" y="7016808"/>
            <a:ext cx="2951715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54" name="Line"/>
          <p:cNvSpPr/>
          <p:nvPr/>
        </p:nvSpPr>
        <p:spPr>
          <a:xfrm>
            <a:off x="7507468" y="10602642"/>
            <a:ext cx="9959431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55" name="Circle"/>
          <p:cNvSpPr/>
          <p:nvPr/>
        </p:nvSpPr>
        <p:spPr>
          <a:xfrm>
            <a:off x="7279576" y="8555725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56" name="Fills out paperwork"/>
          <p:cNvSpPr txBox="1"/>
          <p:nvPr/>
        </p:nvSpPr>
        <p:spPr>
          <a:xfrm>
            <a:off x="7744367" y="5988108"/>
            <a:ext cx="249061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Fills out paperwork</a:t>
            </a:r>
          </a:p>
        </p:txBody>
      </p:sp>
      <p:sp>
        <p:nvSpPr>
          <p:cNvPr id="1157" name="Doesn’t complete paperwork"/>
          <p:cNvSpPr txBox="1"/>
          <p:nvPr/>
        </p:nvSpPr>
        <p:spPr>
          <a:xfrm>
            <a:off x="7589584" y="9963738"/>
            <a:ext cx="665752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Doesn’t complete paperwork</a:t>
            </a:r>
          </a:p>
        </p:txBody>
      </p:sp>
      <p:sp>
        <p:nvSpPr>
          <p:cNvPr id="1158" name="1-p"/>
          <p:cNvSpPr txBox="1"/>
          <p:nvPr/>
        </p:nvSpPr>
        <p:spPr>
          <a:xfrm>
            <a:off x="8355858" y="7042399"/>
            <a:ext cx="12969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Verdana"/>
                <a:ea typeface="Verdana"/>
                <a:cs typeface="Verdana"/>
                <a:sym typeface="Verdana"/>
              </a:defRPr>
            </a:pPr>
            <a:r>
              <a:rPr i="0"/>
              <a:t>1-</a:t>
            </a:r>
            <a:r>
              <a:t>p</a:t>
            </a:r>
          </a:p>
        </p:txBody>
      </p:sp>
      <p:sp>
        <p:nvSpPr>
          <p:cNvPr id="1159" name="p"/>
          <p:cNvSpPr txBox="1"/>
          <p:nvPr/>
        </p:nvSpPr>
        <p:spPr>
          <a:xfrm>
            <a:off x="8355858" y="10628042"/>
            <a:ext cx="12969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p</a:t>
            </a:r>
          </a:p>
        </p:txBody>
      </p:sp>
      <p:sp>
        <p:nvSpPr>
          <p:cNvPr id="1160" name="PrEP-DAP active"/>
          <p:cNvSpPr/>
          <p:nvPr/>
        </p:nvSpPr>
        <p:spPr>
          <a:xfrm>
            <a:off x="1138007" y="6831882"/>
            <a:ext cx="2033998" cy="979835"/>
          </a:xfrm>
          <a:prstGeom prst="rect">
            <a:avLst/>
          </a:prstGeom>
          <a:solidFill>
            <a:srgbClr val="FFFFFF"/>
          </a:solidFill>
          <a:ln w="25400">
            <a:solidFill>
              <a:srgbClr val="0096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PrEP-DAP active</a:t>
            </a:r>
          </a:p>
        </p:txBody>
      </p:sp>
      <p:sp>
        <p:nvSpPr>
          <p:cNvPr id="1161" name="Line"/>
          <p:cNvSpPr/>
          <p:nvPr/>
        </p:nvSpPr>
        <p:spPr>
          <a:xfrm flipH="1" flipV="1">
            <a:off x="3269002" y="7600187"/>
            <a:ext cx="419971" cy="419972"/>
          </a:xfrm>
          <a:prstGeom prst="line">
            <a:avLst/>
          </a:prstGeom>
          <a:ln w="25400">
            <a:solidFill>
              <a:srgbClr val="0096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62" name="Arrow"/>
          <p:cNvSpPr/>
          <p:nvPr/>
        </p:nvSpPr>
        <p:spPr>
          <a:xfrm>
            <a:off x="4705726" y="8435899"/>
            <a:ext cx="2217801" cy="747652"/>
          </a:xfrm>
          <a:prstGeom prst="rightArrow">
            <a:avLst>
              <a:gd name="adj1" fmla="val 50770"/>
              <a:gd name="adj2" fmla="val 50794"/>
            </a:avLst>
          </a:prstGeom>
          <a:solidFill>
            <a:srgbClr val="FFD479"/>
          </a:solidFill>
          <a:ln w="25400">
            <a:solidFill>
              <a:srgbClr val="5A310E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1163" name="PDAP re-certification triggered (every  year)"/>
          <p:cNvSpPr/>
          <p:nvPr/>
        </p:nvSpPr>
        <p:spPr>
          <a:xfrm>
            <a:off x="4569317" y="5960948"/>
            <a:ext cx="2490618" cy="228421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PDAP re-certification triggered (every  year)</a:t>
            </a:r>
          </a:p>
        </p:txBody>
      </p:sp>
      <p:sp>
        <p:nvSpPr>
          <p:cNvPr id="1164" name="Line"/>
          <p:cNvSpPr/>
          <p:nvPr/>
        </p:nvSpPr>
        <p:spPr>
          <a:xfrm flipV="1">
            <a:off x="10690817" y="5406345"/>
            <a:ext cx="1" cy="3220927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65" name="Line"/>
          <p:cNvSpPr/>
          <p:nvPr/>
        </p:nvSpPr>
        <p:spPr>
          <a:xfrm flipV="1">
            <a:off x="10664709" y="5416666"/>
            <a:ext cx="6655550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66" name="Line"/>
          <p:cNvSpPr/>
          <p:nvPr/>
        </p:nvSpPr>
        <p:spPr>
          <a:xfrm>
            <a:off x="10664709" y="8596100"/>
            <a:ext cx="6655550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67" name="Still eligible"/>
          <p:cNvSpPr txBox="1"/>
          <p:nvPr/>
        </p:nvSpPr>
        <p:spPr>
          <a:xfrm>
            <a:off x="11241875" y="4806453"/>
            <a:ext cx="249061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Still eligible</a:t>
            </a:r>
          </a:p>
        </p:txBody>
      </p:sp>
      <p:sp>
        <p:nvSpPr>
          <p:cNvPr id="1168" name="Not eligible"/>
          <p:cNvSpPr txBox="1"/>
          <p:nvPr/>
        </p:nvSpPr>
        <p:spPr>
          <a:xfrm>
            <a:off x="11241875" y="7997261"/>
            <a:ext cx="249061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Not eligible</a:t>
            </a:r>
          </a:p>
        </p:txBody>
      </p:sp>
      <p:sp>
        <p:nvSpPr>
          <p:cNvPr id="1169" name="Depends on risk factors"/>
          <p:cNvSpPr txBox="1"/>
          <p:nvPr/>
        </p:nvSpPr>
        <p:spPr>
          <a:xfrm>
            <a:off x="10918344" y="5493480"/>
            <a:ext cx="479536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Depends on risk factors</a:t>
            </a:r>
          </a:p>
        </p:txBody>
      </p:sp>
      <p:sp>
        <p:nvSpPr>
          <p:cNvPr id="1170" name="Maintains PDAP enrollment"/>
          <p:cNvSpPr/>
          <p:nvPr/>
        </p:nvSpPr>
        <p:spPr>
          <a:xfrm>
            <a:off x="17184949" y="5042840"/>
            <a:ext cx="5468998" cy="747653"/>
          </a:xfrm>
          <a:prstGeom prst="rect">
            <a:avLst/>
          </a:prstGeom>
          <a:solidFill>
            <a:srgbClr val="B9DA6B"/>
          </a:solidFill>
          <a:ln w="127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Maintains PDAP enrollment</a:t>
            </a:r>
          </a:p>
        </p:txBody>
      </p:sp>
      <p:sp>
        <p:nvSpPr>
          <p:cNvPr id="1171" name="Square"/>
          <p:cNvSpPr/>
          <p:nvPr/>
        </p:nvSpPr>
        <p:spPr>
          <a:xfrm>
            <a:off x="10436817" y="6762808"/>
            <a:ext cx="508001" cy="508001"/>
          </a:xfrm>
          <a:prstGeom prst="rect">
            <a:avLst/>
          </a:prstGeom>
          <a:solidFill>
            <a:srgbClr val="5190FF"/>
          </a:solidFill>
          <a:ln w="63500">
            <a:solidFill>
              <a:srgbClr val="003255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72" name="Disenrolled from PDAP"/>
          <p:cNvSpPr/>
          <p:nvPr/>
        </p:nvSpPr>
        <p:spPr>
          <a:xfrm>
            <a:off x="17161391" y="8222274"/>
            <a:ext cx="5516114" cy="747653"/>
          </a:xfrm>
          <a:prstGeom prst="rect">
            <a:avLst/>
          </a:prstGeom>
          <a:solidFill>
            <a:srgbClr val="FFA998"/>
          </a:solidFill>
          <a:ln w="127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Disenrolled from PDAP</a:t>
            </a:r>
          </a:p>
        </p:txBody>
      </p:sp>
      <p:sp>
        <p:nvSpPr>
          <p:cNvPr id="1173" name="Disenrolled from PDAP"/>
          <p:cNvSpPr/>
          <p:nvPr/>
        </p:nvSpPr>
        <p:spPr>
          <a:xfrm>
            <a:off x="17161391" y="10228816"/>
            <a:ext cx="5516114" cy="747653"/>
          </a:xfrm>
          <a:prstGeom prst="rect">
            <a:avLst/>
          </a:prstGeom>
          <a:solidFill>
            <a:srgbClr val="FFA998"/>
          </a:solidFill>
          <a:ln w="127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Disenrolled from PDAP</a:t>
            </a:r>
          </a:p>
        </p:txBody>
      </p:sp>
      <p:sp>
        <p:nvSpPr>
          <p:cNvPr id="1174" name="PrEP-DAP recertification"/>
          <p:cNvSpPr/>
          <p:nvPr/>
        </p:nvSpPr>
        <p:spPr>
          <a:xfrm>
            <a:off x="7149633" y="4033828"/>
            <a:ext cx="9392391" cy="7552689"/>
          </a:xfrm>
          <a:prstGeom prst="roundRect">
            <a:avLst>
              <a:gd name="adj" fmla="val 13060"/>
            </a:avLst>
          </a:prstGeom>
          <a:solidFill>
            <a:srgbClr val="D4FB79">
              <a:alpha val="34388"/>
            </a:srgbClr>
          </a:solidFill>
          <a:ln w="38100">
            <a:solidFill>
              <a:srgbClr val="929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algn="l">
              <a:defRPr sz="32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PrEP-DAP recertification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"/>
          <p:cNvGrpSpPr/>
          <p:nvPr/>
        </p:nvGrpSpPr>
        <p:grpSpPr>
          <a:xfrm>
            <a:off x="16712451" y="791677"/>
            <a:ext cx="2492014" cy="1513205"/>
            <a:chOff x="0" y="0"/>
            <a:chExt cx="2492013" cy="1513204"/>
          </a:xfrm>
        </p:grpSpPr>
        <p:sp>
          <p:nvSpPr>
            <p:cNvPr id="149" name="Arrow"/>
            <p:cNvSpPr/>
            <p:nvPr/>
          </p:nvSpPr>
          <p:spPr>
            <a:xfrm rot="6900000">
              <a:off x="21725" y="328090"/>
              <a:ext cx="1270001" cy="857024"/>
            </a:xfrm>
            <a:prstGeom prst="rightArrow">
              <a:avLst>
                <a:gd name="adj1" fmla="val 56945"/>
                <a:gd name="adj2" fmla="val 63754"/>
              </a:avLst>
            </a:prstGeom>
            <a:solidFill>
              <a:schemeClr val="accent4"/>
            </a:solidFill>
            <a:ln w="254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0" name="ADAP"/>
            <p:cNvSpPr/>
            <p:nvPr/>
          </p:nvSpPr>
          <p:spPr>
            <a:xfrm>
              <a:off x="1220484" y="32430"/>
              <a:ext cx="1271530" cy="5461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2424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800"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ADAP</a:t>
              </a:r>
            </a:p>
          </p:txBody>
        </p:sp>
      </p:grpSp>
      <p:sp>
        <p:nvSpPr>
          <p:cNvPr id="152" name="Man Walking"/>
          <p:cNvSpPr/>
          <p:nvPr/>
        </p:nvSpPr>
        <p:spPr>
          <a:xfrm>
            <a:off x="3088721" y="6357801"/>
            <a:ext cx="1028817" cy="2284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3" name="Line"/>
          <p:cNvSpPr/>
          <p:nvPr/>
        </p:nvSpPr>
        <p:spPr>
          <a:xfrm flipV="1">
            <a:off x="4543049" y="2459267"/>
            <a:ext cx="1" cy="9852355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4" name="Line"/>
          <p:cNvSpPr/>
          <p:nvPr/>
        </p:nvSpPr>
        <p:spPr>
          <a:xfrm>
            <a:off x="4516942" y="9112202"/>
            <a:ext cx="11485058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5" name="Line"/>
          <p:cNvSpPr/>
          <p:nvPr/>
        </p:nvSpPr>
        <p:spPr>
          <a:xfrm>
            <a:off x="4516942" y="12278790"/>
            <a:ext cx="11485059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6" name="Circle"/>
          <p:cNvSpPr/>
          <p:nvPr/>
        </p:nvSpPr>
        <p:spPr>
          <a:xfrm>
            <a:off x="4289049" y="7131443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7" name="1. Never tested"/>
          <p:cNvSpPr txBox="1"/>
          <p:nvPr/>
        </p:nvSpPr>
        <p:spPr>
          <a:xfrm>
            <a:off x="4967786" y="11682444"/>
            <a:ext cx="653047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1. Never tested</a:t>
            </a:r>
          </a:p>
        </p:txBody>
      </p:sp>
      <p:sp>
        <p:nvSpPr>
          <p:cNvPr id="158" name="HIV+"/>
          <p:cNvSpPr/>
          <p:nvPr/>
        </p:nvSpPr>
        <p:spPr>
          <a:xfrm>
            <a:off x="1412259" y="7436410"/>
            <a:ext cx="1117524" cy="626591"/>
          </a:xfrm>
          <a:prstGeom prst="rect">
            <a:avLst/>
          </a:prstGeom>
          <a:solidFill>
            <a:srgbClr val="FFB8B9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HIV+</a:t>
            </a:r>
          </a:p>
        </p:txBody>
      </p:sp>
      <p:sp>
        <p:nvSpPr>
          <p:cNvPr id="159" name="Line"/>
          <p:cNvSpPr/>
          <p:nvPr/>
        </p:nvSpPr>
        <p:spPr>
          <a:xfrm flipH="1" flipV="1">
            <a:off x="2652512" y="7803623"/>
            <a:ext cx="559491" cy="1031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0" name="Income…"/>
          <p:cNvSpPr/>
          <p:nvPr/>
        </p:nvSpPr>
        <p:spPr>
          <a:xfrm>
            <a:off x="1398108" y="5045124"/>
            <a:ext cx="1594512" cy="1906518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Income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Insurance Age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Race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Region</a:t>
            </a:r>
          </a:p>
        </p:txBody>
      </p:sp>
      <p:sp>
        <p:nvSpPr>
          <p:cNvPr id="161" name="Line"/>
          <p:cNvSpPr/>
          <p:nvPr/>
        </p:nvSpPr>
        <p:spPr>
          <a:xfrm flipH="1" flipV="1">
            <a:off x="3102598" y="5920012"/>
            <a:ext cx="214386" cy="65185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2" name="Line"/>
          <p:cNvSpPr/>
          <p:nvPr/>
        </p:nvSpPr>
        <p:spPr>
          <a:xfrm>
            <a:off x="4516942" y="2492097"/>
            <a:ext cx="11485060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3" name="Line"/>
          <p:cNvSpPr/>
          <p:nvPr/>
        </p:nvSpPr>
        <p:spPr>
          <a:xfrm>
            <a:off x="4516942" y="5662450"/>
            <a:ext cx="11485058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4" name="2. Tested never treated"/>
          <p:cNvSpPr txBox="1"/>
          <p:nvPr/>
        </p:nvSpPr>
        <p:spPr>
          <a:xfrm>
            <a:off x="4967786" y="8543287"/>
            <a:ext cx="669185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2. Tested never treated</a:t>
            </a:r>
          </a:p>
        </p:txBody>
      </p:sp>
      <p:sp>
        <p:nvSpPr>
          <p:cNvPr id="165" name="3. Treated &amp; partial suppression"/>
          <p:cNvSpPr txBox="1"/>
          <p:nvPr/>
        </p:nvSpPr>
        <p:spPr>
          <a:xfrm>
            <a:off x="4968823" y="5065550"/>
            <a:ext cx="686957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3. Treated &amp; partial suppression</a:t>
            </a:r>
          </a:p>
        </p:txBody>
      </p:sp>
      <p:sp>
        <p:nvSpPr>
          <p:cNvPr id="166" name="4. Treated &amp; full suppression"/>
          <p:cNvSpPr txBox="1"/>
          <p:nvPr/>
        </p:nvSpPr>
        <p:spPr>
          <a:xfrm>
            <a:off x="4968823" y="1907897"/>
            <a:ext cx="653047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4. Treated &amp; full suppression</a:t>
            </a:r>
          </a:p>
        </p:txBody>
      </p:sp>
      <p:sp>
        <p:nvSpPr>
          <p:cNvPr id="167" name="Dingbat X"/>
          <p:cNvSpPr/>
          <p:nvPr/>
        </p:nvSpPr>
        <p:spPr>
          <a:xfrm>
            <a:off x="16036518" y="8637132"/>
            <a:ext cx="85980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15568" y="2117447"/>
            <a:ext cx="1079501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Income…"/>
          <p:cNvSpPr/>
          <p:nvPr/>
        </p:nvSpPr>
        <p:spPr>
          <a:xfrm>
            <a:off x="12907829" y="3042954"/>
            <a:ext cx="2777732" cy="1548380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Income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Insurance 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Age Race Region </a:t>
            </a:r>
            <a:r>
              <a:rPr b="1"/>
              <a:t>Diagnosed HIV+</a:t>
            </a:r>
          </a:p>
        </p:txBody>
      </p:sp>
      <p:sp>
        <p:nvSpPr>
          <p:cNvPr id="170" name="Line"/>
          <p:cNvSpPr/>
          <p:nvPr/>
        </p:nvSpPr>
        <p:spPr>
          <a:xfrm flipH="1">
            <a:off x="15572970" y="5786183"/>
            <a:ext cx="299595" cy="34733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1" name="Income…"/>
          <p:cNvSpPr/>
          <p:nvPr/>
        </p:nvSpPr>
        <p:spPr>
          <a:xfrm>
            <a:off x="13015551" y="6212169"/>
            <a:ext cx="2777731" cy="1548379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Income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Insurance 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Age Race Region </a:t>
            </a:r>
            <a:r>
              <a:rPr b="1"/>
              <a:t>Diagnosed HIV+</a:t>
            </a:r>
          </a:p>
        </p:txBody>
      </p:sp>
      <p:sp>
        <p:nvSpPr>
          <p:cNvPr id="172" name="Line"/>
          <p:cNvSpPr/>
          <p:nvPr/>
        </p:nvSpPr>
        <p:spPr>
          <a:xfrm flipH="1">
            <a:off x="15577588" y="2635932"/>
            <a:ext cx="299595" cy="34733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3" name="ART dynamics"/>
          <p:cNvSpPr txBox="1"/>
          <p:nvPr/>
        </p:nvSpPr>
        <p:spPr>
          <a:xfrm>
            <a:off x="17145677" y="2219047"/>
            <a:ext cx="280313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ART dynamics</a:t>
            </a:r>
          </a:p>
        </p:txBody>
      </p:sp>
      <p:sp>
        <p:nvSpPr>
          <p:cNvPr id="174" name="Dingbat X"/>
          <p:cNvSpPr/>
          <p:nvPr/>
        </p:nvSpPr>
        <p:spPr>
          <a:xfrm>
            <a:off x="16036518" y="11770790"/>
            <a:ext cx="85980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19415" y="5377289"/>
            <a:ext cx="1079501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ART dynamics"/>
          <p:cNvSpPr txBox="1"/>
          <p:nvPr/>
        </p:nvSpPr>
        <p:spPr>
          <a:xfrm>
            <a:off x="17149525" y="5478889"/>
            <a:ext cx="280313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ART dynamics</a:t>
            </a:r>
          </a:p>
        </p:txBody>
      </p:sp>
      <p:grpSp>
        <p:nvGrpSpPr>
          <p:cNvPr id="179" name="Group"/>
          <p:cNvGrpSpPr/>
          <p:nvPr/>
        </p:nvGrpSpPr>
        <p:grpSpPr>
          <a:xfrm>
            <a:off x="16712451" y="4120617"/>
            <a:ext cx="2492014" cy="1513205"/>
            <a:chOff x="0" y="0"/>
            <a:chExt cx="2492013" cy="1513204"/>
          </a:xfrm>
        </p:grpSpPr>
        <p:sp>
          <p:nvSpPr>
            <p:cNvPr id="177" name="Arrow"/>
            <p:cNvSpPr/>
            <p:nvPr/>
          </p:nvSpPr>
          <p:spPr>
            <a:xfrm rot="6900000">
              <a:off x="21725" y="328090"/>
              <a:ext cx="1270001" cy="857024"/>
            </a:xfrm>
            <a:prstGeom prst="rightArrow">
              <a:avLst>
                <a:gd name="adj1" fmla="val 56945"/>
                <a:gd name="adj2" fmla="val 63754"/>
              </a:avLst>
            </a:prstGeom>
            <a:solidFill>
              <a:schemeClr val="accent4"/>
            </a:solidFill>
            <a:ln w="254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8" name="ADAP"/>
            <p:cNvSpPr/>
            <p:nvPr/>
          </p:nvSpPr>
          <p:spPr>
            <a:xfrm>
              <a:off x="1220484" y="32430"/>
              <a:ext cx="1271530" cy="5461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2424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800"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ADAP</a:t>
              </a:r>
            </a:p>
          </p:txBody>
        </p:sp>
      </p:grpSp>
      <p:grpSp>
        <p:nvGrpSpPr>
          <p:cNvPr id="182" name="Group"/>
          <p:cNvGrpSpPr/>
          <p:nvPr/>
        </p:nvGrpSpPr>
        <p:grpSpPr>
          <a:xfrm>
            <a:off x="16712451" y="7646599"/>
            <a:ext cx="2492014" cy="1513205"/>
            <a:chOff x="0" y="0"/>
            <a:chExt cx="2492013" cy="1513204"/>
          </a:xfrm>
        </p:grpSpPr>
        <p:sp>
          <p:nvSpPr>
            <p:cNvPr id="180" name="Arrow"/>
            <p:cNvSpPr/>
            <p:nvPr/>
          </p:nvSpPr>
          <p:spPr>
            <a:xfrm rot="6900000">
              <a:off x="21725" y="328090"/>
              <a:ext cx="1270001" cy="857024"/>
            </a:xfrm>
            <a:prstGeom prst="rightArrow">
              <a:avLst>
                <a:gd name="adj1" fmla="val 56945"/>
                <a:gd name="adj2" fmla="val 63754"/>
              </a:avLst>
            </a:prstGeom>
            <a:solidFill>
              <a:schemeClr val="accent4"/>
            </a:solidFill>
            <a:ln w="254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1" name="ADAP"/>
            <p:cNvSpPr/>
            <p:nvPr/>
          </p:nvSpPr>
          <p:spPr>
            <a:xfrm>
              <a:off x="1220484" y="32430"/>
              <a:ext cx="1271530" cy="5461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2424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800"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ADAP</a:t>
              </a:r>
            </a:p>
          </p:txBody>
        </p:sp>
      </p:grpSp>
      <p:sp>
        <p:nvSpPr>
          <p:cNvPr id="183" name="tt1"/>
          <p:cNvSpPr txBox="1"/>
          <p:nvPr/>
        </p:nvSpPr>
        <p:spPr>
          <a:xfrm>
            <a:off x="6155679" y="12322398"/>
            <a:ext cx="3011850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tt1</a:t>
            </a:r>
          </a:p>
        </p:txBody>
      </p:sp>
      <p:sp>
        <p:nvSpPr>
          <p:cNvPr id="184" name="tt4"/>
          <p:cNvSpPr txBox="1"/>
          <p:nvPr/>
        </p:nvSpPr>
        <p:spPr>
          <a:xfrm>
            <a:off x="7013139" y="2648429"/>
            <a:ext cx="1296930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tt4</a:t>
            </a:r>
          </a:p>
        </p:txBody>
      </p:sp>
      <p:sp>
        <p:nvSpPr>
          <p:cNvPr id="185" name="tt3"/>
          <p:cNvSpPr txBox="1"/>
          <p:nvPr/>
        </p:nvSpPr>
        <p:spPr>
          <a:xfrm>
            <a:off x="7013139" y="5741020"/>
            <a:ext cx="1296930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tt3</a:t>
            </a:r>
          </a:p>
        </p:txBody>
      </p:sp>
      <p:sp>
        <p:nvSpPr>
          <p:cNvPr id="186" name="tt2"/>
          <p:cNvSpPr txBox="1"/>
          <p:nvPr/>
        </p:nvSpPr>
        <p:spPr>
          <a:xfrm>
            <a:off x="7013139" y="9220506"/>
            <a:ext cx="1296930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tt2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n Walking"/>
          <p:cNvSpPr/>
          <p:nvPr/>
        </p:nvSpPr>
        <p:spPr>
          <a:xfrm>
            <a:off x="3088721" y="7005501"/>
            <a:ext cx="1028817" cy="2284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9" name="Line"/>
          <p:cNvSpPr/>
          <p:nvPr/>
        </p:nvSpPr>
        <p:spPr>
          <a:xfrm flipV="1">
            <a:off x="4543049" y="3106967"/>
            <a:ext cx="1" cy="9852355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0" name="Line"/>
          <p:cNvSpPr/>
          <p:nvPr/>
        </p:nvSpPr>
        <p:spPr>
          <a:xfrm>
            <a:off x="4516942" y="9841826"/>
            <a:ext cx="4627058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1" name="Line"/>
          <p:cNvSpPr/>
          <p:nvPr/>
        </p:nvSpPr>
        <p:spPr>
          <a:xfrm>
            <a:off x="4516942" y="12926490"/>
            <a:ext cx="11485059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" name="Circle"/>
          <p:cNvSpPr/>
          <p:nvPr/>
        </p:nvSpPr>
        <p:spPr>
          <a:xfrm>
            <a:off x="4289049" y="7779143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3" name="1. Never tested"/>
          <p:cNvSpPr txBox="1"/>
          <p:nvPr/>
        </p:nvSpPr>
        <p:spPr>
          <a:xfrm>
            <a:off x="4849704" y="12330144"/>
            <a:ext cx="291952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1. Never tested</a:t>
            </a:r>
          </a:p>
        </p:txBody>
      </p:sp>
      <p:sp>
        <p:nvSpPr>
          <p:cNvPr id="194" name="HIV+"/>
          <p:cNvSpPr/>
          <p:nvPr/>
        </p:nvSpPr>
        <p:spPr>
          <a:xfrm>
            <a:off x="1412259" y="8084110"/>
            <a:ext cx="1117524" cy="626591"/>
          </a:xfrm>
          <a:prstGeom prst="rect">
            <a:avLst/>
          </a:prstGeom>
          <a:solidFill>
            <a:srgbClr val="FFB8B9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HIV+</a:t>
            </a:r>
          </a:p>
        </p:txBody>
      </p:sp>
      <p:sp>
        <p:nvSpPr>
          <p:cNvPr id="195" name="Line"/>
          <p:cNvSpPr/>
          <p:nvPr/>
        </p:nvSpPr>
        <p:spPr>
          <a:xfrm flipH="1" flipV="1">
            <a:off x="2652512" y="8451323"/>
            <a:ext cx="559491" cy="1031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6" name="Income…"/>
          <p:cNvSpPr/>
          <p:nvPr/>
        </p:nvSpPr>
        <p:spPr>
          <a:xfrm>
            <a:off x="1398108" y="5692824"/>
            <a:ext cx="1594512" cy="1906518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Income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Insurance Age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Race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Region</a:t>
            </a:r>
          </a:p>
        </p:txBody>
      </p:sp>
      <p:sp>
        <p:nvSpPr>
          <p:cNvPr id="197" name="Line"/>
          <p:cNvSpPr/>
          <p:nvPr/>
        </p:nvSpPr>
        <p:spPr>
          <a:xfrm flipH="1" flipV="1">
            <a:off x="3102598" y="6567712"/>
            <a:ext cx="214386" cy="65185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8" name="Line"/>
          <p:cNvSpPr/>
          <p:nvPr/>
        </p:nvSpPr>
        <p:spPr>
          <a:xfrm>
            <a:off x="4516942" y="3139797"/>
            <a:ext cx="4627059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9" name="Line"/>
          <p:cNvSpPr/>
          <p:nvPr/>
        </p:nvSpPr>
        <p:spPr>
          <a:xfrm>
            <a:off x="4516942" y="6224461"/>
            <a:ext cx="4624849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0" name="2. Tested never treated"/>
          <p:cNvSpPr txBox="1"/>
          <p:nvPr/>
        </p:nvSpPr>
        <p:spPr>
          <a:xfrm>
            <a:off x="4934105" y="8807402"/>
            <a:ext cx="392463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2. Tested never treated</a:t>
            </a:r>
          </a:p>
        </p:txBody>
      </p:sp>
      <p:sp>
        <p:nvSpPr>
          <p:cNvPr id="201" name="3. Treated &amp; partial suppression"/>
          <p:cNvSpPr txBox="1"/>
          <p:nvPr/>
        </p:nvSpPr>
        <p:spPr>
          <a:xfrm>
            <a:off x="4859462" y="5233861"/>
            <a:ext cx="389498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3. Treated &amp; partial suppression</a:t>
            </a:r>
          </a:p>
        </p:txBody>
      </p:sp>
      <p:sp>
        <p:nvSpPr>
          <p:cNvPr id="202" name="4. Treated &amp; full suppression"/>
          <p:cNvSpPr txBox="1"/>
          <p:nvPr/>
        </p:nvSpPr>
        <p:spPr>
          <a:xfrm>
            <a:off x="4840382" y="2122166"/>
            <a:ext cx="326830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4. Treated &amp; full suppression</a:t>
            </a:r>
          </a:p>
        </p:txBody>
      </p:sp>
      <p:sp>
        <p:nvSpPr>
          <p:cNvPr id="203" name="Line"/>
          <p:cNvSpPr/>
          <p:nvPr/>
        </p:nvSpPr>
        <p:spPr>
          <a:xfrm flipV="1">
            <a:off x="9327215" y="9199577"/>
            <a:ext cx="1" cy="2531645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4" name="Line"/>
          <p:cNvSpPr/>
          <p:nvPr/>
        </p:nvSpPr>
        <p:spPr>
          <a:xfrm>
            <a:off x="9318822" y="9232089"/>
            <a:ext cx="2363543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5" name="Line"/>
          <p:cNvSpPr/>
          <p:nvPr/>
        </p:nvSpPr>
        <p:spPr>
          <a:xfrm>
            <a:off x="9318822" y="11698414"/>
            <a:ext cx="6683178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6" name="Circle"/>
          <p:cNvSpPr/>
          <p:nvPr/>
        </p:nvSpPr>
        <p:spPr>
          <a:xfrm>
            <a:off x="9060514" y="9599951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7" name="ADAP"/>
          <p:cNvSpPr txBox="1"/>
          <p:nvPr/>
        </p:nvSpPr>
        <p:spPr>
          <a:xfrm>
            <a:off x="9559741" y="8623027"/>
            <a:ext cx="193250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ADAP</a:t>
            </a:r>
          </a:p>
        </p:txBody>
      </p:sp>
      <p:sp>
        <p:nvSpPr>
          <p:cNvPr id="208" name="No ADAP"/>
          <p:cNvSpPr txBox="1"/>
          <p:nvPr/>
        </p:nvSpPr>
        <p:spPr>
          <a:xfrm>
            <a:off x="9674041" y="11092258"/>
            <a:ext cx="193250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ADAP</a:t>
            </a:r>
          </a:p>
        </p:txBody>
      </p:sp>
      <p:sp>
        <p:nvSpPr>
          <p:cNvPr id="209" name="Line"/>
          <p:cNvSpPr/>
          <p:nvPr/>
        </p:nvSpPr>
        <p:spPr>
          <a:xfrm flipV="1">
            <a:off x="11873189" y="8639278"/>
            <a:ext cx="1" cy="2042153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0" name="Line"/>
          <p:cNvSpPr/>
          <p:nvPr/>
        </p:nvSpPr>
        <p:spPr>
          <a:xfrm>
            <a:off x="11852096" y="8659274"/>
            <a:ext cx="4149905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1" name="Line"/>
          <p:cNvSpPr/>
          <p:nvPr/>
        </p:nvSpPr>
        <p:spPr>
          <a:xfrm>
            <a:off x="11852096" y="10652576"/>
            <a:ext cx="4149905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2" name="Circle"/>
          <p:cNvSpPr/>
          <p:nvPr/>
        </p:nvSpPr>
        <p:spPr>
          <a:xfrm>
            <a:off x="11619189" y="8965389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3" name="4. Treated &amp; full suppression"/>
          <p:cNvSpPr txBox="1"/>
          <p:nvPr/>
        </p:nvSpPr>
        <p:spPr>
          <a:xfrm>
            <a:off x="12101206" y="7634945"/>
            <a:ext cx="350973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4. Treated &amp; full suppression</a:t>
            </a:r>
          </a:p>
        </p:txBody>
      </p:sp>
      <p:sp>
        <p:nvSpPr>
          <p:cNvPr id="214" name="3. Treated &amp; partial suppression"/>
          <p:cNvSpPr txBox="1"/>
          <p:nvPr/>
        </p:nvSpPr>
        <p:spPr>
          <a:xfrm>
            <a:off x="12101206" y="9638051"/>
            <a:ext cx="365168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3. Treated &amp; partial suppression</a:t>
            </a:r>
          </a:p>
        </p:txBody>
      </p:sp>
      <p:sp>
        <p:nvSpPr>
          <p:cNvPr id="215" name="Line"/>
          <p:cNvSpPr/>
          <p:nvPr/>
        </p:nvSpPr>
        <p:spPr>
          <a:xfrm flipV="1">
            <a:off x="9306953" y="1880903"/>
            <a:ext cx="1" cy="1901432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6" name="Line"/>
          <p:cNvSpPr/>
          <p:nvPr/>
        </p:nvSpPr>
        <p:spPr>
          <a:xfrm>
            <a:off x="9268853" y="1884818"/>
            <a:ext cx="6733148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7" name="Line"/>
          <p:cNvSpPr/>
          <p:nvPr/>
        </p:nvSpPr>
        <p:spPr>
          <a:xfrm>
            <a:off x="9311642" y="3741382"/>
            <a:ext cx="6690358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8" name="Circle"/>
          <p:cNvSpPr/>
          <p:nvPr/>
        </p:nvSpPr>
        <p:spPr>
          <a:xfrm>
            <a:off x="9052952" y="2878177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9" name="ADAP"/>
          <p:cNvSpPr txBox="1"/>
          <p:nvPr/>
        </p:nvSpPr>
        <p:spPr>
          <a:xfrm>
            <a:off x="9652436" y="1293743"/>
            <a:ext cx="183096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ADAP</a:t>
            </a:r>
          </a:p>
        </p:txBody>
      </p:sp>
      <p:sp>
        <p:nvSpPr>
          <p:cNvPr id="220" name="No ADAP"/>
          <p:cNvSpPr txBox="1"/>
          <p:nvPr/>
        </p:nvSpPr>
        <p:spPr>
          <a:xfrm>
            <a:off x="9674168" y="3145194"/>
            <a:ext cx="193250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ADAP</a:t>
            </a:r>
          </a:p>
        </p:txBody>
      </p:sp>
      <p:sp>
        <p:nvSpPr>
          <p:cNvPr id="221" name="Line"/>
          <p:cNvSpPr/>
          <p:nvPr/>
        </p:nvSpPr>
        <p:spPr>
          <a:xfrm flipV="1">
            <a:off x="9319653" y="5209293"/>
            <a:ext cx="1" cy="190143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2" name="Line"/>
          <p:cNvSpPr/>
          <p:nvPr/>
        </p:nvSpPr>
        <p:spPr>
          <a:xfrm>
            <a:off x="9281553" y="5213207"/>
            <a:ext cx="6720447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3" name="Line"/>
          <p:cNvSpPr/>
          <p:nvPr/>
        </p:nvSpPr>
        <p:spPr>
          <a:xfrm>
            <a:off x="9324342" y="7069772"/>
            <a:ext cx="6677659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4" name="ADAP"/>
          <p:cNvSpPr txBox="1"/>
          <p:nvPr/>
        </p:nvSpPr>
        <p:spPr>
          <a:xfrm>
            <a:off x="9195235" y="4622132"/>
            <a:ext cx="280313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ADAP</a:t>
            </a:r>
          </a:p>
        </p:txBody>
      </p:sp>
      <p:sp>
        <p:nvSpPr>
          <p:cNvPr id="225" name="No ADAP"/>
          <p:cNvSpPr txBox="1"/>
          <p:nvPr/>
        </p:nvSpPr>
        <p:spPr>
          <a:xfrm>
            <a:off x="9496368" y="6473584"/>
            <a:ext cx="236354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ADAP</a:t>
            </a:r>
          </a:p>
        </p:txBody>
      </p:sp>
      <p:sp>
        <p:nvSpPr>
          <p:cNvPr id="226" name="Circle"/>
          <p:cNvSpPr/>
          <p:nvPr/>
        </p:nvSpPr>
        <p:spPr>
          <a:xfrm>
            <a:off x="9060133" y="5934469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7" name="Dingbat X"/>
          <p:cNvSpPr/>
          <p:nvPr/>
        </p:nvSpPr>
        <p:spPr>
          <a:xfrm>
            <a:off x="16125026" y="11216764"/>
            <a:ext cx="85980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8" name="Dingbat X"/>
          <p:cNvSpPr/>
          <p:nvPr/>
        </p:nvSpPr>
        <p:spPr>
          <a:xfrm>
            <a:off x="16125026" y="12444840"/>
            <a:ext cx="85980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9" name="Line"/>
          <p:cNvSpPr/>
          <p:nvPr/>
        </p:nvSpPr>
        <p:spPr>
          <a:xfrm flipH="1" flipV="1">
            <a:off x="8926759" y="2216932"/>
            <a:ext cx="214386" cy="65185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0" name="Line"/>
          <p:cNvSpPr/>
          <p:nvPr/>
        </p:nvSpPr>
        <p:spPr>
          <a:xfrm flipH="1">
            <a:off x="8771642" y="10033252"/>
            <a:ext cx="299595" cy="34733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1" name="Line"/>
          <p:cNvSpPr/>
          <p:nvPr/>
        </p:nvSpPr>
        <p:spPr>
          <a:xfrm flipH="1">
            <a:off x="11358230" y="9459914"/>
            <a:ext cx="324772" cy="32477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2" name="ε1"/>
          <p:cNvSpPr txBox="1"/>
          <p:nvPr/>
        </p:nvSpPr>
        <p:spPr>
          <a:xfrm>
            <a:off x="9950194" y="1909349"/>
            <a:ext cx="129693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ε1</a:t>
            </a:r>
          </a:p>
        </p:txBody>
      </p:sp>
      <p:sp>
        <p:nvSpPr>
          <p:cNvPr id="233" name="1-ε1"/>
          <p:cNvSpPr txBox="1"/>
          <p:nvPr/>
        </p:nvSpPr>
        <p:spPr>
          <a:xfrm>
            <a:off x="9803184" y="3799450"/>
            <a:ext cx="1619912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ε1</a:t>
            </a:r>
          </a:p>
        </p:txBody>
      </p:sp>
      <p:sp>
        <p:nvSpPr>
          <p:cNvPr id="234" name="ε2"/>
          <p:cNvSpPr txBox="1"/>
          <p:nvPr/>
        </p:nvSpPr>
        <p:spPr>
          <a:xfrm>
            <a:off x="10026394" y="5242163"/>
            <a:ext cx="129693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ε2</a:t>
            </a:r>
          </a:p>
        </p:txBody>
      </p:sp>
      <p:sp>
        <p:nvSpPr>
          <p:cNvPr id="235" name="1-ε2"/>
          <p:cNvSpPr txBox="1"/>
          <p:nvPr/>
        </p:nvSpPr>
        <p:spPr>
          <a:xfrm>
            <a:off x="9913478" y="7154059"/>
            <a:ext cx="1619912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ε2</a:t>
            </a:r>
          </a:p>
        </p:txBody>
      </p:sp>
      <p:sp>
        <p:nvSpPr>
          <p:cNvPr id="236" name="ε3"/>
          <p:cNvSpPr txBox="1"/>
          <p:nvPr/>
        </p:nvSpPr>
        <p:spPr>
          <a:xfrm>
            <a:off x="9912295" y="9201921"/>
            <a:ext cx="129693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ε3</a:t>
            </a:r>
          </a:p>
        </p:txBody>
      </p:sp>
      <p:sp>
        <p:nvSpPr>
          <p:cNvPr id="237" name="1-ε3"/>
          <p:cNvSpPr txBox="1"/>
          <p:nvPr/>
        </p:nvSpPr>
        <p:spPr>
          <a:xfrm>
            <a:off x="9817638" y="11731907"/>
            <a:ext cx="1619912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ε3</a:t>
            </a:r>
          </a:p>
        </p:txBody>
      </p:sp>
      <p:sp>
        <p:nvSpPr>
          <p:cNvPr id="238" name="tt2to4"/>
          <p:cNvSpPr txBox="1"/>
          <p:nvPr/>
        </p:nvSpPr>
        <p:spPr>
          <a:xfrm>
            <a:off x="12933138" y="8709131"/>
            <a:ext cx="1930724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tt2to4</a:t>
            </a:r>
          </a:p>
        </p:txBody>
      </p:sp>
      <p:sp>
        <p:nvSpPr>
          <p:cNvPr id="239" name="1-tt2to4"/>
          <p:cNvSpPr txBox="1"/>
          <p:nvPr/>
        </p:nvSpPr>
        <p:spPr>
          <a:xfrm>
            <a:off x="12856938" y="10660669"/>
            <a:ext cx="2148215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tt2to4</a:t>
            </a:r>
          </a:p>
        </p:txBody>
      </p:sp>
      <p:sp>
        <p:nvSpPr>
          <p:cNvPr id="240" name="Income…"/>
          <p:cNvSpPr/>
          <p:nvPr/>
        </p:nvSpPr>
        <p:spPr>
          <a:xfrm>
            <a:off x="13929335" y="2096854"/>
            <a:ext cx="1697431" cy="1493613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Income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Insurance 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Age Race Region</a:t>
            </a:r>
          </a:p>
        </p:txBody>
      </p:sp>
      <p:sp>
        <p:nvSpPr>
          <p:cNvPr id="241" name="Income…"/>
          <p:cNvSpPr/>
          <p:nvPr/>
        </p:nvSpPr>
        <p:spPr>
          <a:xfrm>
            <a:off x="6272131" y="609211"/>
            <a:ext cx="2777731" cy="1548379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Income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Insurance 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Age Race Region </a:t>
            </a:r>
            <a:r>
              <a:rPr b="1"/>
              <a:t>Diagnosed HIV+</a:t>
            </a:r>
          </a:p>
        </p:txBody>
      </p:sp>
      <p:sp>
        <p:nvSpPr>
          <p:cNvPr id="242" name="Line"/>
          <p:cNvSpPr/>
          <p:nvPr/>
        </p:nvSpPr>
        <p:spPr>
          <a:xfrm flipH="1">
            <a:off x="8805025" y="6396218"/>
            <a:ext cx="299595" cy="34733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3" name="Income…"/>
          <p:cNvSpPr/>
          <p:nvPr/>
        </p:nvSpPr>
        <p:spPr>
          <a:xfrm>
            <a:off x="6247605" y="6822204"/>
            <a:ext cx="2777731" cy="1548380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Income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Insurance 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Age Race Region </a:t>
            </a:r>
            <a:r>
              <a:rPr b="1"/>
              <a:t>Diagnosed HIV+</a:t>
            </a:r>
          </a:p>
        </p:txBody>
      </p:sp>
      <p:sp>
        <p:nvSpPr>
          <p:cNvPr id="244" name="Income…"/>
          <p:cNvSpPr/>
          <p:nvPr/>
        </p:nvSpPr>
        <p:spPr>
          <a:xfrm>
            <a:off x="6253839" y="10445655"/>
            <a:ext cx="2777731" cy="1548380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Income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Insurance 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Age Race Region </a:t>
            </a:r>
            <a:r>
              <a:rPr b="1"/>
              <a:t>Diagnosed HIV+</a:t>
            </a:r>
          </a:p>
        </p:txBody>
      </p:sp>
      <p:sp>
        <p:nvSpPr>
          <p:cNvPr id="245" name="Age Race…"/>
          <p:cNvSpPr/>
          <p:nvPr/>
        </p:nvSpPr>
        <p:spPr>
          <a:xfrm>
            <a:off x="10102367" y="9869261"/>
            <a:ext cx="1496737" cy="841936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Age Race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Region</a:t>
            </a:r>
          </a:p>
        </p:txBody>
      </p:sp>
      <p:sp>
        <p:nvSpPr>
          <p:cNvPr id="246" name="Rounded Rectangle"/>
          <p:cNvSpPr/>
          <p:nvPr/>
        </p:nvSpPr>
        <p:spPr>
          <a:xfrm>
            <a:off x="9523528" y="1252805"/>
            <a:ext cx="2208131" cy="11210390"/>
          </a:xfrm>
          <a:prstGeom prst="roundRect">
            <a:avLst>
              <a:gd name="adj" fmla="val 12518"/>
            </a:avLst>
          </a:prstGeom>
          <a:solidFill>
            <a:srgbClr val="D4FB79">
              <a:alpha val="34388"/>
            </a:srgbClr>
          </a:solidFill>
          <a:ln w="38100">
            <a:solidFill>
              <a:srgbClr val="929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7" name="Line"/>
          <p:cNvSpPr/>
          <p:nvPr/>
        </p:nvSpPr>
        <p:spPr>
          <a:xfrm>
            <a:off x="15687540" y="3382634"/>
            <a:ext cx="221880" cy="22188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8" name="Age Race…"/>
          <p:cNvSpPr/>
          <p:nvPr/>
        </p:nvSpPr>
        <p:spPr>
          <a:xfrm>
            <a:off x="14126277" y="804719"/>
            <a:ext cx="1496736" cy="841935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Age Race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Region</a:t>
            </a:r>
          </a:p>
        </p:txBody>
      </p:sp>
      <p:pic>
        <p:nvPicPr>
          <p:cNvPr id="24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44460" y="1503766"/>
            <a:ext cx="1079501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ART dynamics"/>
          <p:cNvSpPr txBox="1"/>
          <p:nvPr/>
        </p:nvSpPr>
        <p:spPr>
          <a:xfrm>
            <a:off x="17174570" y="1605366"/>
            <a:ext cx="280313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ART dynamics</a:t>
            </a:r>
          </a:p>
        </p:txBody>
      </p:sp>
      <p:pic>
        <p:nvPicPr>
          <p:cNvPr id="2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44460" y="3379432"/>
            <a:ext cx="1079501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ART dynamics"/>
          <p:cNvSpPr txBox="1"/>
          <p:nvPr/>
        </p:nvSpPr>
        <p:spPr>
          <a:xfrm>
            <a:off x="17174570" y="3481032"/>
            <a:ext cx="280313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ART dynamics</a:t>
            </a:r>
          </a:p>
        </p:txBody>
      </p:sp>
      <p:pic>
        <p:nvPicPr>
          <p:cNvPr id="2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44460" y="4850674"/>
            <a:ext cx="1079501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ART dynamics"/>
          <p:cNvSpPr txBox="1"/>
          <p:nvPr/>
        </p:nvSpPr>
        <p:spPr>
          <a:xfrm>
            <a:off x="17174570" y="4952274"/>
            <a:ext cx="280313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ART dynamics</a:t>
            </a:r>
          </a:p>
        </p:txBody>
      </p:sp>
      <p:pic>
        <p:nvPicPr>
          <p:cNvPr id="2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44460" y="6733216"/>
            <a:ext cx="1079501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ART dynamics"/>
          <p:cNvSpPr txBox="1"/>
          <p:nvPr/>
        </p:nvSpPr>
        <p:spPr>
          <a:xfrm>
            <a:off x="17174570" y="6834816"/>
            <a:ext cx="280313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ART dynamics</a:t>
            </a:r>
          </a:p>
        </p:txBody>
      </p:sp>
      <p:pic>
        <p:nvPicPr>
          <p:cNvPr id="2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44460" y="8356327"/>
            <a:ext cx="1079501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ART dynamics"/>
          <p:cNvSpPr txBox="1"/>
          <p:nvPr/>
        </p:nvSpPr>
        <p:spPr>
          <a:xfrm>
            <a:off x="17174570" y="8457927"/>
            <a:ext cx="280313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ART dynamics</a:t>
            </a:r>
          </a:p>
        </p:txBody>
      </p:sp>
      <p:pic>
        <p:nvPicPr>
          <p:cNvPr id="25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90687" y="10219323"/>
            <a:ext cx="1079501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ART dynamics"/>
          <p:cNvSpPr txBox="1"/>
          <p:nvPr/>
        </p:nvSpPr>
        <p:spPr>
          <a:xfrm>
            <a:off x="17220796" y="10320923"/>
            <a:ext cx="280313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ART dynamics</a:t>
            </a:r>
          </a:p>
        </p:txBody>
      </p:sp>
      <p:sp>
        <p:nvSpPr>
          <p:cNvPr id="261" name="Line"/>
          <p:cNvSpPr/>
          <p:nvPr/>
        </p:nvSpPr>
        <p:spPr>
          <a:xfrm>
            <a:off x="15687540" y="1574381"/>
            <a:ext cx="221880" cy="22188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2" name="Age Race…"/>
          <p:cNvSpPr/>
          <p:nvPr/>
        </p:nvSpPr>
        <p:spPr>
          <a:xfrm>
            <a:off x="14100877" y="4146958"/>
            <a:ext cx="1496736" cy="841935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Age Race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Region</a:t>
            </a:r>
          </a:p>
        </p:txBody>
      </p:sp>
      <p:sp>
        <p:nvSpPr>
          <p:cNvPr id="263" name="Line"/>
          <p:cNvSpPr/>
          <p:nvPr/>
        </p:nvSpPr>
        <p:spPr>
          <a:xfrm>
            <a:off x="15662140" y="4916620"/>
            <a:ext cx="221880" cy="22188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4" name="Income…"/>
          <p:cNvSpPr/>
          <p:nvPr/>
        </p:nvSpPr>
        <p:spPr>
          <a:xfrm>
            <a:off x="13916635" y="5472492"/>
            <a:ext cx="1697431" cy="1493613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Income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Insurance 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Age Race Region</a:t>
            </a:r>
          </a:p>
        </p:txBody>
      </p:sp>
      <p:sp>
        <p:nvSpPr>
          <p:cNvPr id="265" name="Line"/>
          <p:cNvSpPr/>
          <p:nvPr/>
        </p:nvSpPr>
        <p:spPr>
          <a:xfrm>
            <a:off x="15674840" y="6758271"/>
            <a:ext cx="221880" cy="22188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6" name="Age Race…"/>
          <p:cNvSpPr/>
          <p:nvPr/>
        </p:nvSpPr>
        <p:spPr>
          <a:xfrm>
            <a:off x="17520685" y="9259015"/>
            <a:ext cx="1496736" cy="841935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Age Race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Region</a:t>
            </a:r>
          </a:p>
        </p:txBody>
      </p:sp>
      <p:sp>
        <p:nvSpPr>
          <p:cNvPr id="267" name="Line"/>
          <p:cNvSpPr/>
          <p:nvPr/>
        </p:nvSpPr>
        <p:spPr>
          <a:xfrm flipH="1">
            <a:off x="16963742" y="9793811"/>
            <a:ext cx="450480" cy="43778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8" name="Line"/>
          <p:cNvSpPr/>
          <p:nvPr/>
        </p:nvSpPr>
        <p:spPr>
          <a:xfrm>
            <a:off x="17131477" y="9179095"/>
            <a:ext cx="318192" cy="31819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9" name="tt1"/>
          <p:cNvSpPr txBox="1"/>
          <p:nvPr/>
        </p:nvSpPr>
        <p:spPr>
          <a:xfrm>
            <a:off x="5378563" y="12924983"/>
            <a:ext cx="3011850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tt1</a:t>
            </a:r>
          </a:p>
        </p:txBody>
      </p:sp>
      <p:sp>
        <p:nvSpPr>
          <p:cNvPr id="270" name="tt4"/>
          <p:cNvSpPr txBox="1"/>
          <p:nvPr/>
        </p:nvSpPr>
        <p:spPr>
          <a:xfrm>
            <a:off x="6236023" y="3174813"/>
            <a:ext cx="129693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tt4</a:t>
            </a:r>
          </a:p>
        </p:txBody>
      </p:sp>
      <p:sp>
        <p:nvSpPr>
          <p:cNvPr id="271" name="tt3"/>
          <p:cNvSpPr txBox="1"/>
          <p:nvPr/>
        </p:nvSpPr>
        <p:spPr>
          <a:xfrm>
            <a:off x="6236023" y="6267404"/>
            <a:ext cx="129693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tt3</a:t>
            </a:r>
          </a:p>
        </p:txBody>
      </p:sp>
      <p:sp>
        <p:nvSpPr>
          <p:cNvPr id="272" name="tt2"/>
          <p:cNvSpPr txBox="1"/>
          <p:nvPr/>
        </p:nvSpPr>
        <p:spPr>
          <a:xfrm>
            <a:off x="6236023" y="9823090"/>
            <a:ext cx="129693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tt2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Man Walking"/>
          <p:cNvSpPr/>
          <p:nvPr/>
        </p:nvSpPr>
        <p:spPr>
          <a:xfrm>
            <a:off x="3088721" y="7005501"/>
            <a:ext cx="1028817" cy="2284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5" name="Line"/>
          <p:cNvSpPr/>
          <p:nvPr/>
        </p:nvSpPr>
        <p:spPr>
          <a:xfrm flipV="1">
            <a:off x="4543049" y="3106967"/>
            <a:ext cx="1" cy="9852355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6" name="Line"/>
          <p:cNvSpPr/>
          <p:nvPr/>
        </p:nvSpPr>
        <p:spPr>
          <a:xfrm>
            <a:off x="4516942" y="9841826"/>
            <a:ext cx="4627058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7" name="Line"/>
          <p:cNvSpPr/>
          <p:nvPr/>
        </p:nvSpPr>
        <p:spPr>
          <a:xfrm>
            <a:off x="4516942" y="12926490"/>
            <a:ext cx="11485059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8" name="Circle"/>
          <p:cNvSpPr/>
          <p:nvPr/>
        </p:nvSpPr>
        <p:spPr>
          <a:xfrm>
            <a:off x="4289049" y="7779143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9" name="1. Never tested"/>
          <p:cNvSpPr txBox="1"/>
          <p:nvPr/>
        </p:nvSpPr>
        <p:spPr>
          <a:xfrm>
            <a:off x="4849704" y="12330144"/>
            <a:ext cx="291952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1. Never tested</a:t>
            </a:r>
          </a:p>
        </p:txBody>
      </p:sp>
      <p:sp>
        <p:nvSpPr>
          <p:cNvPr id="280" name="HIV+"/>
          <p:cNvSpPr/>
          <p:nvPr/>
        </p:nvSpPr>
        <p:spPr>
          <a:xfrm>
            <a:off x="1412259" y="8084110"/>
            <a:ext cx="1117524" cy="626591"/>
          </a:xfrm>
          <a:prstGeom prst="rect">
            <a:avLst/>
          </a:prstGeom>
          <a:solidFill>
            <a:srgbClr val="FFB8B9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HIV+</a:t>
            </a:r>
          </a:p>
        </p:txBody>
      </p:sp>
      <p:sp>
        <p:nvSpPr>
          <p:cNvPr id="281" name="Line"/>
          <p:cNvSpPr/>
          <p:nvPr/>
        </p:nvSpPr>
        <p:spPr>
          <a:xfrm flipH="1" flipV="1">
            <a:off x="2652512" y="8451323"/>
            <a:ext cx="559491" cy="1031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2" name="Income…"/>
          <p:cNvSpPr/>
          <p:nvPr/>
        </p:nvSpPr>
        <p:spPr>
          <a:xfrm>
            <a:off x="1398108" y="5692824"/>
            <a:ext cx="1594512" cy="1906518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Income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Insurance Age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Race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Region</a:t>
            </a:r>
          </a:p>
        </p:txBody>
      </p:sp>
      <p:sp>
        <p:nvSpPr>
          <p:cNvPr id="283" name="Line"/>
          <p:cNvSpPr/>
          <p:nvPr/>
        </p:nvSpPr>
        <p:spPr>
          <a:xfrm flipH="1" flipV="1">
            <a:off x="3102598" y="6567712"/>
            <a:ext cx="214386" cy="65185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4" name="Line"/>
          <p:cNvSpPr/>
          <p:nvPr/>
        </p:nvSpPr>
        <p:spPr>
          <a:xfrm>
            <a:off x="4516942" y="3139797"/>
            <a:ext cx="4627059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5" name="Line"/>
          <p:cNvSpPr/>
          <p:nvPr/>
        </p:nvSpPr>
        <p:spPr>
          <a:xfrm>
            <a:off x="4516942" y="6224461"/>
            <a:ext cx="4624849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6" name="2. Tested never treated"/>
          <p:cNvSpPr txBox="1"/>
          <p:nvPr/>
        </p:nvSpPr>
        <p:spPr>
          <a:xfrm>
            <a:off x="4934105" y="8807402"/>
            <a:ext cx="392463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2. Tested never treated</a:t>
            </a:r>
          </a:p>
        </p:txBody>
      </p:sp>
      <p:sp>
        <p:nvSpPr>
          <p:cNvPr id="287" name="3. Treated &amp; partial suppression"/>
          <p:cNvSpPr txBox="1"/>
          <p:nvPr/>
        </p:nvSpPr>
        <p:spPr>
          <a:xfrm>
            <a:off x="4859462" y="5233861"/>
            <a:ext cx="389498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3. Treated &amp; partial suppression</a:t>
            </a:r>
          </a:p>
        </p:txBody>
      </p:sp>
      <p:sp>
        <p:nvSpPr>
          <p:cNvPr id="288" name="4. Treated &amp; full suppression"/>
          <p:cNvSpPr txBox="1"/>
          <p:nvPr/>
        </p:nvSpPr>
        <p:spPr>
          <a:xfrm>
            <a:off x="4840382" y="2122166"/>
            <a:ext cx="326830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4. Treated &amp; full suppression</a:t>
            </a:r>
          </a:p>
        </p:txBody>
      </p:sp>
      <p:sp>
        <p:nvSpPr>
          <p:cNvPr id="289" name="Line"/>
          <p:cNvSpPr/>
          <p:nvPr/>
        </p:nvSpPr>
        <p:spPr>
          <a:xfrm flipV="1">
            <a:off x="9327215" y="9199577"/>
            <a:ext cx="1" cy="2531645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0" name="Line"/>
          <p:cNvSpPr/>
          <p:nvPr/>
        </p:nvSpPr>
        <p:spPr>
          <a:xfrm>
            <a:off x="9318822" y="9232089"/>
            <a:ext cx="2363543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1" name="Line"/>
          <p:cNvSpPr/>
          <p:nvPr/>
        </p:nvSpPr>
        <p:spPr>
          <a:xfrm>
            <a:off x="9318822" y="11698414"/>
            <a:ext cx="6683178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2" name="Circle"/>
          <p:cNvSpPr/>
          <p:nvPr/>
        </p:nvSpPr>
        <p:spPr>
          <a:xfrm>
            <a:off x="9060514" y="9599951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3" name="ADAP"/>
          <p:cNvSpPr txBox="1"/>
          <p:nvPr/>
        </p:nvSpPr>
        <p:spPr>
          <a:xfrm>
            <a:off x="9559741" y="8623027"/>
            <a:ext cx="193250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ADAP</a:t>
            </a:r>
          </a:p>
        </p:txBody>
      </p:sp>
      <p:sp>
        <p:nvSpPr>
          <p:cNvPr id="294" name="No ADAP"/>
          <p:cNvSpPr txBox="1"/>
          <p:nvPr/>
        </p:nvSpPr>
        <p:spPr>
          <a:xfrm>
            <a:off x="9674041" y="11092258"/>
            <a:ext cx="193250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ADAP</a:t>
            </a:r>
          </a:p>
        </p:txBody>
      </p:sp>
      <p:sp>
        <p:nvSpPr>
          <p:cNvPr id="295" name="Line"/>
          <p:cNvSpPr/>
          <p:nvPr/>
        </p:nvSpPr>
        <p:spPr>
          <a:xfrm flipV="1">
            <a:off x="11873189" y="8639278"/>
            <a:ext cx="1" cy="2042153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6" name="Line"/>
          <p:cNvSpPr/>
          <p:nvPr/>
        </p:nvSpPr>
        <p:spPr>
          <a:xfrm>
            <a:off x="11852096" y="8659274"/>
            <a:ext cx="4149905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7" name="Line"/>
          <p:cNvSpPr/>
          <p:nvPr/>
        </p:nvSpPr>
        <p:spPr>
          <a:xfrm>
            <a:off x="11852096" y="10652576"/>
            <a:ext cx="4149905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8" name="Circle"/>
          <p:cNvSpPr/>
          <p:nvPr/>
        </p:nvSpPr>
        <p:spPr>
          <a:xfrm>
            <a:off x="11619189" y="8965389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9" name="4. Treated &amp; full suppression"/>
          <p:cNvSpPr txBox="1"/>
          <p:nvPr/>
        </p:nvSpPr>
        <p:spPr>
          <a:xfrm>
            <a:off x="12101206" y="7634945"/>
            <a:ext cx="350973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4. Treated &amp; full suppression</a:t>
            </a:r>
          </a:p>
        </p:txBody>
      </p:sp>
      <p:sp>
        <p:nvSpPr>
          <p:cNvPr id="300" name="3. Treated &amp; partial suppression"/>
          <p:cNvSpPr txBox="1"/>
          <p:nvPr/>
        </p:nvSpPr>
        <p:spPr>
          <a:xfrm>
            <a:off x="12101206" y="9638051"/>
            <a:ext cx="365168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3. Treated &amp; partial suppression</a:t>
            </a:r>
          </a:p>
        </p:txBody>
      </p:sp>
      <p:sp>
        <p:nvSpPr>
          <p:cNvPr id="301" name="Line"/>
          <p:cNvSpPr/>
          <p:nvPr/>
        </p:nvSpPr>
        <p:spPr>
          <a:xfrm flipV="1">
            <a:off x="9306953" y="1880903"/>
            <a:ext cx="1" cy="1901432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2" name="Line"/>
          <p:cNvSpPr/>
          <p:nvPr/>
        </p:nvSpPr>
        <p:spPr>
          <a:xfrm>
            <a:off x="9268853" y="1884818"/>
            <a:ext cx="6733148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3" name="Line"/>
          <p:cNvSpPr/>
          <p:nvPr/>
        </p:nvSpPr>
        <p:spPr>
          <a:xfrm>
            <a:off x="9311642" y="3741382"/>
            <a:ext cx="6690358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4" name="Circle"/>
          <p:cNvSpPr/>
          <p:nvPr/>
        </p:nvSpPr>
        <p:spPr>
          <a:xfrm>
            <a:off x="9052952" y="2878177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5" name="ADAP"/>
          <p:cNvSpPr txBox="1"/>
          <p:nvPr/>
        </p:nvSpPr>
        <p:spPr>
          <a:xfrm>
            <a:off x="9652436" y="1293743"/>
            <a:ext cx="183096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ADAP</a:t>
            </a:r>
          </a:p>
        </p:txBody>
      </p:sp>
      <p:sp>
        <p:nvSpPr>
          <p:cNvPr id="306" name="No ADAP"/>
          <p:cNvSpPr txBox="1"/>
          <p:nvPr/>
        </p:nvSpPr>
        <p:spPr>
          <a:xfrm>
            <a:off x="9674168" y="3145194"/>
            <a:ext cx="193250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ADAP</a:t>
            </a:r>
          </a:p>
        </p:txBody>
      </p:sp>
      <p:sp>
        <p:nvSpPr>
          <p:cNvPr id="307" name="Line"/>
          <p:cNvSpPr/>
          <p:nvPr/>
        </p:nvSpPr>
        <p:spPr>
          <a:xfrm flipV="1">
            <a:off x="9319653" y="5209293"/>
            <a:ext cx="1" cy="190143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8" name="Line"/>
          <p:cNvSpPr/>
          <p:nvPr/>
        </p:nvSpPr>
        <p:spPr>
          <a:xfrm>
            <a:off x="9281553" y="5213207"/>
            <a:ext cx="6720447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9" name="Line"/>
          <p:cNvSpPr/>
          <p:nvPr/>
        </p:nvSpPr>
        <p:spPr>
          <a:xfrm>
            <a:off x="9324342" y="7069772"/>
            <a:ext cx="6677659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0" name="ADAP"/>
          <p:cNvSpPr txBox="1"/>
          <p:nvPr/>
        </p:nvSpPr>
        <p:spPr>
          <a:xfrm>
            <a:off x="9195235" y="4622132"/>
            <a:ext cx="280313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ADAP</a:t>
            </a:r>
          </a:p>
        </p:txBody>
      </p:sp>
      <p:sp>
        <p:nvSpPr>
          <p:cNvPr id="311" name="No ADAP"/>
          <p:cNvSpPr txBox="1"/>
          <p:nvPr/>
        </p:nvSpPr>
        <p:spPr>
          <a:xfrm>
            <a:off x="9496368" y="6473584"/>
            <a:ext cx="236354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ADAP</a:t>
            </a:r>
          </a:p>
        </p:txBody>
      </p:sp>
      <p:sp>
        <p:nvSpPr>
          <p:cNvPr id="312" name="Circle"/>
          <p:cNvSpPr/>
          <p:nvPr/>
        </p:nvSpPr>
        <p:spPr>
          <a:xfrm>
            <a:off x="9060133" y="5934469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3" name="Dingbat X"/>
          <p:cNvSpPr/>
          <p:nvPr/>
        </p:nvSpPr>
        <p:spPr>
          <a:xfrm>
            <a:off x="16125026" y="11216764"/>
            <a:ext cx="85980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4" name="Dingbat X"/>
          <p:cNvSpPr/>
          <p:nvPr/>
        </p:nvSpPr>
        <p:spPr>
          <a:xfrm>
            <a:off x="16125026" y="12444840"/>
            <a:ext cx="85980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5" name="ε1"/>
          <p:cNvSpPr txBox="1"/>
          <p:nvPr/>
        </p:nvSpPr>
        <p:spPr>
          <a:xfrm>
            <a:off x="9950194" y="1909349"/>
            <a:ext cx="129693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ε1</a:t>
            </a:r>
          </a:p>
        </p:txBody>
      </p:sp>
      <p:sp>
        <p:nvSpPr>
          <p:cNvPr id="316" name="1-ε1"/>
          <p:cNvSpPr txBox="1"/>
          <p:nvPr/>
        </p:nvSpPr>
        <p:spPr>
          <a:xfrm>
            <a:off x="9803184" y="3799450"/>
            <a:ext cx="1619912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ε1</a:t>
            </a:r>
          </a:p>
        </p:txBody>
      </p:sp>
      <p:sp>
        <p:nvSpPr>
          <p:cNvPr id="317" name="ε2"/>
          <p:cNvSpPr txBox="1"/>
          <p:nvPr/>
        </p:nvSpPr>
        <p:spPr>
          <a:xfrm>
            <a:off x="10026394" y="5242163"/>
            <a:ext cx="129693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ε2</a:t>
            </a:r>
          </a:p>
        </p:txBody>
      </p:sp>
      <p:sp>
        <p:nvSpPr>
          <p:cNvPr id="318" name="1-ε2"/>
          <p:cNvSpPr txBox="1"/>
          <p:nvPr/>
        </p:nvSpPr>
        <p:spPr>
          <a:xfrm>
            <a:off x="9913478" y="7154059"/>
            <a:ext cx="1619912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ε2</a:t>
            </a:r>
          </a:p>
        </p:txBody>
      </p:sp>
      <p:sp>
        <p:nvSpPr>
          <p:cNvPr id="319" name="ε3"/>
          <p:cNvSpPr txBox="1"/>
          <p:nvPr/>
        </p:nvSpPr>
        <p:spPr>
          <a:xfrm>
            <a:off x="9912295" y="9201921"/>
            <a:ext cx="129693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ε3</a:t>
            </a:r>
          </a:p>
        </p:txBody>
      </p:sp>
      <p:sp>
        <p:nvSpPr>
          <p:cNvPr id="320" name="1-ε3"/>
          <p:cNvSpPr txBox="1"/>
          <p:nvPr/>
        </p:nvSpPr>
        <p:spPr>
          <a:xfrm>
            <a:off x="9817638" y="11731907"/>
            <a:ext cx="1619912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ε3</a:t>
            </a:r>
          </a:p>
        </p:txBody>
      </p:sp>
      <p:sp>
        <p:nvSpPr>
          <p:cNvPr id="321" name="tt2to4"/>
          <p:cNvSpPr txBox="1"/>
          <p:nvPr/>
        </p:nvSpPr>
        <p:spPr>
          <a:xfrm>
            <a:off x="12933138" y="8709131"/>
            <a:ext cx="1930724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tt2to4</a:t>
            </a:r>
          </a:p>
        </p:txBody>
      </p:sp>
      <p:sp>
        <p:nvSpPr>
          <p:cNvPr id="322" name="1-tt2to4"/>
          <p:cNvSpPr txBox="1"/>
          <p:nvPr/>
        </p:nvSpPr>
        <p:spPr>
          <a:xfrm>
            <a:off x="12856938" y="10660669"/>
            <a:ext cx="2148215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tt2to4</a:t>
            </a:r>
          </a:p>
        </p:txBody>
      </p:sp>
      <p:sp>
        <p:nvSpPr>
          <p:cNvPr id="323" name="Rounded Rectangle"/>
          <p:cNvSpPr/>
          <p:nvPr/>
        </p:nvSpPr>
        <p:spPr>
          <a:xfrm>
            <a:off x="9629195" y="1154140"/>
            <a:ext cx="2208132" cy="11210390"/>
          </a:xfrm>
          <a:prstGeom prst="roundRect">
            <a:avLst>
              <a:gd name="adj" fmla="val 12518"/>
            </a:avLst>
          </a:prstGeom>
          <a:solidFill>
            <a:srgbClr val="D4FB79">
              <a:alpha val="34388"/>
            </a:srgbClr>
          </a:solidFill>
          <a:ln w="38100">
            <a:solidFill>
              <a:srgbClr val="929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3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44460" y="1503766"/>
            <a:ext cx="1079501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ART dynamics"/>
          <p:cNvSpPr txBox="1"/>
          <p:nvPr/>
        </p:nvSpPr>
        <p:spPr>
          <a:xfrm>
            <a:off x="17174570" y="1605366"/>
            <a:ext cx="280313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ART dynamics</a:t>
            </a:r>
          </a:p>
        </p:txBody>
      </p:sp>
      <p:pic>
        <p:nvPicPr>
          <p:cNvPr id="3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44460" y="3379432"/>
            <a:ext cx="1079501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ART dynamics"/>
          <p:cNvSpPr txBox="1"/>
          <p:nvPr/>
        </p:nvSpPr>
        <p:spPr>
          <a:xfrm>
            <a:off x="17174570" y="3481032"/>
            <a:ext cx="280313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ART dynamics</a:t>
            </a:r>
          </a:p>
        </p:txBody>
      </p:sp>
      <p:pic>
        <p:nvPicPr>
          <p:cNvPr id="3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44460" y="4850674"/>
            <a:ext cx="1079501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ART dynamics"/>
          <p:cNvSpPr txBox="1"/>
          <p:nvPr/>
        </p:nvSpPr>
        <p:spPr>
          <a:xfrm>
            <a:off x="17174570" y="4952274"/>
            <a:ext cx="280313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ART dynamics</a:t>
            </a:r>
          </a:p>
        </p:txBody>
      </p:sp>
      <p:pic>
        <p:nvPicPr>
          <p:cNvPr id="3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44460" y="6733216"/>
            <a:ext cx="1079501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ART dynamics"/>
          <p:cNvSpPr txBox="1"/>
          <p:nvPr/>
        </p:nvSpPr>
        <p:spPr>
          <a:xfrm>
            <a:off x="17174570" y="6834816"/>
            <a:ext cx="280313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ART dynamics</a:t>
            </a:r>
          </a:p>
        </p:txBody>
      </p:sp>
      <p:pic>
        <p:nvPicPr>
          <p:cNvPr id="3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44460" y="8356327"/>
            <a:ext cx="1079501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ART dynamics"/>
          <p:cNvSpPr txBox="1"/>
          <p:nvPr/>
        </p:nvSpPr>
        <p:spPr>
          <a:xfrm>
            <a:off x="17174570" y="8457927"/>
            <a:ext cx="280313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ART dynamics</a:t>
            </a:r>
          </a:p>
        </p:txBody>
      </p:sp>
      <p:pic>
        <p:nvPicPr>
          <p:cNvPr id="3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90687" y="10219323"/>
            <a:ext cx="1079501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ART dynamics"/>
          <p:cNvSpPr txBox="1"/>
          <p:nvPr/>
        </p:nvSpPr>
        <p:spPr>
          <a:xfrm>
            <a:off x="17220796" y="10320923"/>
            <a:ext cx="280313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ART dynamics</a:t>
            </a:r>
          </a:p>
        </p:txBody>
      </p:sp>
      <p:sp>
        <p:nvSpPr>
          <p:cNvPr id="336" name="tt1"/>
          <p:cNvSpPr txBox="1"/>
          <p:nvPr/>
        </p:nvSpPr>
        <p:spPr>
          <a:xfrm>
            <a:off x="5378563" y="12924983"/>
            <a:ext cx="3011850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tt1</a:t>
            </a:r>
          </a:p>
        </p:txBody>
      </p:sp>
      <p:sp>
        <p:nvSpPr>
          <p:cNvPr id="337" name="tt4"/>
          <p:cNvSpPr txBox="1"/>
          <p:nvPr/>
        </p:nvSpPr>
        <p:spPr>
          <a:xfrm>
            <a:off x="6236023" y="3174813"/>
            <a:ext cx="129693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tt4</a:t>
            </a:r>
          </a:p>
        </p:txBody>
      </p:sp>
      <p:sp>
        <p:nvSpPr>
          <p:cNvPr id="338" name="tt3"/>
          <p:cNvSpPr txBox="1"/>
          <p:nvPr/>
        </p:nvSpPr>
        <p:spPr>
          <a:xfrm>
            <a:off x="6236023" y="6267404"/>
            <a:ext cx="129693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tt3</a:t>
            </a:r>
          </a:p>
        </p:txBody>
      </p:sp>
      <p:sp>
        <p:nvSpPr>
          <p:cNvPr id="339" name="tt2"/>
          <p:cNvSpPr txBox="1"/>
          <p:nvPr/>
        </p:nvSpPr>
        <p:spPr>
          <a:xfrm>
            <a:off x="6236023" y="9823090"/>
            <a:ext cx="129693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tt2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Man Walking"/>
          <p:cNvSpPr/>
          <p:nvPr/>
        </p:nvSpPr>
        <p:spPr>
          <a:xfrm>
            <a:off x="3024072" y="8350771"/>
            <a:ext cx="1028817" cy="2284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2" name="Line"/>
          <p:cNvSpPr/>
          <p:nvPr/>
        </p:nvSpPr>
        <p:spPr>
          <a:xfrm flipV="1">
            <a:off x="4434338" y="6787067"/>
            <a:ext cx="1" cy="6084113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3" name="Line"/>
          <p:cNvSpPr/>
          <p:nvPr/>
        </p:nvSpPr>
        <p:spPr>
          <a:xfrm>
            <a:off x="4408231" y="6807198"/>
            <a:ext cx="2350843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4" name="Line"/>
          <p:cNvSpPr/>
          <p:nvPr/>
        </p:nvSpPr>
        <p:spPr>
          <a:xfrm>
            <a:off x="4408231" y="12831433"/>
            <a:ext cx="10170215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5" name="Circle"/>
          <p:cNvSpPr/>
          <p:nvPr/>
        </p:nvSpPr>
        <p:spPr>
          <a:xfrm>
            <a:off x="4180338" y="9146215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6" name="Line"/>
          <p:cNvSpPr/>
          <p:nvPr/>
        </p:nvSpPr>
        <p:spPr>
          <a:xfrm flipV="1">
            <a:off x="6940617" y="3620585"/>
            <a:ext cx="1" cy="6848133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7" name="Line"/>
          <p:cNvSpPr/>
          <p:nvPr/>
        </p:nvSpPr>
        <p:spPr>
          <a:xfrm>
            <a:off x="6941663" y="10443468"/>
            <a:ext cx="4080783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8" name="Line"/>
          <p:cNvSpPr/>
          <p:nvPr/>
        </p:nvSpPr>
        <p:spPr>
          <a:xfrm>
            <a:off x="6905102" y="3622371"/>
            <a:ext cx="4117344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9" name="PrEP…"/>
          <p:cNvSpPr txBox="1"/>
          <p:nvPr/>
        </p:nvSpPr>
        <p:spPr>
          <a:xfrm>
            <a:off x="4566654" y="5784143"/>
            <a:ext cx="203399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PrEP</a:t>
            </a:r>
          </a:p>
          <a:p>
            <a:pPr>
              <a:defRPr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awareness</a:t>
            </a:r>
          </a:p>
        </p:txBody>
      </p:sp>
      <p:sp>
        <p:nvSpPr>
          <p:cNvPr id="350" name="Recommended"/>
          <p:cNvSpPr txBox="1"/>
          <p:nvPr/>
        </p:nvSpPr>
        <p:spPr>
          <a:xfrm>
            <a:off x="7300037" y="3012747"/>
            <a:ext cx="284864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Recommended</a:t>
            </a:r>
          </a:p>
        </p:txBody>
      </p:sp>
      <p:sp>
        <p:nvSpPr>
          <p:cNvPr id="351" name="Line"/>
          <p:cNvSpPr/>
          <p:nvPr/>
        </p:nvSpPr>
        <p:spPr>
          <a:xfrm flipV="1">
            <a:off x="11263702" y="2651253"/>
            <a:ext cx="1" cy="198519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2" name="Line"/>
          <p:cNvSpPr/>
          <p:nvPr/>
        </p:nvSpPr>
        <p:spPr>
          <a:xfrm>
            <a:off x="11290147" y="4600669"/>
            <a:ext cx="3288300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3" name="Circle"/>
          <p:cNvSpPr/>
          <p:nvPr/>
        </p:nvSpPr>
        <p:spPr>
          <a:xfrm>
            <a:off x="11009702" y="3364448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4" name="Line"/>
          <p:cNvSpPr/>
          <p:nvPr/>
        </p:nvSpPr>
        <p:spPr>
          <a:xfrm>
            <a:off x="11245697" y="2679784"/>
            <a:ext cx="3332750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5" name="PrEP interest"/>
          <p:cNvSpPr txBox="1"/>
          <p:nvPr/>
        </p:nvSpPr>
        <p:spPr>
          <a:xfrm>
            <a:off x="11569660" y="2032424"/>
            <a:ext cx="296762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PrEP interest</a:t>
            </a:r>
          </a:p>
        </p:txBody>
      </p:sp>
      <p:sp>
        <p:nvSpPr>
          <p:cNvPr id="356" name="Not aware"/>
          <p:cNvSpPr txBox="1"/>
          <p:nvPr/>
        </p:nvSpPr>
        <p:spPr>
          <a:xfrm>
            <a:off x="4815788" y="12171586"/>
            <a:ext cx="197539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Not aware</a:t>
            </a:r>
          </a:p>
        </p:txBody>
      </p:sp>
      <p:sp>
        <p:nvSpPr>
          <p:cNvPr id="357" name="No PrEP indication"/>
          <p:cNvSpPr txBox="1"/>
          <p:nvPr/>
        </p:nvSpPr>
        <p:spPr>
          <a:xfrm>
            <a:off x="7305984" y="9405801"/>
            <a:ext cx="235084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PrEP indication</a:t>
            </a:r>
          </a:p>
        </p:txBody>
      </p:sp>
      <p:sp>
        <p:nvSpPr>
          <p:cNvPr id="358" name="No interest"/>
          <p:cNvSpPr txBox="1"/>
          <p:nvPr/>
        </p:nvSpPr>
        <p:spPr>
          <a:xfrm>
            <a:off x="11740786" y="3950920"/>
            <a:ext cx="215659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interest</a:t>
            </a:r>
          </a:p>
        </p:txBody>
      </p:sp>
      <p:sp>
        <p:nvSpPr>
          <p:cNvPr id="359" name="α"/>
          <p:cNvSpPr txBox="1"/>
          <p:nvPr/>
        </p:nvSpPr>
        <p:spPr>
          <a:xfrm>
            <a:off x="4935188" y="6911245"/>
            <a:ext cx="1296930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α</a:t>
            </a:r>
          </a:p>
        </p:txBody>
      </p:sp>
      <p:sp>
        <p:nvSpPr>
          <p:cNvPr id="360" name="1-α"/>
          <p:cNvSpPr txBox="1"/>
          <p:nvPr/>
        </p:nvSpPr>
        <p:spPr>
          <a:xfrm>
            <a:off x="4935188" y="12965972"/>
            <a:ext cx="1296930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α</a:t>
            </a:r>
          </a:p>
        </p:txBody>
      </p:sp>
      <p:sp>
        <p:nvSpPr>
          <p:cNvPr id="361" name="ϕ1"/>
          <p:cNvSpPr txBox="1"/>
          <p:nvPr/>
        </p:nvSpPr>
        <p:spPr>
          <a:xfrm>
            <a:off x="7637957" y="3669579"/>
            <a:ext cx="129693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ϕ1</a:t>
            </a:r>
          </a:p>
        </p:txBody>
      </p:sp>
      <p:sp>
        <p:nvSpPr>
          <p:cNvPr id="362" name="1-ϕ1-ϕ2"/>
          <p:cNvSpPr txBox="1"/>
          <p:nvPr/>
        </p:nvSpPr>
        <p:spPr>
          <a:xfrm>
            <a:off x="7370938" y="10505385"/>
            <a:ext cx="1975397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ϕ1-ϕ2</a:t>
            </a:r>
          </a:p>
        </p:txBody>
      </p:sp>
      <p:sp>
        <p:nvSpPr>
          <p:cNvPr id="363" name="ι1"/>
          <p:cNvSpPr txBox="1"/>
          <p:nvPr/>
        </p:nvSpPr>
        <p:spPr>
          <a:xfrm>
            <a:off x="11866307" y="2796843"/>
            <a:ext cx="1296930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ι1</a:t>
            </a:r>
          </a:p>
        </p:txBody>
      </p:sp>
      <p:sp>
        <p:nvSpPr>
          <p:cNvPr id="364" name="1-ι1"/>
          <p:cNvSpPr txBox="1"/>
          <p:nvPr/>
        </p:nvSpPr>
        <p:spPr>
          <a:xfrm>
            <a:off x="11898057" y="4725110"/>
            <a:ext cx="1296930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ι1</a:t>
            </a:r>
          </a:p>
        </p:txBody>
      </p:sp>
      <p:sp>
        <p:nvSpPr>
          <p:cNvPr id="365" name="HIV-"/>
          <p:cNvSpPr/>
          <p:nvPr/>
        </p:nvSpPr>
        <p:spPr>
          <a:xfrm>
            <a:off x="1354664" y="9365880"/>
            <a:ext cx="1123170" cy="662529"/>
          </a:xfrm>
          <a:prstGeom prst="rect">
            <a:avLst/>
          </a:prstGeom>
          <a:solidFill>
            <a:srgbClr val="92CEF1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HIV-</a:t>
            </a:r>
          </a:p>
        </p:txBody>
      </p:sp>
      <p:sp>
        <p:nvSpPr>
          <p:cNvPr id="366" name="Line"/>
          <p:cNvSpPr/>
          <p:nvPr/>
        </p:nvSpPr>
        <p:spPr>
          <a:xfrm flipH="1" flipV="1">
            <a:off x="2587862" y="9796593"/>
            <a:ext cx="559492" cy="1031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7" name="Income…"/>
          <p:cNvSpPr/>
          <p:nvPr/>
        </p:nvSpPr>
        <p:spPr>
          <a:xfrm>
            <a:off x="1244784" y="6633421"/>
            <a:ext cx="1683187" cy="1959791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Income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Insurance Age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Race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Region</a:t>
            </a:r>
          </a:p>
        </p:txBody>
      </p:sp>
      <p:sp>
        <p:nvSpPr>
          <p:cNvPr id="368" name="Line"/>
          <p:cNvSpPr/>
          <p:nvPr/>
        </p:nvSpPr>
        <p:spPr>
          <a:xfrm flipH="1" flipV="1">
            <a:off x="3037949" y="7912982"/>
            <a:ext cx="214387" cy="65185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9" name="Dingbat X"/>
          <p:cNvSpPr/>
          <p:nvPr/>
        </p:nvSpPr>
        <p:spPr>
          <a:xfrm>
            <a:off x="14646473" y="12323433"/>
            <a:ext cx="85980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0" name="Risk factor"/>
          <p:cNvSpPr/>
          <p:nvPr/>
        </p:nvSpPr>
        <p:spPr>
          <a:xfrm>
            <a:off x="4362987" y="4826948"/>
            <a:ext cx="1805569" cy="662529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Risk factor</a:t>
            </a:r>
          </a:p>
        </p:txBody>
      </p:sp>
      <p:sp>
        <p:nvSpPr>
          <p:cNvPr id="371" name="Line"/>
          <p:cNvSpPr/>
          <p:nvPr/>
        </p:nvSpPr>
        <p:spPr>
          <a:xfrm flipH="1" flipV="1">
            <a:off x="6235259" y="5283508"/>
            <a:ext cx="548283" cy="121297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2" name="Line"/>
          <p:cNvSpPr/>
          <p:nvPr/>
        </p:nvSpPr>
        <p:spPr>
          <a:xfrm>
            <a:off x="7044802" y="6807198"/>
            <a:ext cx="3977644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3" name="Square"/>
          <p:cNvSpPr/>
          <p:nvPr/>
        </p:nvSpPr>
        <p:spPr>
          <a:xfrm>
            <a:off x="6686618" y="6553198"/>
            <a:ext cx="508001" cy="508001"/>
          </a:xfrm>
          <a:prstGeom prst="rect">
            <a:avLst/>
          </a:prstGeom>
          <a:solidFill>
            <a:srgbClr val="5190FF"/>
          </a:solidFill>
          <a:ln w="63500">
            <a:solidFill>
              <a:srgbClr val="003255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4" name="Discussed"/>
          <p:cNvSpPr txBox="1"/>
          <p:nvPr/>
        </p:nvSpPr>
        <p:spPr>
          <a:xfrm>
            <a:off x="7346951" y="6246476"/>
            <a:ext cx="197614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Discussed</a:t>
            </a:r>
          </a:p>
        </p:txBody>
      </p:sp>
      <p:sp>
        <p:nvSpPr>
          <p:cNvPr id="375" name="Line"/>
          <p:cNvSpPr/>
          <p:nvPr/>
        </p:nvSpPr>
        <p:spPr>
          <a:xfrm flipV="1">
            <a:off x="11261494" y="5871357"/>
            <a:ext cx="1" cy="198519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6" name="Line"/>
          <p:cNvSpPr/>
          <p:nvPr/>
        </p:nvSpPr>
        <p:spPr>
          <a:xfrm>
            <a:off x="11287939" y="7820773"/>
            <a:ext cx="3290507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7" name="Circle"/>
          <p:cNvSpPr/>
          <p:nvPr/>
        </p:nvSpPr>
        <p:spPr>
          <a:xfrm>
            <a:off x="11007494" y="6584552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8" name="Line"/>
          <p:cNvSpPr/>
          <p:nvPr/>
        </p:nvSpPr>
        <p:spPr>
          <a:xfrm>
            <a:off x="11243489" y="5899889"/>
            <a:ext cx="3334957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9" name="PrEP interest"/>
          <p:cNvSpPr txBox="1"/>
          <p:nvPr/>
        </p:nvSpPr>
        <p:spPr>
          <a:xfrm>
            <a:off x="11567452" y="5252528"/>
            <a:ext cx="2967624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PrEP interest</a:t>
            </a:r>
          </a:p>
        </p:txBody>
      </p:sp>
      <p:sp>
        <p:nvSpPr>
          <p:cNvPr id="380" name="No interest"/>
          <p:cNvSpPr txBox="1"/>
          <p:nvPr/>
        </p:nvSpPr>
        <p:spPr>
          <a:xfrm>
            <a:off x="11738578" y="7171025"/>
            <a:ext cx="215659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interest</a:t>
            </a:r>
          </a:p>
        </p:txBody>
      </p:sp>
      <p:sp>
        <p:nvSpPr>
          <p:cNvPr id="381" name="ι2"/>
          <p:cNvSpPr txBox="1"/>
          <p:nvPr/>
        </p:nvSpPr>
        <p:spPr>
          <a:xfrm>
            <a:off x="11864099" y="6016948"/>
            <a:ext cx="129693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ι2</a:t>
            </a:r>
          </a:p>
        </p:txBody>
      </p:sp>
      <p:sp>
        <p:nvSpPr>
          <p:cNvPr id="382" name="1-ι2"/>
          <p:cNvSpPr txBox="1"/>
          <p:nvPr/>
        </p:nvSpPr>
        <p:spPr>
          <a:xfrm>
            <a:off x="11895849" y="7945215"/>
            <a:ext cx="1296931" cy="517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ι2</a:t>
            </a:r>
          </a:p>
        </p:txBody>
      </p:sp>
      <p:sp>
        <p:nvSpPr>
          <p:cNvPr id="383" name="Line"/>
          <p:cNvSpPr/>
          <p:nvPr/>
        </p:nvSpPr>
        <p:spPr>
          <a:xfrm flipV="1">
            <a:off x="11261494" y="9446950"/>
            <a:ext cx="1" cy="198519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4" name="Line"/>
          <p:cNvSpPr/>
          <p:nvPr/>
        </p:nvSpPr>
        <p:spPr>
          <a:xfrm>
            <a:off x="11287939" y="11396367"/>
            <a:ext cx="3290507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5" name="Circle"/>
          <p:cNvSpPr/>
          <p:nvPr/>
        </p:nvSpPr>
        <p:spPr>
          <a:xfrm>
            <a:off x="11007494" y="10160145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6" name="Line"/>
          <p:cNvSpPr/>
          <p:nvPr/>
        </p:nvSpPr>
        <p:spPr>
          <a:xfrm>
            <a:off x="11243489" y="9475482"/>
            <a:ext cx="3334957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7" name="PrEP interest"/>
          <p:cNvSpPr txBox="1"/>
          <p:nvPr/>
        </p:nvSpPr>
        <p:spPr>
          <a:xfrm>
            <a:off x="11567452" y="8828121"/>
            <a:ext cx="2967624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PrEP interest</a:t>
            </a:r>
          </a:p>
        </p:txBody>
      </p:sp>
      <p:sp>
        <p:nvSpPr>
          <p:cNvPr id="388" name="No interest"/>
          <p:cNvSpPr txBox="1"/>
          <p:nvPr/>
        </p:nvSpPr>
        <p:spPr>
          <a:xfrm>
            <a:off x="11738578" y="10746618"/>
            <a:ext cx="215659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interest</a:t>
            </a:r>
          </a:p>
        </p:txBody>
      </p:sp>
      <p:sp>
        <p:nvSpPr>
          <p:cNvPr id="389" name="ι3"/>
          <p:cNvSpPr txBox="1"/>
          <p:nvPr/>
        </p:nvSpPr>
        <p:spPr>
          <a:xfrm>
            <a:off x="11864099" y="9592541"/>
            <a:ext cx="129693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ι3</a:t>
            </a:r>
          </a:p>
        </p:txBody>
      </p:sp>
      <p:sp>
        <p:nvSpPr>
          <p:cNvPr id="390" name="1-ι3"/>
          <p:cNvSpPr txBox="1"/>
          <p:nvPr/>
        </p:nvSpPr>
        <p:spPr>
          <a:xfrm>
            <a:off x="11895849" y="11520808"/>
            <a:ext cx="129693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ι3</a:t>
            </a:r>
          </a:p>
        </p:txBody>
      </p:sp>
      <p:grpSp>
        <p:nvGrpSpPr>
          <p:cNvPr id="393" name="Group"/>
          <p:cNvGrpSpPr/>
          <p:nvPr/>
        </p:nvGrpSpPr>
        <p:grpSpPr>
          <a:xfrm>
            <a:off x="14536624" y="2293002"/>
            <a:ext cx="3933240" cy="1079501"/>
            <a:chOff x="0" y="0"/>
            <a:chExt cx="3933239" cy="1079500"/>
          </a:xfrm>
        </p:grpSpPr>
        <p:pic>
          <p:nvPicPr>
            <p:cNvPr id="391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79500" cy="107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2" name="PrEP dynamics"/>
            <p:cNvSpPr txBox="1"/>
            <p:nvPr/>
          </p:nvSpPr>
          <p:spPr>
            <a:xfrm>
              <a:off x="1130109" y="101599"/>
              <a:ext cx="2803131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b="0"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PrEP dynamics</a:t>
              </a:r>
            </a:p>
          </p:txBody>
        </p:sp>
      </p:grpSp>
      <p:grpSp>
        <p:nvGrpSpPr>
          <p:cNvPr id="396" name="Group"/>
          <p:cNvGrpSpPr/>
          <p:nvPr/>
        </p:nvGrpSpPr>
        <p:grpSpPr>
          <a:xfrm>
            <a:off x="14536624" y="5542667"/>
            <a:ext cx="3933240" cy="1079501"/>
            <a:chOff x="0" y="0"/>
            <a:chExt cx="3933239" cy="1079500"/>
          </a:xfrm>
        </p:grpSpPr>
        <p:pic>
          <p:nvPicPr>
            <p:cNvPr id="394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79500" cy="107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5" name="PrEP dynamics"/>
            <p:cNvSpPr txBox="1"/>
            <p:nvPr/>
          </p:nvSpPr>
          <p:spPr>
            <a:xfrm>
              <a:off x="1130109" y="101599"/>
              <a:ext cx="2803131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b="0"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PrEP dynamics</a:t>
              </a:r>
            </a:p>
          </p:txBody>
        </p:sp>
      </p:grpSp>
      <p:grpSp>
        <p:nvGrpSpPr>
          <p:cNvPr id="399" name="Group"/>
          <p:cNvGrpSpPr/>
          <p:nvPr/>
        </p:nvGrpSpPr>
        <p:grpSpPr>
          <a:xfrm>
            <a:off x="14536624" y="9157394"/>
            <a:ext cx="3933240" cy="1079501"/>
            <a:chOff x="0" y="0"/>
            <a:chExt cx="3933239" cy="1079500"/>
          </a:xfrm>
        </p:grpSpPr>
        <p:pic>
          <p:nvPicPr>
            <p:cNvPr id="39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79500" cy="107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8" name="PrEP dynamics"/>
            <p:cNvSpPr txBox="1"/>
            <p:nvPr/>
          </p:nvSpPr>
          <p:spPr>
            <a:xfrm>
              <a:off x="1130109" y="101599"/>
              <a:ext cx="2803131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b="0"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PrEP dynamics</a:t>
              </a:r>
            </a:p>
          </p:txBody>
        </p:sp>
      </p:grpSp>
      <p:sp>
        <p:nvSpPr>
          <p:cNvPr id="400" name="Income…"/>
          <p:cNvSpPr/>
          <p:nvPr/>
        </p:nvSpPr>
        <p:spPr>
          <a:xfrm>
            <a:off x="16506398" y="3194088"/>
            <a:ext cx="2639066" cy="1645274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Income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Insurance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Age Race Region</a:t>
            </a:r>
          </a:p>
          <a:p>
            <a:pPr>
              <a:defRPr sz="2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Test negative</a:t>
            </a:r>
          </a:p>
        </p:txBody>
      </p:sp>
      <p:sp>
        <p:nvSpPr>
          <p:cNvPr id="401" name="Line"/>
          <p:cNvSpPr/>
          <p:nvPr/>
        </p:nvSpPr>
        <p:spPr>
          <a:xfrm flipH="1" flipV="1">
            <a:off x="15558934" y="3198383"/>
            <a:ext cx="848411" cy="5233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2" name="Dingbat X"/>
          <p:cNvSpPr/>
          <p:nvPr/>
        </p:nvSpPr>
        <p:spPr>
          <a:xfrm>
            <a:off x="14646473" y="10888367"/>
            <a:ext cx="85980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3" name="Dingbat X"/>
          <p:cNvSpPr/>
          <p:nvPr/>
        </p:nvSpPr>
        <p:spPr>
          <a:xfrm>
            <a:off x="14646473" y="7312773"/>
            <a:ext cx="85980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4" name="Dingbat X"/>
          <p:cNvSpPr/>
          <p:nvPr/>
        </p:nvSpPr>
        <p:spPr>
          <a:xfrm>
            <a:off x="14646473" y="4092669"/>
            <a:ext cx="85980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5" name="Income…"/>
          <p:cNvSpPr/>
          <p:nvPr/>
        </p:nvSpPr>
        <p:spPr>
          <a:xfrm>
            <a:off x="16528434" y="6375219"/>
            <a:ext cx="2639066" cy="1645274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Income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Insurance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Age Race Region</a:t>
            </a:r>
          </a:p>
          <a:p>
            <a:pPr>
              <a:defRPr sz="2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Test negative</a:t>
            </a:r>
          </a:p>
        </p:txBody>
      </p:sp>
      <p:sp>
        <p:nvSpPr>
          <p:cNvPr id="406" name="Line"/>
          <p:cNvSpPr/>
          <p:nvPr/>
        </p:nvSpPr>
        <p:spPr>
          <a:xfrm flipH="1" flipV="1">
            <a:off x="15580970" y="6379515"/>
            <a:ext cx="848411" cy="5233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7" name="Income…"/>
          <p:cNvSpPr/>
          <p:nvPr/>
        </p:nvSpPr>
        <p:spPr>
          <a:xfrm>
            <a:off x="16566534" y="9941355"/>
            <a:ext cx="2639066" cy="1645274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Income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Insurance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Age Race Region</a:t>
            </a:r>
          </a:p>
          <a:p>
            <a:pPr>
              <a:defRPr sz="2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Test negative</a:t>
            </a:r>
          </a:p>
        </p:txBody>
      </p:sp>
      <p:sp>
        <p:nvSpPr>
          <p:cNvPr id="408" name="Line"/>
          <p:cNvSpPr/>
          <p:nvPr/>
        </p:nvSpPr>
        <p:spPr>
          <a:xfrm flipH="1" flipV="1">
            <a:off x="15619070" y="9945651"/>
            <a:ext cx="848411" cy="5233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9" name="ϕ2"/>
          <p:cNvSpPr txBox="1"/>
          <p:nvPr/>
        </p:nvSpPr>
        <p:spPr>
          <a:xfrm>
            <a:off x="7686556" y="6911245"/>
            <a:ext cx="1296930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ϕ2</a:t>
            </a:r>
          </a:p>
        </p:txBody>
      </p:sp>
      <p:sp>
        <p:nvSpPr>
          <p:cNvPr id="410" name="#Risk factors"/>
          <p:cNvSpPr/>
          <p:nvPr/>
        </p:nvSpPr>
        <p:spPr>
          <a:xfrm>
            <a:off x="9052916" y="2331811"/>
            <a:ext cx="2008598" cy="662530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#Risk factors</a:t>
            </a:r>
          </a:p>
        </p:txBody>
      </p:sp>
      <p:sp>
        <p:nvSpPr>
          <p:cNvPr id="411" name="Line"/>
          <p:cNvSpPr/>
          <p:nvPr/>
        </p:nvSpPr>
        <p:spPr>
          <a:xfrm flipH="1" flipV="1">
            <a:off x="10779230" y="3047699"/>
            <a:ext cx="316812" cy="3077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2" name="#Risk factors"/>
          <p:cNvSpPr/>
          <p:nvPr/>
        </p:nvSpPr>
        <p:spPr>
          <a:xfrm>
            <a:off x="9037577" y="5534504"/>
            <a:ext cx="2008597" cy="662529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#Risk factors</a:t>
            </a:r>
          </a:p>
        </p:txBody>
      </p:sp>
      <p:sp>
        <p:nvSpPr>
          <p:cNvPr id="413" name="Line"/>
          <p:cNvSpPr/>
          <p:nvPr/>
        </p:nvSpPr>
        <p:spPr>
          <a:xfrm flipH="1" flipV="1">
            <a:off x="10763891" y="6250392"/>
            <a:ext cx="316812" cy="3077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4" name="#Risk factors"/>
          <p:cNvSpPr/>
          <p:nvPr/>
        </p:nvSpPr>
        <p:spPr>
          <a:xfrm>
            <a:off x="9045581" y="9139926"/>
            <a:ext cx="2008598" cy="662529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#Risk factors</a:t>
            </a:r>
          </a:p>
        </p:txBody>
      </p:sp>
      <p:sp>
        <p:nvSpPr>
          <p:cNvPr id="415" name="Line"/>
          <p:cNvSpPr/>
          <p:nvPr/>
        </p:nvSpPr>
        <p:spPr>
          <a:xfrm flipH="1" flipV="1">
            <a:off x="10771896" y="9855814"/>
            <a:ext cx="316812" cy="3077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"/>
          <p:cNvGrpSpPr/>
          <p:nvPr/>
        </p:nvGrpSpPr>
        <p:grpSpPr>
          <a:xfrm>
            <a:off x="15257237" y="977578"/>
            <a:ext cx="2492015" cy="1513205"/>
            <a:chOff x="0" y="0"/>
            <a:chExt cx="2492013" cy="1513204"/>
          </a:xfrm>
        </p:grpSpPr>
        <p:sp>
          <p:nvSpPr>
            <p:cNvPr id="417" name="Arrow"/>
            <p:cNvSpPr/>
            <p:nvPr/>
          </p:nvSpPr>
          <p:spPr>
            <a:xfrm rot="6900000">
              <a:off x="21725" y="328090"/>
              <a:ext cx="1270001" cy="857024"/>
            </a:xfrm>
            <a:prstGeom prst="rightArrow">
              <a:avLst>
                <a:gd name="adj1" fmla="val 56945"/>
                <a:gd name="adj2" fmla="val 63754"/>
              </a:avLst>
            </a:prstGeom>
            <a:solidFill>
              <a:schemeClr val="accent4"/>
            </a:solidFill>
            <a:ln w="254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18" name="PrEP-DAP"/>
            <p:cNvSpPr/>
            <p:nvPr/>
          </p:nvSpPr>
          <p:spPr>
            <a:xfrm>
              <a:off x="1220484" y="32430"/>
              <a:ext cx="1271530" cy="92719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2424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800"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PrEP-DAP</a:t>
              </a:r>
            </a:p>
          </p:txBody>
        </p:sp>
      </p:grpSp>
      <p:sp>
        <p:nvSpPr>
          <p:cNvPr id="420" name="Man Walking"/>
          <p:cNvSpPr/>
          <p:nvPr/>
        </p:nvSpPr>
        <p:spPr>
          <a:xfrm>
            <a:off x="3024072" y="8350771"/>
            <a:ext cx="1028817" cy="2284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1" name="Line"/>
          <p:cNvSpPr/>
          <p:nvPr/>
        </p:nvSpPr>
        <p:spPr>
          <a:xfrm flipV="1">
            <a:off x="4434338" y="6787067"/>
            <a:ext cx="1" cy="6084113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2" name="Line"/>
          <p:cNvSpPr/>
          <p:nvPr/>
        </p:nvSpPr>
        <p:spPr>
          <a:xfrm>
            <a:off x="4408231" y="6807198"/>
            <a:ext cx="2350843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>
            <a:off x="4408231" y="12831433"/>
            <a:ext cx="10170215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4" name="Circle"/>
          <p:cNvSpPr/>
          <p:nvPr/>
        </p:nvSpPr>
        <p:spPr>
          <a:xfrm>
            <a:off x="4180338" y="9146215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6940617" y="3620585"/>
            <a:ext cx="1" cy="6848133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6" name="Line"/>
          <p:cNvSpPr/>
          <p:nvPr/>
        </p:nvSpPr>
        <p:spPr>
          <a:xfrm>
            <a:off x="6941663" y="10443468"/>
            <a:ext cx="4080783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7" name="Line"/>
          <p:cNvSpPr/>
          <p:nvPr/>
        </p:nvSpPr>
        <p:spPr>
          <a:xfrm>
            <a:off x="6905102" y="3622371"/>
            <a:ext cx="4117344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8" name="PrEP…"/>
          <p:cNvSpPr txBox="1"/>
          <p:nvPr/>
        </p:nvSpPr>
        <p:spPr>
          <a:xfrm>
            <a:off x="4566654" y="5784143"/>
            <a:ext cx="203399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PrEP</a:t>
            </a:r>
          </a:p>
          <a:p>
            <a:pPr>
              <a:defRPr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awareness</a:t>
            </a:r>
          </a:p>
        </p:txBody>
      </p:sp>
      <p:sp>
        <p:nvSpPr>
          <p:cNvPr id="429" name="Recommended"/>
          <p:cNvSpPr txBox="1"/>
          <p:nvPr/>
        </p:nvSpPr>
        <p:spPr>
          <a:xfrm>
            <a:off x="7300037" y="3012747"/>
            <a:ext cx="284864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Recommended</a:t>
            </a:r>
          </a:p>
        </p:txBody>
      </p:sp>
      <p:sp>
        <p:nvSpPr>
          <p:cNvPr id="430" name="Line"/>
          <p:cNvSpPr/>
          <p:nvPr/>
        </p:nvSpPr>
        <p:spPr>
          <a:xfrm flipV="1">
            <a:off x="11263702" y="2651253"/>
            <a:ext cx="1" cy="198519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31" name="Line"/>
          <p:cNvSpPr/>
          <p:nvPr/>
        </p:nvSpPr>
        <p:spPr>
          <a:xfrm>
            <a:off x="11290147" y="4600669"/>
            <a:ext cx="3288300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32" name="Circle"/>
          <p:cNvSpPr/>
          <p:nvPr/>
        </p:nvSpPr>
        <p:spPr>
          <a:xfrm>
            <a:off x="11009702" y="3364448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33" name="Line"/>
          <p:cNvSpPr/>
          <p:nvPr/>
        </p:nvSpPr>
        <p:spPr>
          <a:xfrm>
            <a:off x="11245697" y="2679784"/>
            <a:ext cx="3332750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34" name="PrEP interest"/>
          <p:cNvSpPr txBox="1"/>
          <p:nvPr/>
        </p:nvSpPr>
        <p:spPr>
          <a:xfrm>
            <a:off x="11569660" y="2032424"/>
            <a:ext cx="296762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PrEP interest</a:t>
            </a:r>
          </a:p>
        </p:txBody>
      </p:sp>
      <p:sp>
        <p:nvSpPr>
          <p:cNvPr id="435" name="Not aware"/>
          <p:cNvSpPr txBox="1"/>
          <p:nvPr/>
        </p:nvSpPr>
        <p:spPr>
          <a:xfrm>
            <a:off x="4815788" y="12171586"/>
            <a:ext cx="197539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Not aware</a:t>
            </a:r>
          </a:p>
        </p:txBody>
      </p:sp>
      <p:sp>
        <p:nvSpPr>
          <p:cNvPr id="436" name="No PrEP indication"/>
          <p:cNvSpPr txBox="1"/>
          <p:nvPr/>
        </p:nvSpPr>
        <p:spPr>
          <a:xfrm>
            <a:off x="7305984" y="9405801"/>
            <a:ext cx="235084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PrEP indication</a:t>
            </a:r>
          </a:p>
        </p:txBody>
      </p:sp>
      <p:sp>
        <p:nvSpPr>
          <p:cNvPr id="437" name="No interest"/>
          <p:cNvSpPr txBox="1"/>
          <p:nvPr/>
        </p:nvSpPr>
        <p:spPr>
          <a:xfrm>
            <a:off x="11740786" y="3950920"/>
            <a:ext cx="215659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interest</a:t>
            </a:r>
          </a:p>
        </p:txBody>
      </p:sp>
      <p:sp>
        <p:nvSpPr>
          <p:cNvPr id="438" name="HIV-"/>
          <p:cNvSpPr/>
          <p:nvPr/>
        </p:nvSpPr>
        <p:spPr>
          <a:xfrm>
            <a:off x="1354664" y="9365880"/>
            <a:ext cx="1123170" cy="662529"/>
          </a:xfrm>
          <a:prstGeom prst="rect">
            <a:avLst/>
          </a:prstGeom>
          <a:solidFill>
            <a:srgbClr val="92CEF1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HIV-</a:t>
            </a:r>
          </a:p>
        </p:txBody>
      </p:sp>
      <p:sp>
        <p:nvSpPr>
          <p:cNvPr id="439" name="Line"/>
          <p:cNvSpPr/>
          <p:nvPr/>
        </p:nvSpPr>
        <p:spPr>
          <a:xfrm flipH="1" flipV="1">
            <a:off x="2587862" y="9796593"/>
            <a:ext cx="559492" cy="1031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40" name="Income…"/>
          <p:cNvSpPr/>
          <p:nvPr/>
        </p:nvSpPr>
        <p:spPr>
          <a:xfrm>
            <a:off x="1244784" y="6633421"/>
            <a:ext cx="1683187" cy="1959791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Income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Insurance Age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Race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Region</a:t>
            </a:r>
          </a:p>
        </p:txBody>
      </p:sp>
      <p:sp>
        <p:nvSpPr>
          <p:cNvPr id="441" name="Line"/>
          <p:cNvSpPr/>
          <p:nvPr/>
        </p:nvSpPr>
        <p:spPr>
          <a:xfrm flipH="1" flipV="1">
            <a:off x="3037949" y="7912982"/>
            <a:ext cx="214387" cy="65185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42" name="Dingbat X"/>
          <p:cNvSpPr/>
          <p:nvPr/>
        </p:nvSpPr>
        <p:spPr>
          <a:xfrm>
            <a:off x="14646473" y="12323433"/>
            <a:ext cx="85980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43" name="Risk factor"/>
          <p:cNvSpPr/>
          <p:nvPr/>
        </p:nvSpPr>
        <p:spPr>
          <a:xfrm>
            <a:off x="4362987" y="4826948"/>
            <a:ext cx="1805569" cy="662529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Risk factor</a:t>
            </a:r>
          </a:p>
        </p:txBody>
      </p:sp>
      <p:sp>
        <p:nvSpPr>
          <p:cNvPr id="444" name="Line"/>
          <p:cNvSpPr/>
          <p:nvPr/>
        </p:nvSpPr>
        <p:spPr>
          <a:xfrm flipH="1" flipV="1">
            <a:off x="6235259" y="5283508"/>
            <a:ext cx="548283" cy="121297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45" name="Line"/>
          <p:cNvSpPr/>
          <p:nvPr/>
        </p:nvSpPr>
        <p:spPr>
          <a:xfrm>
            <a:off x="7044802" y="6807198"/>
            <a:ext cx="3977644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46" name="Square"/>
          <p:cNvSpPr/>
          <p:nvPr/>
        </p:nvSpPr>
        <p:spPr>
          <a:xfrm>
            <a:off x="6686618" y="6553198"/>
            <a:ext cx="508001" cy="508001"/>
          </a:xfrm>
          <a:prstGeom prst="rect">
            <a:avLst/>
          </a:prstGeom>
          <a:solidFill>
            <a:srgbClr val="5190FF"/>
          </a:solidFill>
          <a:ln w="63500">
            <a:solidFill>
              <a:srgbClr val="003255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47" name="Discussed"/>
          <p:cNvSpPr txBox="1"/>
          <p:nvPr/>
        </p:nvSpPr>
        <p:spPr>
          <a:xfrm>
            <a:off x="7346951" y="6246476"/>
            <a:ext cx="197614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Discussed</a:t>
            </a:r>
          </a:p>
        </p:txBody>
      </p:sp>
      <p:sp>
        <p:nvSpPr>
          <p:cNvPr id="448" name="Line"/>
          <p:cNvSpPr/>
          <p:nvPr/>
        </p:nvSpPr>
        <p:spPr>
          <a:xfrm flipV="1">
            <a:off x="11261494" y="5871357"/>
            <a:ext cx="1" cy="198519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49" name="Line"/>
          <p:cNvSpPr/>
          <p:nvPr/>
        </p:nvSpPr>
        <p:spPr>
          <a:xfrm>
            <a:off x="11287939" y="7820773"/>
            <a:ext cx="3290507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50" name="Circle"/>
          <p:cNvSpPr/>
          <p:nvPr/>
        </p:nvSpPr>
        <p:spPr>
          <a:xfrm>
            <a:off x="11007494" y="6584552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51" name="Line"/>
          <p:cNvSpPr/>
          <p:nvPr/>
        </p:nvSpPr>
        <p:spPr>
          <a:xfrm>
            <a:off x="11243489" y="5899889"/>
            <a:ext cx="3334957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52" name="PrEP interest"/>
          <p:cNvSpPr txBox="1"/>
          <p:nvPr/>
        </p:nvSpPr>
        <p:spPr>
          <a:xfrm>
            <a:off x="11567452" y="5252528"/>
            <a:ext cx="2967624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PrEP interest</a:t>
            </a:r>
          </a:p>
        </p:txBody>
      </p:sp>
      <p:sp>
        <p:nvSpPr>
          <p:cNvPr id="453" name="No interest"/>
          <p:cNvSpPr txBox="1"/>
          <p:nvPr/>
        </p:nvSpPr>
        <p:spPr>
          <a:xfrm>
            <a:off x="11738578" y="7171025"/>
            <a:ext cx="215659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interest</a:t>
            </a:r>
          </a:p>
        </p:txBody>
      </p:sp>
      <p:sp>
        <p:nvSpPr>
          <p:cNvPr id="454" name="Line"/>
          <p:cNvSpPr/>
          <p:nvPr/>
        </p:nvSpPr>
        <p:spPr>
          <a:xfrm flipV="1">
            <a:off x="11261494" y="9446950"/>
            <a:ext cx="1" cy="198519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55" name="Line"/>
          <p:cNvSpPr/>
          <p:nvPr/>
        </p:nvSpPr>
        <p:spPr>
          <a:xfrm>
            <a:off x="11287939" y="11396367"/>
            <a:ext cx="3290507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56" name="Circle"/>
          <p:cNvSpPr/>
          <p:nvPr/>
        </p:nvSpPr>
        <p:spPr>
          <a:xfrm>
            <a:off x="11007494" y="10160145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57" name="Line"/>
          <p:cNvSpPr/>
          <p:nvPr/>
        </p:nvSpPr>
        <p:spPr>
          <a:xfrm>
            <a:off x="11243489" y="9475482"/>
            <a:ext cx="3334957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58" name="PrEP interest"/>
          <p:cNvSpPr txBox="1"/>
          <p:nvPr/>
        </p:nvSpPr>
        <p:spPr>
          <a:xfrm>
            <a:off x="11567452" y="8828121"/>
            <a:ext cx="2967624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PrEP interest</a:t>
            </a:r>
          </a:p>
        </p:txBody>
      </p:sp>
      <p:sp>
        <p:nvSpPr>
          <p:cNvPr id="459" name="No interest"/>
          <p:cNvSpPr txBox="1"/>
          <p:nvPr/>
        </p:nvSpPr>
        <p:spPr>
          <a:xfrm>
            <a:off x="11738578" y="10746618"/>
            <a:ext cx="215659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interest</a:t>
            </a:r>
          </a:p>
        </p:txBody>
      </p:sp>
      <p:grpSp>
        <p:nvGrpSpPr>
          <p:cNvPr id="462" name="Group"/>
          <p:cNvGrpSpPr/>
          <p:nvPr/>
        </p:nvGrpSpPr>
        <p:grpSpPr>
          <a:xfrm>
            <a:off x="14536624" y="2293002"/>
            <a:ext cx="3933240" cy="1079501"/>
            <a:chOff x="0" y="0"/>
            <a:chExt cx="3933239" cy="1079500"/>
          </a:xfrm>
        </p:grpSpPr>
        <p:pic>
          <p:nvPicPr>
            <p:cNvPr id="46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79500" cy="107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61" name="PrEP dynamics"/>
            <p:cNvSpPr txBox="1"/>
            <p:nvPr/>
          </p:nvSpPr>
          <p:spPr>
            <a:xfrm>
              <a:off x="1130109" y="101599"/>
              <a:ext cx="2803131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b="0"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PrEP dynamics</a:t>
              </a:r>
            </a:p>
          </p:txBody>
        </p:sp>
      </p:grpSp>
      <p:grpSp>
        <p:nvGrpSpPr>
          <p:cNvPr id="465" name="Group"/>
          <p:cNvGrpSpPr/>
          <p:nvPr/>
        </p:nvGrpSpPr>
        <p:grpSpPr>
          <a:xfrm>
            <a:off x="14536624" y="5542667"/>
            <a:ext cx="3933240" cy="1079501"/>
            <a:chOff x="0" y="0"/>
            <a:chExt cx="3933239" cy="1079500"/>
          </a:xfrm>
        </p:grpSpPr>
        <p:pic>
          <p:nvPicPr>
            <p:cNvPr id="46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79500" cy="107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64" name="PrEP dynamics"/>
            <p:cNvSpPr txBox="1"/>
            <p:nvPr/>
          </p:nvSpPr>
          <p:spPr>
            <a:xfrm>
              <a:off x="1130109" y="101599"/>
              <a:ext cx="2803131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b="0"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PrEP dynamics</a:t>
              </a:r>
            </a:p>
          </p:txBody>
        </p:sp>
      </p:grpSp>
      <p:grpSp>
        <p:nvGrpSpPr>
          <p:cNvPr id="468" name="Group"/>
          <p:cNvGrpSpPr/>
          <p:nvPr/>
        </p:nvGrpSpPr>
        <p:grpSpPr>
          <a:xfrm>
            <a:off x="14536624" y="9157394"/>
            <a:ext cx="3933240" cy="1079501"/>
            <a:chOff x="0" y="0"/>
            <a:chExt cx="3933239" cy="1079500"/>
          </a:xfrm>
        </p:grpSpPr>
        <p:pic>
          <p:nvPicPr>
            <p:cNvPr id="46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79500" cy="107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67" name="PrEP dynamics"/>
            <p:cNvSpPr txBox="1"/>
            <p:nvPr/>
          </p:nvSpPr>
          <p:spPr>
            <a:xfrm>
              <a:off x="1130109" y="101599"/>
              <a:ext cx="2803131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b="0"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PrEP dynamics</a:t>
              </a:r>
            </a:p>
          </p:txBody>
        </p:sp>
      </p:grpSp>
      <p:sp>
        <p:nvSpPr>
          <p:cNvPr id="469" name="Income…"/>
          <p:cNvSpPr/>
          <p:nvPr/>
        </p:nvSpPr>
        <p:spPr>
          <a:xfrm>
            <a:off x="16506398" y="3194088"/>
            <a:ext cx="2639066" cy="1645274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Income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Insurance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Age Race Region</a:t>
            </a:r>
          </a:p>
          <a:p>
            <a:pPr>
              <a:defRPr sz="2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Test negative</a:t>
            </a:r>
          </a:p>
        </p:txBody>
      </p:sp>
      <p:sp>
        <p:nvSpPr>
          <p:cNvPr id="470" name="Line"/>
          <p:cNvSpPr/>
          <p:nvPr/>
        </p:nvSpPr>
        <p:spPr>
          <a:xfrm flipH="1" flipV="1">
            <a:off x="15558934" y="3198383"/>
            <a:ext cx="848411" cy="5233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71" name="Dingbat X"/>
          <p:cNvSpPr/>
          <p:nvPr/>
        </p:nvSpPr>
        <p:spPr>
          <a:xfrm>
            <a:off x="14646473" y="10888367"/>
            <a:ext cx="85980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72" name="Dingbat X"/>
          <p:cNvSpPr/>
          <p:nvPr/>
        </p:nvSpPr>
        <p:spPr>
          <a:xfrm>
            <a:off x="14646473" y="7312773"/>
            <a:ext cx="85980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73" name="Dingbat X"/>
          <p:cNvSpPr/>
          <p:nvPr/>
        </p:nvSpPr>
        <p:spPr>
          <a:xfrm>
            <a:off x="14646473" y="4092669"/>
            <a:ext cx="85980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74" name="Income…"/>
          <p:cNvSpPr/>
          <p:nvPr/>
        </p:nvSpPr>
        <p:spPr>
          <a:xfrm>
            <a:off x="16528434" y="6375219"/>
            <a:ext cx="2639066" cy="1645274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Income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Insurance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Age Race Region</a:t>
            </a:r>
          </a:p>
          <a:p>
            <a:pPr>
              <a:defRPr sz="2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Test negative</a:t>
            </a:r>
          </a:p>
        </p:txBody>
      </p:sp>
      <p:sp>
        <p:nvSpPr>
          <p:cNvPr id="475" name="Line"/>
          <p:cNvSpPr/>
          <p:nvPr/>
        </p:nvSpPr>
        <p:spPr>
          <a:xfrm flipH="1" flipV="1">
            <a:off x="15580970" y="6379515"/>
            <a:ext cx="848411" cy="5233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76" name="Income…"/>
          <p:cNvSpPr/>
          <p:nvPr/>
        </p:nvSpPr>
        <p:spPr>
          <a:xfrm>
            <a:off x="16566534" y="9941355"/>
            <a:ext cx="2639066" cy="1645274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Income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Insurance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Age Race Region</a:t>
            </a:r>
          </a:p>
          <a:p>
            <a:pPr>
              <a:defRPr sz="2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Test negative</a:t>
            </a:r>
          </a:p>
        </p:txBody>
      </p:sp>
      <p:sp>
        <p:nvSpPr>
          <p:cNvPr id="477" name="Line"/>
          <p:cNvSpPr/>
          <p:nvPr/>
        </p:nvSpPr>
        <p:spPr>
          <a:xfrm flipH="1" flipV="1">
            <a:off x="15619070" y="9945651"/>
            <a:ext cx="848411" cy="5233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480" name="Group"/>
          <p:cNvGrpSpPr/>
          <p:nvPr/>
        </p:nvGrpSpPr>
        <p:grpSpPr>
          <a:xfrm>
            <a:off x="15547089" y="4227116"/>
            <a:ext cx="2492015" cy="1513205"/>
            <a:chOff x="0" y="0"/>
            <a:chExt cx="2492013" cy="1513204"/>
          </a:xfrm>
        </p:grpSpPr>
        <p:sp>
          <p:nvSpPr>
            <p:cNvPr id="478" name="Arrow"/>
            <p:cNvSpPr/>
            <p:nvPr/>
          </p:nvSpPr>
          <p:spPr>
            <a:xfrm rot="6900000">
              <a:off x="21725" y="328090"/>
              <a:ext cx="1270001" cy="857024"/>
            </a:xfrm>
            <a:prstGeom prst="rightArrow">
              <a:avLst>
                <a:gd name="adj1" fmla="val 56945"/>
                <a:gd name="adj2" fmla="val 63754"/>
              </a:avLst>
            </a:prstGeom>
            <a:solidFill>
              <a:schemeClr val="accent4"/>
            </a:solidFill>
            <a:ln w="254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79" name="PrEP-DAP"/>
            <p:cNvSpPr/>
            <p:nvPr/>
          </p:nvSpPr>
          <p:spPr>
            <a:xfrm>
              <a:off x="1220484" y="32430"/>
              <a:ext cx="1271530" cy="92719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2424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800"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PrEP-DAP</a:t>
              </a:r>
            </a:p>
          </p:txBody>
        </p:sp>
      </p:grpSp>
      <p:grpSp>
        <p:nvGrpSpPr>
          <p:cNvPr id="483" name="Group"/>
          <p:cNvGrpSpPr/>
          <p:nvPr/>
        </p:nvGrpSpPr>
        <p:grpSpPr>
          <a:xfrm>
            <a:off x="15547089" y="7958286"/>
            <a:ext cx="2492015" cy="1513205"/>
            <a:chOff x="0" y="0"/>
            <a:chExt cx="2492013" cy="1513204"/>
          </a:xfrm>
        </p:grpSpPr>
        <p:sp>
          <p:nvSpPr>
            <p:cNvPr id="481" name="Arrow"/>
            <p:cNvSpPr/>
            <p:nvPr/>
          </p:nvSpPr>
          <p:spPr>
            <a:xfrm rot="6900000">
              <a:off x="21725" y="328090"/>
              <a:ext cx="1270001" cy="857024"/>
            </a:xfrm>
            <a:prstGeom prst="rightArrow">
              <a:avLst>
                <a:gd name="adj1" fmla="val 56945"/>
                <a:gd name="adj2" fmla="val 63754"/>
              </a:avLst>
            </a:prstGeom>
            <a:solidFill>
              <a:schemeClr val="accent4"/>
            </a:solidFill>
            <a:ln w="254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82" name="PrEP-DAP"/>
            <p:cNvSpPr/>
            <p:nvPr/>
          </p:nvSpPr>
          <p:spPr>
            <a:xfrm>
              <a:off x="1220484" y="32430"/>
              <a:ext cx="1271530" cy="92719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2424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800"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PrEP-DAP</a:t>
              </a:r>
            </a:p>
          </p:txBody>
        </p:sp>
      </p:grpSp>
      <p:sp>
        <p:nvSpPr>
          <p:cNvPr id="484" name="#Risk factors"/>
          <p:cNvSpPr/>
          <p:nvPr/>
        </p:nvSpPr>
        <p:spPr>
          <a:xfrm>
            <a:off x="9052916" y="2331811"/>
            <a:ext cx="2008598" cy="662530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#Risk factors</a:t>
            </a:r>
          </a:p>
        </p:txBody>
      </p:sp>
      <p:sp>
        <p:nvSpPr>
          <p:cNvPr id="485" name="Line"/>
          <p:cNvSpPr/>
          <p:nvPr/>
        </p:nvSpPr>
        <p:spPr>
          <a:xfrm flipH="1" flipV="1">
            <a:off x="10779230" y="3047699"/>
            <a:ext cx="316812" cy="3077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86" name="#Risk factors"/>
          <p:cNvSpPr/>
          <p:nvPr/>
        </p:nvSpPr>
        <p:spPr>
          <a:xfrm>
            <a:off x="9037577" y="5534504"/>
            <a:ext cx="2008597" cy="662529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#Risk factors</a:t>
            </a:r>
          </a:p>
        </p:txBody>
      </p:sp>
      <p:sp>
        <p:nvSpPr>
          <p:cNvPr id="487" name="Line"/>
          <p:cNvSpPr/>
          <p:nvPr/>
        </p:nvSpPr>
        <p:spPr>
          <a:xfrm flipH="1" flipV="1">
            <a:off x="10763891" y="6250392"/>
            <a:ext cx="316812" cy="3077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88" name="#Risk factors"/>
          <p:cNvSpPr/>
          <p:nvPr/>
        </p:nvSpPr>
        <p:spPr>
          <a:xfrm>
            <a:off x="9045581" y="9139926"/>
            <a:ext cx="2008598" cy="662529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#Risk factors</a:t>
            </a:r>
          </a:p>
        </p:txBody>
      </p:sp>
      <p:sp>
        <p:nvSpPr>
          <p:cNvPr id="489" name="Line"/>
          <p:cNvSpPr/>
          <p:nvPr/>
        </p:nvSpPr>
        <p:spPr>
          <a:xfrm flipH="1" flipV="1">
            <a:off x="10771896" y="9855814"/>
            <a:ext cx="316812" cy="3077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90" name="α"/>
          <p:cNvSpPr txBox="1"/>
          <p:nvPr/>
        </p:nvSpPr>
        <p:spPr>
          <a:xfrm>
            <a:off x="4935188" y="6911245"/>
            <a:ext cx="1296930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α</a:t>
            </a:r>
          </a:p>
        </p:txBody>
      </p:sp>
      <p:sp>
        <p:nvSpPr>
          <p:cNvPr id="491" name="1-α"/>
          <p:cNvSpPr txBox="1"/>
          <p:nvPr/>
        </p:nvSpPr>
        <p:spPr>
          <a:xfrm>
            <a:off x="4935188" y="12965972"/>
            <a:ext cx="1296930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α</a:t>
            </a:r>
          </a:p>
        </p:txBody>
      </p:sp>
      <p:sp>
        <p:nvSpPr>
          <p:cNvPr id="492" name="ϕ1"/>
          <p:cNvSpPr txBox="1"/>
          <p:nvPr/>
        </p:nvSpPr>
        <p:spPr>
          <a:xfrm>
            <a:off x="7637957" y="3669579"/>
            <a:ext cx="129693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ϕ1</a:t>
            </a:r>
          </a:p>
        </p:txBody>
      </p:sp>
      <p:sp>
        <p:nvSpPr>
          <p:cNvPr id="493" name="1-ϕ1-ϕ2"/>
          <p:cNvSpPr txBox="1"/>
          <p:nvPr/>
        </p:nvSpPr>
        <p:spPr>
          <a:xfrm>
            <a:off x="7370938" y="10505385"/>
            <a:ext cx="1975397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ϕ1-ϕ2</a:t>
            </a:r>
          </a:p>
        </p:txBody>
      </p:sp>
      <p:sp>
        <p:nvSpPr>
          <p:cNvPr id="494" name="ι1"/>
          <p:cNvSpPr txBox="1"/>
          <p:nvPr/>
        </p:nvSpPr>
        <p:spPr>
          <a:xfrm>
            <a:off x="11866307" y="2796843"/>
            <a:ext cx="1296930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ι1</a:t>
            </a:r>
          </a:p>
        </p:txBody>
      </p:sp>
      <p:sp>
        <p:nvSpPr>
          <p:cNvPr id="495" name="1-ι1"/>
          <p:cNvSpPr txBox="1"/>
          <p:nvPr/>
        </p:nvSpPr>
        <p:spPr>
          <a:xfrm>
            <a:off x="11898057" y="4725110"/>
            <a:ext cx="1296930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ι1</a:t>
            </a:r>
          </a:p>
        </p:txBody>
      </p:sp>
      <p:sp>
        <p:nvSpPr>
          <p:cNvPr id="496" name="ι2"/>
          <p:cNvSpPr txBox="1"/>
          <p:nvPr/>
        </p:nvSpPr>
        <p:spPr>
          <a:xfrm>
            <a:off x="11864099" y="6016948"/>
            <a:ext cx="129693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ι2</a:t>
            </a:r>
          </a:p>
        </p:txBody>
      </p:sp>
      <p:sp>
        <p:nvSpPr>
          <p:cNvPr id="497" name="1-ι2"/>
          <p:cNvSpPr txBox="1"/>
          <p:nvPr/>
        </p:nvSpPr>
        <p:spPr>
          <a:xfrm>
            <a:off x="11895849" y="7945215"/>
            <a:ext cx="1296931" cy="517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ι2</a:t>
            </a:r>
          </a:p>
        </p:txBody>
      </p:sp>
      <p:sp>
        <p:nvSpPr>
          <p:cNvPr id="498" name="ι3"/>
          <p:cNvSpPr txBox="1"/>
          <p:nvPr/>
        </p:nvSpPr>
        <p:spPr>
          <a:xfrm>
            <a:off x="11864099" y="9592541"/>
            <a:ext cx="129693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ι3</a:t>
            </a:r>
          </a:p>
        </p:txBody>
      </p:sp>
      <p:sp>
        <p:nvSpPr>
          <p:cNvPr id="499" name="1-ι3"/>
          <p:cNvSpPr txBox="1"/>
          <p:nvPr/>
        </p:nvSpPr>
        <p:spPr>
          <a:xfrm>
            <a:off x="11895849" y="11520808"/>
            <a:ext cx="129693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ι3</a:t>
            </a:r>
          </a:p>
        </p:txBody>
      </p:sp>
      <p:sp>
        <p:nvSpPr>
          <p:cNvPr id="500" name="ϕ2"/>
          <p:cNvSpPr txBox="1"/>
          <p:nvPr/>
        </p:nvSpPr>
        <p:spPr>
          <a:xfrm>
            <a:off x="7686556" y="6911245"/>
            <a:ext cx="1296930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ϕ2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Man Walking"/>
          <p:cNvSpPr/>
          <p:nvPr/>
        </p:nvSpPr>
        <p:spPr>
          <a:xfrm>
            <a:off x="3062164" y="8363532"/>
            <a:ext cx="1028817" cy="2284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03" name="Line"/>
          <p:cNvSpPr/>
          <p:nvPr/>
        </p:nvSpPr>
        <p:spPr>
          <a:xfrm flipV="1">
            <a:off x="4472430" y="6799828"/>
            <a:ext cx="1" cy="6084113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04" name="Line"/>
          <p:cNvSpPr/>
          <p:nvPr/>
        </p:nvSpPr>
        <p:spPr>
          <a:xfrm>
            <a:off x="4446323" y="6819959"/>
            <a:ext cx="2350843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05" name="Line"/>
          <p:cNvSpPr/>
          <p:nvPr/>
        </p:nvSpPr>
        <p:spPr>
          <a:xfrm>
            <a:off x="4446323" y="12844194"/>
            <a:ext cx="10170215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06" name="Circle"/>
          <p:cNvSpPr/>
          <p:nvPr/>
        </p:nvSpPr>
        <p:spPr>
          <a:xfrm>
            <a:off x="4218430" y="9158976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07" name="Line"/>
          <p:cNvSpPr/>
          <p:nvPr/>
        </p:nvSpPr>
        <p:spPr>
          <a:xfrm flipV="1">
            <a:off x="6978710" y="3633346"/>
            <a:ext cx="1" cy="6848133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08" name="Line"/>
          <p:cNvSpPr/>
          <p:nvPr/>
        </p:nvSpPr>
        <p:spPr>
          <a:xfrm>
            <a:off x="6979754" y="10456229"/>
            <a:ext cx="4080784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09" name="Line"/>
          <p:cNvSpPr/>
          <p:nvPr/>
        </p:nvSpPr>
        <p:spPr>
          <a:xfrm>
            <a:off x="6943194" y="3635132"/>
            <a:ext cx="4117344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10" name="PrEP…"/>
          <p:cNvSpPr txBox="1"/>
          <p:nvPr/>
        </p:nvSpPr>
        <p:spPr>
          <a:xfrm>
            <a:off x="4604746" y="5796905"/>
            <a:ext cx="203399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PrEP</a:t>
            </a:r>
          </a:p>
          <a:p>
            <a:pPr>
              <a:defRPr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awareness</a:t>
            </a:r>
          </a:p>
        </p:txBody>
      </p:sp>
      <p:sp>
        <p:nvSpPr>
          <p:cNvPr id="511" name="Recommended"/>
          <p:cNvSpPr txBox="1"/>
          <p:nvPr/>
        </p:nvSpPr>
        <p:spPr>
          <a:xfrm>
            <a:off x="7338128" y="3025509"/>
            <a:ext cx="284864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Recommended</a:t>
            </a:r>
          </a:p>
        </p:txBody>
      </p:sp>
      <p:sp>
        <p:nvSpPr>
          <p:cNvPr id="512" name="Line"/>
          <p:cNvSpPr/>
          <p:nvPr/>
        </p:nvSpPr>
        <p:spPr>
          <a:xfrm flipV="1">
            <a:off x="11301793" y="2664014"/>
            <a:ext cx="1" cy="198519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13" name="Line"/>
          <p:cNvSpPr/>
          <p:nvPr/>
        </p:nvSpPr>
        <p:spPr>
          <a:xfrm>
            <a:off x="11328238" y="4613431"/>
            <a:ext cx="3288301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14" name="Circle"/>
          <p:cNvSpPr/>
          <p:nvPr/>
        </p:nvSpPr>
        <p:spPr>
          <a:xfrm>
            <a:off x="11047793" y="3377209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15" name="Line"/>
          <p:cNvSpPr/>
          <p:nvPr/>
        </p:nvSpPr>
        <p:spPr>
          <a:xfrm>
            <a:off x="11283788" y="2692545"/>
            <a:ext cx="4630154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16" name="PrEP interest"/>
          <p:cNvSpPr txBox="1"/>
          <p:nvPr/>
        </p:nvSpPr>
        <p:spPr>
          <a:xfrm>
            <a:off x="11607751" y="2045185"/>
            <a:ext cx="2967624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PrEP interest</a:t>
            </a:r>
          </a:p>
        </p:txBody>
      </p:sp>
      <p:sp>
        <p:nvSpPr>
          <p:cNvPr id="517" name="Not aware"/>
          <p:cNvSpPr txBox="1"/>
          <p:nvPr/>
        </p:nvSpPr>
        <p:spPr>
          <a:xfrm>
            <a:off x="4853880" y="12184347"/>
            <a:ext cx="197539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Not aware</a:t>
            </a:r>
          </a:p>
        </p:txBody>
      </p:sp>
      <p:sp>
        <p:nvSpPr>
          <p:cNvPr id="518" name="No PrEP indication"/>
          <p:cNvSpPr txBox="1"/>
          <p:nvPr/>
        </p:nvSpPr>
        <p:spPr>
          <a:xfrm>
            <a:off x="7344075" y="9418563"/>
            <a:ext cx="235084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PrEP indication</a:t>
            </a:r>
          </a:p>
        </p:txBody>
      </p:sp>
      <p:sp>
        <p:nvSpPr>
          <p:cNvPr id="519" name="No interest"/>
          <p:cNvSpPr txBox="1"/>
          <p:nvPr/>
        </p:nvSpPr>
        <p:spPr>
          <a:xfrm>
            <a:off x="11778877" y="3963682"/>
            <a:ext cx="215659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interest</a:t>
            </a:r>
          </a:p>
        </p:txBody>
      </p:sp>
      <p:sp>
        <p:nvSpPr>
          <p:cNvPr id="520" name="HIV-"/>
          <p:cNvSpPr/>
          <p:nvPr/>
        </p:nvSpPr>
        <p:spPr>
          <a:xfrm>
            <a:off x="1392757" y="9378641"/>
            <a:ext cx="1123169" cy="662529"/>
          </a:xfrm>
          <a:prstGeom prst="rect">
            <a:avLst/>
          </a:prstGeom>
          <a:solidFill>
            <a:srgbClr val="92CEF1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HIV-</a:t>
            </a:r>
          </a:p>
        </p:txBody>
      </p:sp>
      <p:sp>
        <p:nvSpPr>
          <p:cNvPr id="521" name="Line"/>
          <p:cNvSpPr/>
          <p:nvPr/>
        </p:nvSpPr>
        <p:spPr>
          <a:xfrm flipH="1" flipV="1">
            <a:off x="2625954" y="9809355"/>
            <a:ext cx="559492" cy="10315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22" name="Income…"/>
          <p:cNvSpPr/>
          <p:nvPr/>
        </p:nvSpPr>
        <p:spPr>
          <a:xfrm>
            <a:off x="1282876" y="6646182"/>
            <a:ext cx="1683187" cy="1959791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Income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Insurance Age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Race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Region</a:t>
            </a:r>
          </a:p>
        </p:txBody>
      </p:sp>
      <p:sp>
        <p:nvSpPr>
          <p:cNvPr id="523" name="Line"/>
          <p:cNvSpPr/>
          <p:nvPr/>
        </p:nvSpPr>
        <p:spPr>
          <a:xfrm flipH="1" flipV="1">
            <a:off x="3076041" y="7925743"/>
            <a:ext cx="214387" cy="65185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24" name="Dingbat X"/>
          <p:cNvSpPr/>
          <p:nvPr/>
        </p:nvSpPr>
        <p:spPr>
          <a:xfrm>
            <a:off x="14684565" y="12336194"/>
            <a:ext cx="85980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25" name="Risk factor"/>
          <p:cNvSpPr/>
          <p:nvPr/>
        </p:nvSpPr>
        <p:spPr>
          <a:xfrm>
            <a:off x="4401079" y="4839710"/>
            <a:ext cx="1805569" cy="662529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Risk factor</a:t>
            </a:r>
          </a:p>
        </p:txBody>
      </p:sp>
      <p:sp>
        <p:nvSpPr>
          <p:cNvPr id="526" name="Line"/>
          <p:cNvSpPr/>
          <p:nvPr/>
        </p:nvSpPr>
        <p:spPr>
          <a:xfrm flipH="1" flipV="1">
            <a:off x="6273351" y="5296269"/>
            <a:ext cx="548283" cy="121297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27" name="Line"/>
          <p:cNvSpPr/>
          <p:nvPr/>
        </p:nvSpPr>
        <p:spPr>
          <a:xfrm>
            <a:off x="7082894" y="6819959"/>
            <a:ext cx="3977644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28" name="Square"/>
          <p:cNvSpPr/>
          <p:nvPr/>
        </p:nvSpPr>
        <p:spPr>
          <a:xfrm>
            <a:off x="6724709" y="6565959"/>
            <a:ext cx="508001" cy="508001"/>
          </a:xfrm>
          <a:prstGeom prst="rect">
            <a:avLst/>
          </a:prstGeom>
          <a:solidFill>
            <a:srgbClr val="5190FF"/>
          </a:solidFill>
          <a:ln w="63500">
            <a:solidFill>
              <a:srgbClr val="003255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29" name="Discussed"/>
          <p:cNvSpPr txBox="1"/>
          <p:nvPr/>
        </p:nvSpPr>
        <p:spPr>
          <a:xfrm>
            <a:off x="7385043" y="6259238"/>
            <a:ext cx="1976140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Discussed</a:t>
            </a:r>
          </a:p>
        </p:txBody>
      </p:sp>
      <p:sp>
        <p:nvSpPr>
          <p:cNvPr id="530" name="Line"/>
          <p:cNvSpPr/>
          <p:nvPr/>
        </p:nvSpPr>
        <p:spPr>
          <a:xfrm flipV="1">
            <a:off x="11299586" y="6023818"/>
            <a:ext cx="1" cy="198519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31" name="Line"/>
          <p:cNvSpPr/>
          <p:nvPr/>
        </p:nvSpPr>
        <p:spPr>
          <a:xfrm>
            <a:off x="11326031" y="7973235"/>
            <a:ext cx="3290507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32" name="Circle"/>
          <p:cNvSpPr/>
          <p:nvPr/>
        </p:nvSpPr>
        <p:spPr>
          <a:xfrm>
            <a:off x="11045586" y="6597313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33" name="Line"/>
          <p:cNvSpPr/>
          <p:nvPr/>
        </p:nvSpPr>
        <p:spPr>
          <a:xfrm>
            <a:off x="11281581" y="6052350"/>
            <a:ext cx="4634568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34" name="PrEP interest"/>
          <p:cNvSpPr txBox="1"/>
          <p:nvPr/>
        </p:nvSpPr>
        <p:spPr>
          <a:xfrm>
            <a:off x="11605544" y="5404990"/>
            <a:ext cx="296762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PrEP interest</a:t>
            </a:r>
          </a:p>
        </p:txBody>
      </p:sp>
      <p:sp>
        <p:nvSpPr>
          <p:cNvPr id="535" name="No interest"/>
          <p:cNvSpPr txBox="1"/>
          <p:nvPr/>
        </p:nvSpPr>
        <p:spPr>
          <a:xfrm>
            <a:off x="11776670" y="7323486"/>
            <a:ext cx="215659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interest</a:t>
            </a:r>
          </a:p>
        </p:txBody>
      </p:sp>
      <p:sp>
        <p:nvSpPr>
          <p:cNvPr id="536" name="Line"/>
          <p:cNvSpPr/>
          <p:nvPr/>
        </p:nvSpPr>
        <p:spPr>
          <a:xfrm flipV="1">
            <a:off x="11299586" y="9459711"/>
            <a:ext cx="1" cy="198519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37" name="Line"/>
          <p:cNvSpPr/>
          <p:nvPr/>
        </p:nvSpPr>
        <p:spPr>
          <a:xfrm>
            <a:off x="11326031" y="11409128"/>
            <a:ext cx="3290507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38" name="Circle"/>
          <p:cNvSpPr/>
          <p:nvPr/>
        </p:nvSpPr>
        <p:spPr>
          <a:xfrm>
            <a:off x="11045586" y="10172906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39" name="Line"/>
          <p:cNvSpPr/>
          <p:nvPr/>
        </p:nvSpPr>
        <p:spPr>
          <a:xfrm>
            <a:off x="11281581" y="9488243"/>
            <a:ext cx="4634568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40" name="PrEP interest"/>
          <p:cNvSpPr txBox="1"/>
          <p:nvPr/>
        </p:nvSpPr>
        <p:spPr>
          <a:xfrm>
            <a:off x="11605544" y="8840882"/>
            <a:ext cx="296762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PrEP interest</a:t>
            </a:r>
          </a:p>
        </p:txBody>
      </p:sp>
      <p:sp>
        <p:nvSpPr>
          <p:cNvPr id="541" name="No interest"/>
          <p:cNvSpPr txBox="1"/>
          <p:nvPr/>
        </p:nvSpPr>
        <p:spPr>
          <a:xfrm>
            <a:off x="11776670" y="10759379"/>
            <a:ext cx="215659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interest</a:t>
            </a:r>
          </a:p>
        </p:txBody>
      </p:sp>
      <p:grpSp>
        <p:nvGrpSpPr>
          <p:cNvPr id="544" name="Group"/>
          <p:cNvGrpSpPr/>
          <p:nvPr/>
        </p:nvGrpSpPr>
        <p:grpSpPr>
          <a:xfrm>
            <a:off x="19193282" y="1371727"/>
            <a:ext cx="3933241" cy="1079501"/>
            <a:chOff x="0" y="0"/>
            <a:chExt cx="3933239" cy="1079500"/>
          </a:xfrm>
        </p:grpSpPr>
        <p:pic>
          <p:nvPicPr>
            <p:cNvPr id="54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79500" cy="107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43" name="PrEP dynamics"/>
            <p:cNvSpPr txBox="1"/>
            <p:nvPr/>
          </p:nvSpPr>
          <p:spPr>
            <a:xfrm>
              <a:off x="1130109" y="101599"/>
              <a:ext cx="2803131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b="0"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PrEP dynamics</a:t>
              </a:r>
            </a:p>
          </p:txBody>
        </p:sp>
      </p:grpSp>
      <p:sp>
        <p:nvSpPr>
          <p:cNvPr id="545" name="Dingbat X"/>
          <p:cNvSpPr/>
          <p:nvPr/>
        </p:nvSpPr>
        <p:spPr>
          <a:xfrm>
            <a:off x="14684565" y="10901128"/>
            <a:ext cx="85980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46" name="Dingbat X"/>
          <p:cNvSpPr/>
          <p:nvPr/>
        </p:nvSpPr>
        <p:spPr>
          <a:xfrm>
            <a:off x="14684565" y="7465235"/>
            <a:ext cx="85980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47" name="Dingbat X"/>
          <p:cNvSpPr/>
          <p:nvPr/>
        </p:nvSpPr>
        <p:spPr>
          <a:xfrm>
            <a:off x="14684565" y="4105431"/>
            <a:ext cx="85980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48" name="Line"/>
          <p:cNvSpPr/>
          <p:nvPr/>
        </p:nvSpPr>
        <p:spPr>
          <a:xfrm flipV="1">
            <a:off x="15898908" y="1697780"/>
            <a:ext cx="1" cy="198519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49" name="Line"/>
          <p:cNvSpPr/>
          <p:nvPr/>
        </p:nvSpPr>
        <p:spPr>
          <a:xfrm>
            <a:off x="15925353" y="3647196"/>
            <a:ext cx="3288300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0" name="Circle"/>
          <p:cNvSpPr/>
          <p:nvPr/>
        </p:nvSpPr>
        <p:spPr>
          <a:xfrm>
            <a:off x="15644908" y="2410974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1" name="Line"/>
          <p:cNvSpPr/>
          <p:nvPr/>
        </p:nvSpPr>
        <p:spPr>
          <a:xfrm>
            <a:off x="15880903" y="1726311"/>
            <a:ext cx="3332750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2" name="PrEP-DAP"/>
          <p:cNvSpPr txBox="1"/>
          <p:nvPr/>
        </p:nvSpPr>
        <p:spPr>
          <a:xfrm>
            <a:off x="16090566" y="1078951"/>
            <a:ext cx="296762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PrEP-DAP</a:t>
            </a:r>
          </a:p>
        </p:txBody>
      </p:sp>
      <p:sp>
        <p:nvSpPr>
          <p:cNvPr id="553" name="No PrEP-DAP"/>
          <p:cNvSpPr txBox="1"/>
          <p:nvPr/>
        </p:nvSpPr>
        <p:spPr>
          <a:xfrm>
            <a:off x="16197677" y="2997447"/>
            <a:ext cx="251322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PrEP-DAP</a:t>
            </a:r>
          </a:p>
        </p:txBody>
      </p:sp>
      <p:sp>
        <p:nvSpPr>
          <p:cNvPr id="554" name="e"/>
          <p:cNvSpPr txBox="1"/>
          <p:nvPr/>
        </p:nvSpPr>
        <p:spPr>
          <a:xfrm>
            <a:off x="16653913" y="1792570"/>
            <a:ext cx="129693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</a:p>
        </p:txBody>
      </p:sp>
      <p:sp>
        <p:nvSpPr>
          <p:cNvPr id="555" name="1-e1"/>
          <p:cNvSpPr txBox="1"/>
          <p:nvPr/>
        </p:nvSpPr>
        <p:spPr>
          <a:xfrm>
            <a:off x="16685663" y="3708137"/>
            <a:ext cx="129693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e1</a:t>
            </a:r>
          </a:p>
        </p:txBody>
      </p:sp>
      <p:sp>
        <p:nvSpPr>
          <p:cNvPr id="556" name="Line"/>
          <p:cNvSpPr/>
          <p:nvPr/>
        </p:nvSpPr>
        <p:spPr>
          <a:xfrm flipV="1">
            <a:off x="15898144" y="5077685"/>
            <a:ext cx="1" cy="1985192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7" name="Line"/>
          <p:cNvSpPr/>
          <p:nvPr/>
        </p:nvSpPr>
        <p:spPr>
          <a:xfrm>
            <a:off x="15924589" y="7027102"/>
            <a:ext cx="3288300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8" name="Circle"/>
          <p:cNvSpPr/>
          <p:nvPr/>
        </p:nvSpPr>
        <p:spPr>
          <a:xfrm>
            <a:off x="15644144" y="5790881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9" name="Line"/>
          <p:cNvSpPr/>
          <p:nvPr/>
        </p:nvSpPr>
        <p:spPr>
          <a:xfrm>
            <a:off x="15880139" y="5106217"/>
            <a:ext cx="3332750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0" name="PrEP-DAP"/>
          <p:cNvSpPr txBox="1"/>
          <p:nvPr/>
        </p:nvSpPr>
        <p:spPr>
          <a:xfrm>
            <a:off x="16089802" y="4458857"/>
            <a:ext cx="296762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PrEP-DAP</a:t>
            </a:r>
          </a:p>
        </p:txBody>
      </p:sp>
      <p:sp>
        <p:nvSpPr>
          <p:cNvPr id="561" name="No PrEP-DAP"/>
          <p:cNvSpPr txBox="1"/>
          <p:nvPr/>
        </p:nvSpPr>
        <p:spPr>
          <a:xfrm>
            <a:off x="16196913" y="6377354"/>
            <a:ext cx="251322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PrEP-DAP</a:t>
            </a:r>
          </a:p>
        </p:txBody>
      </p:sp>
      <p:sp>
        <p:nvSpPr>
          <p:cNvPr id="562" name="e2"/>
          <p:cNvSpPr txBox="1"/>
          <p:nvPr/>
        </p:nvSpPr>
        <p:spPr>
          <a:xfrm>
            <a:off x="16653149" y="5172476"/>
            <a:ext cx="1296930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e2</a:t>
            </a:r>
          </a:p>
        </p:txBody>
      </p:sp>
      <p:sp>
        <p:nvSpPr>
          <p:cNvPr id="563" name="1-e2"/>
          <p:cNvSpPr txBox="1"/>
          <p:nvPr/>
        </p:nvSpPr>
        <p:spPr>
          <a:xfrm>
            <a:off x="16684899" y="7088044"/>
            <a:ext cx="1296930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e2</a:t>
            </a:r>
          </a:p>
        </p:txBody>
      </p:sp>
      <p:sp>
        <p:nvSpPr>
          <p:cNvPr id="564" name="Line"/>
          <p:cNvSpPr/>
          <p:nvPr/>
        </p:nvSpPr>
        <p:spPr>
          <a:xfrm flipV="1">
            <a:off x="15905656" y="9011164"/>
            <a:ext cx="1" cy="198519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5" name="Line"/>
          <p:cNvSpPr/>
          <p:nvPr/>
        </p:nvSpPr>
        <p:spPr>
          <a:xfrm>
            <a:off x="15932101" y="10960580"/>
            <a:ext cx="3288301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6" name="Circle"/>
          <p:cNvSpPr/>
          <p:nvPr/>
        </p:nvSpPr>
        <p:spPr>
          <a:xfrm>
            <a:off x="15651657" y="9241759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7" name="Line"/>
          <p:cNvSpPr/>
          <p:nvPr/>
        </p:nvSpPr>
        <p:spPr>
          <a:xfrm>
            <a:off x="15887651" y="9039695"/>
            <a:ext cx="3332751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8" name="PrEP-DAP"/>
          <p:cNvSpPr txBox="1"/>
          <p:nvPr/>
        </p:nvSpPr>
        <p:spPr>
          <a:xfrm>
            <a:off x="16097315" y="8392335"/>
            <a:ext cx="296762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PrEP-DAP</a:t>
            </a:r>
          </a:p>
        </p:txBody>
      </p:sp>
      <p:sp>
        <p:nvSpPr>
          <p:cNvPr id="569" name="No PrEP-DAP"/>
          <p:cNvSpPr txBox="1"/>
          <p:nvPr/>
        </p:nvSpPr>
        <p:spPr>
          <a:xfrm>
            <a:off x="16204426" y="10310831"/>
            <a:ext cx="2513224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PrEP-DAP</a:t>
            </a:r>
          </a:p>
        </p:txBody>
      </p:sp>
      <p:sp>
        <p:nvSpPr>
          <p:cNvPr id="570" name="e3"/>
          <p:cNvSpPr txBox="1"/>
          <p:nvPr/>
        </p:nvSpPr>
        <p:spPr>
          <a:xfrm>
            <a:off x="16660662" y="9105955"/>
            <a:ext cx="1296930" cy="517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e3</a:t>
            </a:r>
          </a:p>
        </p:txBody>
      </p:sp>
      <p:sp>
        <p:nvSpPr>
          <p:cNvPr id="571" name="1-e3"/>
          <p:cNvSpPr txBox="1"/>
          <p:nvPr/>
        </p:nvSpPr>
        <p:spPr>
          <a:xfrm>
            <a:off x="16692412" y="11021521"/>
            <a:ext cx="1296930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e3</a:t>
            </a:r>
          </a:p>
        </p:txBody>
      </p:sp>
      <p:grpSp>
        <p:nvGrpSpPr>
          <p:cNvPr id="574" name="Group"/>
          <p:cNvGrpSpPr/>
          <p:nvPr/>
        </p:nvGrpSpPr>
        <p:grpSpPr>
          <a:xfrm>
            <a:off x="19207164" y="3269259"/>
            <a:ext cx="3933240" cy="1079501"/>
            <a:chOff x="0" y="0"/>
            <a:chExt cx="3933239" cy="1079500"/>
          </a:xfrm>
        </p:grpSpPr>
        <p:pic>
          <p:nvPicPr>
            <p:cNvPr id="57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79500" cy="107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3" name="PrEP dynamics"/>
            <p:cNvSpPr txBox="1"/>
            <p:nvPr/>
          </p:nvSpPr>
          <p:spPr>
            <a:xfrm>
              <a:off x="1130109" y="101599"/>
              <a:ext cx="2803131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b="0"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PrEP dynamics</a:t>
              </a:r>
            </a:p>
          </p:txBody>
        </p:sp>
      </p:grpSp>
      <p:grpSp>
        <p:nvGrpSpPr>
          <p:cNvPr id="577" name="Group"/>
          <p:cNvGrpSpPr/>
          <p:nvPr/>
        </p:nvGrpSpPr>
        <p:grpSpPr>
          <a:xfrm>
            <a:off x="19207164" y="4770924"/>
            <a:ext cx="3933240" cy="1079501"/>
            <a:chOff x="0" y="0"/>
            <a:chExt cx="3933239" cy="1079500"/>
          </a:xfrm>
        </p:grpSpPr>
        <p:pic>
          <p:nvPicPr>
            <p:cNvPr id="575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79500" cy="107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6" name="PrEP dynamics"/>
            <p:cNvSpPr txBox="1"/>
            <p:nvPr/>
          </p:nvSpPr>
          <p:spPr>
            <a:xfrm>
              <a:off x="1130109" y="101599"/>
              <a:ext cx="2803131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b="0"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PrEP dynamics</a:t>
              </a:r>
            </a:p>
          </p:txBody>
        </p:sp>
      </p:grpSp>
      <p:grpSp>
        <p:nvGrpSpPr>
          <p:cNvPr id="580" name="Group"/>
          <p:cNvGrpSpPr/>
          <p:nvPr/>
        </p:nvGrpSpPr>
        <p:grpSpPr>
          <a:xfrm>
            <a:off x="19207164" y="6657362"/>
            <a:ext cx="3933240" cy="1079501"/>
            <a:chOff x="0" y="0"/>
            <a:chExt cx="3933239" cy="1079500"/>
          </a:xfrm>
        </p:grpSpPr>
        <p:pic>
          <p:nvPicPr>
            <p:cNvPr id="578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79500" cy="107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9" name="PrEP dynamics"/>
            <p:cNvSpPr txBox="1"/>
            <p:nvPr/>
          </p:nvSpPr>
          <p:spPr>
            <a:xfrm>
              <a:off x="1130109" y="101599"/>
              <a:ext cx="2803131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b="0"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PrEP dynamics</a:t>
              </a:r>
            </a:p>
          </p:txBody>
        </p:sp>
      </p:grpSp>
      <p:grpSp>
        <p:nvGrpSpPr>
          <p:cNvPr id="583" name="Group"/>
          <p:cNvGrpSpPr/>
          <p:nvPr/>
        </p:nvGrpSpPr>
        <p:grpSpPr>
          <a:xfrm>
            <a:off x="19207164" y="8663641"/>
            <a:ext cx="3933240" cy="1079501"/>
            <a:chOff x="0" y="0"/>
            <a:chExt cx="3933239" cy="1079500"/>
          </a:xfrm>
        </p:grpSpPr>
        <p:pic>
          <p:nvPicPr>
            <p:cNvPr id="581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79500" cy="107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2" name="PrEP dynamics"/>
            <p:cNvSpPr txBox="1"/>
            <p:nvPr/>
          </p:nvSpPr>
          <p:spPr>
            <a:xfrm>
              <a:off x="1130109" y="101599"/>
              <a:ext cx="2803131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b="0"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PrEP dynamics</a:t>
              </a:r>
            </a:p>
          </p:txBody>
        </p:sp>
      </p:grpSp>
      <p:grpSp>
        <p:nvGrpSpPr>
          <p:cNvPr id="586" name="Group"/>
          <p:cNvGrpSpPr/>
          <p:nvPr/>
        </p:nvGrpSpPr>
        <p:grpSpPr>
          <a:xfrm>
            <a:off x="19207164" y="10630703"/>
            <a:ext cx="3933240" cy="1079501"/>
            <a:chOff x="0" y="0"/>
            <a:chExt cx="3933239" cy="1079500"/>
          </a:xfrm>
        </p:grpSpPr>
        <p:pic>
          <p:nvPicPr>
            <p:cNvPr id="584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79500" cy="107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5" name="PrEP dynamics"/>
            <p:cNvSpPr txBox="1"/>
            <p:nvPr/>
          </p:nvSpPr>
          <p:spPr>
            <a:xfrm>
              <a:off x="1130109" y="101599"/>
              <a:ext cx="2803131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b="0"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PrEP dynamics</a:t>
              </a:r>
            </a:p>
          </p:txBody>
        </p:sp>
      </p:grpSp>
      <p:sp>
        <p:nvSpPr>
          <p:cNvPr id="587" name="Insurance…"/>
          <p:cNvSpPr/>
          <p:nvPr/>
        </p:nvSpPr>
        <p:spPr>
          <a:xfrm>
            <a:off x="1104495" y="1099726"/>
            <a:ext cx="2625501" cy="1623504"/>
          </a:xfrm>
          <a:prstGeom prst="rect">
            <a:avLst/>
          </a:prstGeom>
          <a:solidFill>
            <a:srgbClr val="FFD479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Insurance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Risk factor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Age Race Region</a:t>
            </a:r>
          </a:p>
          <a:p>
            <a:pPr>
              <a:defRPr sz="2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Test negative</a:t>
            </a:r>
          </a:p>
        </p:txBody>
      </p:sp>
      <p:sp>
        <p:nvSpPr>
          <p:cNvPr id="588" name="#Risk factors"/>
          <p:cNvSpPr/>
          <p:nvPr/>
        </p:nvSpPr>
        <p:spPr>
          <a:xfrm>
            <a:off x="9052916" y="2331811"/>
            <a:ext cx="2008598" cy="662530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#Risk factors</a:t>
            </a:r>
          </a:p>
        </p:txBody>
      </p:sp>
      <p:sp>
        <p:nvSpPr>
          <p:cNvPr id="589" name="Line"/>
          <p:cNvSpPr/>
          <p:nvPr/>
        </p:nvSpPr>
        <p:spPr>
          <a:xfrm flipH="1" flipV="1">
            <a:off x="10779230" y="3047699"/>
            <a:ext cx="316812" cy="3077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90" name="#Risk factors"/>
          <p:cNvSpPr/>
          <p:nvPr/>
        </p:nvSpPr>
        <p:spPr>
          <a:xfrm>
            <a:off x="9037577" y="5534504"/>
            <a:ext cx="2008597" cy="662529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#Risk factors</a:t>
            </a:r>
          </a:p>
        </p:txBody>
      </p:sp>
      <p:sp>
        <p:nvSpPr>
          <p:cNvPr id="591" name="Line"/>
          <p:cNvSpPr/>
          <p:nvPr/>
        </p:nvSpPr>
        <p:spPr>
          <a:xfrm flipH="1" flipV="1">
            <a:off x="10763891" y="6250392"/>
            <a:ext cx="316812" cy="3077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92" name="#Risk factors"/>
          <p:cNvSpPr/>
          <p:nvPr/>
        </p:nvSpPr>
        <p:spPr>
          <a:xfrm>
            <a:off x="9045581" y="9139926"/>
            <a:ext cx="2008598" cy="662529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#Risk factors</a:t>
            </a:r>
          </a:p>
        </p:txBody>
      </p:sp>
      <p:sp>
        <p:nvSpPr>
          <p:cNvPr id="593" name="Line"/>
          <p:cNvSpPr/>
          <p:nvPr/>
        </p:nvSpPr>
        <p:spPr>
          <a:xfrm flipH="1" flipV="1">
            <a:off x="10771896" y="9855814"/>
            <a:ext cx="316812" cy="3077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94" name="Line"/>
          <p:cNvSpPr/>
          <p:nvPr/>
        </p:nvSpPr>
        <p:spPr>
          <a:xfrm flipH="1">
            <a:off x="15211900" y="6303371"/>
            <a:ext cx="500230" cy="2710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95" name="Rectangle"/>
          <p:cNvSpPr/>
          <p:nvPr/>
        </p:nvSpPr>
        <p:spPr>
          <a:xfrm>
            <a:off x="14467823" y="6407265"/>
            <a:ext cx="682112" cy="611257"/>
          </a:xfrm>
          <a:prstGeom prst="rect">
            <a:avLst/>
          </a:prstGeom>
          <a:solidFill>
            <a:srgbClr val="FFD479"/>
          </a:solidFill>
          <a:ln w="254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596" name="Line"/>
          <p:cNvSpPr/>
          <p:nvPr/>
        </p:nvSpPr>
        <p:spPr>
          <a:xfrm flipH="1">
            <a:off x="15205974" y="2912156"/>
            <a:ext cx="500231" cy="2710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97" name="Rectangle"/>
          <p:cNvSpPr/>
          <p:nvPr/>
        </p:nvSpPr>
        <p:spPr>
          <a:xfrm>
            <a:off x="14461898" y="3016049"/>
            <a:ext cx="682112" cy="611257"/>
          </a:xfrm>
          <a:prstGeom prst="rect">
            <a:avLst/>
          </a:prstGeom>
          <a:solidFill>
            <a:srgbClr val="FFD479"/>
          </a:solidFill>
          <a:ln w="254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598" name="Line"/>
          <p:cNvSpPr/>
          <p:nvPr/>
        </p:nvSpPr>
        <p:spPr>
          <a:xfrm flipH="1">
            <a:off x="15205974" y="9769641"/>
            <a:ext cx="500231" cy="2710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99" name="Rectangle"/>
          <p:cNvSpPr/>
          <p:nvPr/>
        </p:nvSpPr>
        <p:spPr>
          <a:xfrm>
            <a:off x="14461898" y="9873535"/>
            <a:ext cx="682112" cy="611257"/>
          </a:xfrm>
          <a:prstGeom prst="rect">
            <a:avLst/>
          </a:prstGeom>
          <a:solidFill>
            <a:srgbClr val="FFD479"/>
          </a:solidFill>
          <a:ln w="254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600" name="Age Race…"/>
          <p:cNvSpPr/>
          <p:nvPr/>
        </p:nvSpPr>
        <p:spPr>
          <a:xfrm>
            <a:off x="20491612" y="683199"/>
            <a:ext cx="1805569" cy="814963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Age Race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Region</a:t>
            </a:r>
          </a:p>
        </p:txBody>
      </p:sp>
      <p:sp>
        <p:nvSpPr>
          <p:cNvPr id="601" name="Line"/>
          <p:cNvSpPr/>
          <p:nvPr/>
        </p:nvSpPr>
        <p:spPr>
          <a:xfrm flipH="1">
            <a:off x="19870876" y="1028692"/>
            <a:ext cx="500230" cy="2710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02" name="Age…"/>
          <p:cNvSpPr/>
          <p:nvPr/>
        </p:nvSpPr>
        <p:spPr>
          <a:xfrm>
            <a:off x="22188197" y="5383700"/>
            <a:ext cx="1421490" cy="1175566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Age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Race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Region</a:t>
            </a:r>
          </a:p>
        </p:txBody>
      </p:sp>
      <p:sp>
        <p:nvSpPr>
          <p:cNvPr id="603" name="Line"/>
          <p:cNvSpPr/>
          <p:nvPr/>
        </p:nvSpPr>
        <p:spPr>
          <a:xfrm flipH="1" flipV="1">
            <a:off x="20349672" y="5490385"/>
            <a:ext cx="1705372" cy="22291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04" name="Age…"/>
          <p:cNvSpPr/>
          <p:nvPr/>
        </p:nvSpPr>
        <p:spPr>
          <a:xfrm>
            <a:off x="22157903" y="9295094"/>
            <a:ext cx="1421490" cy="1175566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Age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Race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Region</a:t>
            </a:r>
          </a:p>
        </p:txBody>
      </p:sp>
      <p:sp>
        <p:nvSpPr>
          <p:cNvPr id="605" name="Line"/>
          <p:cNvSpPr/>
          <p:nvPr/>
        </p:nvSpPr>
        <p:spPr>
          <a:xfrm flipH="1" flipV="1">
            <a:off x="20319377" y="9401779"/>
            <a:ext cx="1705373" cy="22291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06" name="Income…"/>
          <p:cNvSpPr/>
          <p:nvPr/>
        </p:nvSpPr>
        <p:spPr>
          <a:xfrm>
            <a:off x="21151556" y="11303946"/>
            <a:ext cx="2325444" cy="1175566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Income 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Insurance Age Race Region</a:t>
            </a:r>
          </a:p>
        </p:txBody>
      </p:sp>
      <p:sp>
        <p:nvSpPr>
          <p:cNvPr id="607" name="Line"/>
          <p:cNvSpPr/>
          <p:nvPr/>
        </p:nvSpPr>
        <p:spPr>
          <a:xfrm flipH="1" flipV="1">
            <a:off x="20347856" y="11470662"/>
            <a:ext cx="699236" cy="8873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08" name="Income…"/>
          <p:cNvSpPr/>
          <p:nvPr/>
        </p:nvSpPr>
        <p:spPr>
          <a:xfrm>
            <a:off x="21126156" y="7225623"/>
            <a:ext cx="2325444" cy="1175566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Income 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Insurance Age Race Region</a:t>
            </a:r>
          </a:p>
        </p:txBody>
      </p:sp>
      <p:sp>
        <p:nvSpPr>
          <p:cNvPr id="609" name="Line"/>
          <p:cNvSpPr/>
          <p:nvPr/>
        </p:nvSpPr>
        <p:spPr>
          <a:xfrm flipH="1" flipV="1">
            <a:off x="20322456" y="7392339"/>
            <a:ext cx="699236" cy="8873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10" name="Income…"/>
          <p:cNvSpPr/>
          <p:nvPr/>
        </p:nvSpPr>
        <p:spPr>
          <a:xfrm>
            <a:off x="21263221" y="2229773"/>
            <a:ext cx="2325443" cy="1175566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Income 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Insurance Age Race Region</a:t>
            </a:r>
          </a:p>
        </p:txBody>
      </p:sp>
      <p:sp>
        <p:nvSpPr>
          <p:cNvPr id="611" name="Line"/>
          <p:cNvSpPr/>
          <p:nvPr/>
        </p:nvSpPr>
        <p:spPr>
          <a:xfrm flipH="1">
            <a:off x="20140922" y="2878923"/>
            <a:ext cx="1017834" cy="5231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12" name="α"/>
          <p:cNvSpPr txBox="1"/>
          <p:nvPr/>
        </p:nvSpPr>
        <p:spPr>
          <a:xfrm>
            <a:off x="4935188" y="6911245"/>
            <a:ext cx="1296930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α</a:t>
            </a:r>
          </a:p>
        </p:txBody>
      </p:sp>
      <p:sp>
        <p:nvSpPr>
          <p:cNvPr id="613" name="1-α"/>
          <p:cNvSpPr txBox="1"/>
          <p:nvPr/>
        </p:nvSpPr>
        <p:spPr>
          <a:xfrm>
            <a:off x="4935188" y="12965972"/>
            <a:ext cx="1296930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α</a:t>
            </a:r>
          </a:p>
        </p:txBody>
      </p:sp>
      <p:sp>
        <p:nvSpPr>
          <p:cNvPr id="614" name="ϕ1"/>
          <p:cNvSpPr txBox="1"/>
          <p:nvPr/>
        </p:nvSpPr>
        <p:spPr>
          <a:xfrm>
            <a:off x="7637957" y="3669579"/>
            <a:ext cx="129693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ϕ1</a:t>
            </a:r>
          </a:p>
        </p:txBody>
      </p:sp>
      <p:sp>
        <p:nvSpPr>
          <p:cNvPr id="615" name="1-ϕ1-ϕ2"/>
          <p:cNvSpPr txBox="1"/>
          <p:nvPr/>
        </p:nvSpPr>
        <p:spPr>
          <a:xfrm>
            <a:off x="7370938" y="10505385"/>
            <a:ext cx="1975397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ϕ1-ϕ2</a:t>
            </a:r>
          </a:p>
        </p:txBody>
      </p:sp>
      <p:sp>
        <p:nvSpPr>
          <p:cNvPr id="616" name="ϕ2"/>
          <p:cNvSpPr txBox="1"/>
          <p:nvPr/>
        </p:nvSpPr>
        <p:spPr>
          <a:xfrm>
            <a:off x="7686556" y="6911245"/>
            <a:ext cx="1296930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ϕ2</a:t>
            </a:r>
          </a:p>
        </p:txBody>
      </p:sp>
      <p:sp>
        <p:nvSpPr>
          <p:cNvPr id="617" name="ι1"/>
          <p:cNvSpPr txBox="1"/>
          <p:nvPr/>
        </p:nvSpPr>
        <p:spPr>
          <a:xfrm>
            <a:off x="11866307" y="2746043"/>
            <a:ext cx="1296930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ι1</a:t>
            </a:r>
          </a:p>
        </p:txBody>
      </p:sp>
      <p:sp>
        <p:nvSpPr>
          <p:cNvPr id="618" name="1-ι1"/>
          <p:cNvSpPr txBox="1"/>
          <p:nvPr/>
        </p:nvSpPr>
        <p:spPr>
          <a:xfrm>
            <a:off x="11898057" y="4674310"/>
            <a:ext cx="1296930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ι1</a:t>
            </a:r>
          </a:p>
        </p:txBody>
      </p:sp>
      <p:sp>
        <p:nvSpPr>
          <p:cNvPr id="619" name="ι2"/>
          <p:cNvSpPr txBox="1"/>
          <p:nvPr/>
        </p:nvSpPr>
        <p:spPr>
          <a:xfrm>
            <a:off x="11864099" y="6067748"/>
            <a:ext cx="129693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ι2</a:t>
            </a:r>
          </a:p>
        </p:txBody>
      </p:sp>
      <p:sp>
        <p:nvSpPr>
          <p:cNvPr id="620" name="1-ι2"/>
          <p:cNvSpPr txBox="1"/>
          <p:nvPr/>
        </p:nvSpPr>
        <p:spPr>
          <a:xfrm>
            <a:off x="11895849" y="7996015"/>
            <a:ext cx="1296931" cy="517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ι2</a:t>
            </a:r>
          </a:p>
        </p:txBody>
      </p:sp>
      <p:sp>
        <p:nvSpPr>
          <p:cNvPr id="621" name="ι3"/>
          <p:cNvSpPr txBox="1"/>
          <p:nvPr/>
        </p:nvSpPr>
        <p:spPr>
          <a:xfrm>
            <a:off x="11864099" y="9516341"/>
            <a:ext cx="129693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ι3</a:t>
            </a:r>
          </a:p>
        </p:txBody>
      </p:sp>
      <p:sp>
        <p:nvSpPr>
          <p:cNvPr id="622" name="1-ι3"/>
          <p:cNvSpPr txBox="1"/>
          <p:nvPr/>
        </p:nvSpPr>
        <p:spPr>
          <a:xfrm>
            <a:off x="11895849" y="11444608"/>
            <a:ext cx="129693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ι3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Man Walking"/>
          <p:cNvSpPr/>
          <p:nvPr/>
        </p:nvSpPr>
        <p:spPr>
          <a:xfrm>
            <a:off x="3062164" y="8363532"/>
            <a:ext cx="1028817" cy="2284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25" name="Line"/>
          <p:cNvSpPr/>
          <p:nvPr/>
        </p:nvSpPr>
        <p:spPr>
          <a:xfrm flipV="1">
            <a:off x="4472430" y="6799828"/>
            <a:ext cx="1" cy="6084113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26" name="Line"/>
          <p:cNvSpPr/>
          <p:nvPr/>
        </p:nvSpPr>
        <p:spPr>
          <a:xfrm>
            <a:off x="4446323" y="6819959"/>
            <a:ext cx="2350843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27" name="Line"/>
          <p:cNvSpPr/>
          <p:nvPr/>
        </p:nvSpPr>
        <p:spPr>
          <a:xfrm>
            <a:off x="4446323" y="12844194"/>
            <a:ext cx="10170215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28" name="Circle"/>
          <p:cNvSpPr/>
          <p:nvPr/>
        </p:nvSpPr>
        <p:spPr>
          <a:xfrm>
            <a:off x="4218430" y="9158976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29" name="Line"/>
          <p:cNvSpPr/>
          <p:nvPr/>
        </p:nvSpPr>
        <p:spPr>
          <a:xfrm flipV="1">
            <a:off x="6978710" y="3633346"/>
            <a:ext cx="1" cy="6848133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30" name="Line"/>
          <p:cNvSpPr/>
          <p:nvPr/>
        </p:nvSpPr>
        <p:spPr>
          <a:xfrm>
            <a:off x="6979754" y="10456229"/>
            <a:ext cx="4080784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31" name="Line"/>
          <p:cNvSpPr/>
          <p:nvPr/>
        </p:nvSpPr>
        <p:spPr>
          <a:xfrm>
            <a:off x="6943194" y="3635132"/>
            <a:ext cx="4117344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32" name="PrEP…"/>
          <p:cNvSpPr txBox="1"/>
          <p:nvPr/>
        </p:nvSpPr>
        <p:spPr>
          <a:xfrm>
            <a:off x="4604746" y="5796905"/>
            <a:ext cx="203399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PrEP</a:t>
            </a:r>
          </a:p>
          <a:p>
            <a:pPr>
              <a:defRPr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awareness</a:t>
            </a:r>
          </a:p>
        </p:txBody>
      </p:sp>
      <p:sp>
        <p:nvSpPr>
          <p:cNvPr id="633" name="Recommended"/>
          <p:cNvSpPr txBox="1"/>
          <p:nvPr/>
        </p:nvSpPr>
        <p:spPr>
          <a:xfrm>
            <a:off x="7338128" y="3025509"/>
            <a:ext cx="284864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Recommended</a:t>
            </a:r>
          </a:p>
        </p:txBody>
      </p:sp>
      <p:sp>
        <p:nvSpPr>
          <p:cNvPr id="634" name="Line"/>
          <p:cNvSpPr/>
          <p:nvPr/>
        </p:nvSpPr>
        <p:spPr>
          <a:xfrm flipV="1">
            <a:off x="11301793" y="2664014"/>
            <a:ext cx="1" cy="198519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35" name="Line"/>
          <p:cNvSpPr/>
          <p:nvPr/>
        </p:nvSpPr>
        <p:spPr>
          <a:xfrm>
            <a:off x="11328238" y="4613431"/>
            <a:ext cx="3288301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36" name="Circle"/>
          <p:cNvSpPr/>
          <p:nvPr/>
        </p:nvSpPr>
        <p:spPr>
          <a:xfrm>
            <a:off x="11047793" y="3377209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37" name="Line"/>
          <p:cNvSpPr/>
          <p:nvPr/>
        </p:nvSpPr>
        <p:spPr>
          <a:xfrm>
            <a:off x="11283788" y="2692545"/>
            <a:ext cx="4630154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38" name="PrEP interest"/>
          <p:cNvSpPr txBox="1"/>
          <p:nvPr/>
        </p:nvSpPr>
        <p:spPr>
          <a:xfrm>
            <a:off x="11607751" y="2045185"/>
            <a:ext cx="2967624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PrEP interest</a:t>
            </a:r>
          </a:p>
        </p:txBody>
      </p:sp>
      <p:sp>
        <p:nvSpPr>
          <p:cNvPr id="639" name="Not aware"/>
          <p:cNvSpPr txBox="1"/>
          <p:nvPr/>
        </p:nvSpPr>
        <p:spPr>
          <a:xfrm>
            <a:off x="4853880" y="12184347"/>
            <a:ext cx="197539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Not aware</a:t>
            </a:r>
          </a:p>
        </p:txBody>
      </p:sp>
      <p:sp>
        <p:nvSpPr>
          <p:cNvPr id="640" name="No PrEP indication"/>
          <p:cNvSpPr txBox="1"/>
          <p:nvPr/>
        </p:nvSpPr>
        <p:spPr>
          <a:xfrm>
            <a:off x="7344075" y="9418563"/>
            <a:ext cx="235084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PrEP indication</a:t>
            </a:r>
          </a:p>
        </p:txBody>
      </p:sp>
      <p:sp>
        <p:nvSpPr>
          <p:cNvPr id="641" name="No interest"/>
          <p:cNvSpPr txBox="1"/>
          <p:nvPr/>
        </p:nvSpPr>
        <p:spPr>
          <a:xfrm>
            <a:off x="11778877" y="3963682"/>
            <a:ext cx="215659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interest</a:t>
            </a:r>
          </a:p>
        </p:txBody>
      </p:sp>
      <p:sp>
        <p:nvSpPr>
          <p:cNvPr id="642" name="HIV-"/>
          <p:cNvSpPr/>
          <p:nvPr/>
        </p:nvSpPr>
        <p:spPr>
          <a:xfrm>
            <a:off x="1392757" y="9378641"/>
            <a:ext cx="1123169" cy="662529"/>
          </a:xfrm>
          <a:prstGeom prst="rect">
            <a:avLst/>
          </a:prstGeom>
          <a:solidFill>
            <a:srgbClr val="92CEF1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HIV-</a:t>
            </a:r>
          </a:p>
        </p:txBody>
      </p:sp>
      <p:sp>
        <p:nvSpPr>
          <p:cNvPr id="643" name="Line"/>
          <p:cNvSpPr/>
          <p:nvPr/>
        </p:nvSpPr>
        <p:spPr>
          <a:xfrm flipH="1" flipV="1">
            <a:off x="2625954" y="9809355"/>
            <a:ext cx="559492" cy="10315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44" name="Income…"/>
          <p:cNvSpPr/>
          <p:nvPr/>
        </p:nvSpPr>
        <p:spPr>
          <a:xfrm>
            <a:off x="1282876" y="6646182"/>
            <a:ext cx="1683187" cy="1959791"/>
          </a:xfrm>
          <a:prstGeom prst="rect">
            <a:avLst/>
          </a:prstGeom>
          <a:solidFill>
            <a:srgbClr val="FFFFFF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Income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Insurance Age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Race</a:t>
            </a:r>
          </a:p>
          <a:p>
            <a:pPr>
              <a:defRPr sz="24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Region</a:t>
            </a:r>
          </a:p>
        </p:txBody>
      </p:sp>
      <p:sp>
        <p:nvSpPr>
          <p:cNvPr id="645" name="Line"/>
          <p:cNvSpPr/>
          <p:nvPr/>
        </p:nvSpPr>
        <p:spPr>
          <a:xfrm flipH="1" flipV="1">
            <a:off x="3076041" y="7925743"/>
            <a:ext cx="214387" cy="65185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46" name="Dingbat X"/>
          <p:cNvSpPr/>
          <p:nvPr/>
        </p:nvSpPr>
        <p:spPr>
          <a:xfrm>
            <a:off x="14684565" y="12336194"/>
            <a:ext cx="85980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47" name="Line"/>
          <p:cNvSpPr/>
          <p:nvPr/>
        </p:nvSpPr>
        <p:spPr>
          <a:xfrm>
            <a:off x="7082894" y="6819959"/>
            <a:ext cx="3977644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48" name="Square"/>
          <p:cNvSpPr/>
          <p:nvPr/>
        </p:nvSpPr>
        <p:spPr>
          <a:xfrm>
            <a:off x="6724709" y="6565959"/>
            <a:ext cx="508001" cy="508001"/>
          </a:xfrm>
          <a:prstGeom prst="rect">
            <a:avLst/>
          </a:prstGeom>
          <a:solidFill>
            <a:srgbClr val="5190FF"/>
          </a:solidFill>
          <a:ln w="63500">
            <a:solidFill>
              <a:srgbClr val="003255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49" name="Discussed"/>
          <p:cNvSpPr txBox="1"/>
          <p:nvPr/>
        </p:nvSpPr>
        <p:spPr>
          <a:xfrm>
            <a:off x="7385043" y="6259238"/>
            <a:ext cx="1976140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Discussed</a:t>
            </a:r>
          </a:p>
        </p:txBody>
      </p:sp>
      <p:sp>
        <p:nvSpPr>
          <p:cNvPr id="650" name="Line"/>
          <p:cNvSpPr/>
          <p:nvPr/>
        </p:nvSpPr>
        <p:spPr>
          <a:xfrm flipV="1">
            <a:off x="11299586" y="6023818"/>
            <a:ext cx="1" cy="198519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51" name="Line"/>
          <p:cNvSpPr/>
          <p:nvPr/>
        </p:nvSpPr>
        <p:spPr>
          <a:xfrm>
            <a:off x="11326031" y="7973235"/>
            <a:ext cx="3290507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52" name="Circle"/>
          <p:cNvSpPr/>
          <p:nvPr/>
        </p:nvSpPr>
        <p:spPr>
          <a:xfrm>
            <a:off x="11045586" y="6597313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53" name="Line"/>
          <p:cNvSpPr/>
          <p:nvPr/>
        </p:nvSpPr>
        <p:spPr>
          <a:xfrm>
            <a:off x="11281581" y="6052350"/>
            <a:ext cx="4634568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54" name="PrEP interest"/>
          <p:cNvSpPr txBox="1"/>
          <p:nvPr/>
        </p:nvSpPr>
        <p:spPr>
          <a:xfrm>
            <a:off x="11605544" y="5404990"/>
            <a:ext cx="296762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PrEP interest</a:t>
            </a:r>
          </a:p>
        </p:txBody>
      </p:sp>
      <p:sp>
        <p:nvSpPr>
          <p:cNvPr id="655" name="No interest"/>
          <p:cNvSpPr txBox="1"/>
          <p:nvPr/>
        </p:nvSpPr>
        <p:spPr>
          <a:xfrm>
            <a:off x="11776670" y="7323486"/>
            <a:ext cx="215659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interest</a:t>
            </a:r>
          </a:p>
        </p:txBody>
      </p:sp>
      <p:sp>
        <p:nvSpPr>
          <p:cNvPr id="656" name="Line"/>
          <p:cNvSpPr/>
          <p:nvPr/>
        </p:nvSpPr>
        <p:spPr>
          <a:xfrm flipV="1">
            <a:off x="11299586" y="9459711"/>
            <a:ext cx="1" cy="198519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57" name="Line"/>
          <p:cNvSpPr/>
          <p:nvPr/>
        </p:nvSpPr>
        <p:spPr>
          <a:xfrm>
            <a:off x="11326031" y="11409128"/>
            <a:ext cx="3290507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58" name="Circle"/>
          <p:cNvSpPr/>
          <p:nvPr/>
        </p:nvSpPr>
        <p:spPr>
          <a:xfrm>
            <a:off x="11045586" y="10172906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59" name="Line"/>
          <p:cNvSpPr/>
          <p:nvPr/>
        </p:nvSpPr>
        <p:spPr>
          <a:xfrm>
            <a:off x="11281581" y="9488243"/>
            <a:ext cx="4634568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60" name="PrEP interest"/>
          <p:cNvSpPr txBox="1"/>
          <p:nvPr/>
        </p:nvSpPr>
        <p:spPr>
          <a:xfrm>
            <a:off x="11605544" y="8840882"/>
            <a:ext cx="296762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PrEP interest</a:t>
            </a:r>
          </a:p>
        </p:txBody>
      </p:sp>
      <p:sp>
        <p:nvSpPr>
          <p:cNvPr id="661" name="No interest"/>
          <p:cNvSpPr txBox="1"/>
          <p:nvPr/>
        </p:nvSpPr>
        <p:spPr>
          <a:xfrm>
            <a:off x="11776670" y="10759379"/>
            <a:ext cx="215659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interest</a:t>
            </a:r>
          </a:p>
        </p:txBody>
      </p:sp>
      <p:pic>
        <p:nvPicPr>
          <p:cNvPr id="6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93282" y="1371727"/>
            <a:ext cx="1079501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663" name="PrEP dynamics"/>
          <p:cNvSpPr txBox="1"/>
          <p:nvPr/>
        </p:nvSpPr>
        <p:spPr>
          <a:xfrm>
            <a:off x="20323392" y="1473327"/>
            <a:ext cx="280313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PrEP dynamics</a:t>
            </a:r>
          </a:p>
        </p:txBody>
      </p:sp>
      <p:sp>
        <p:nvSpPr>
          <p:cNvPr id="664" name="Dingbat X"/>
          <p:cNvSpPr/>
          <p:nvPr/>
        </p:nvSpPr>
        <p:spPr>
          <a:xfrm>
            <a:off x="14684565" y="10901128"/>
            <a:ext cx="85980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65" name="Dingbat X"/>
          <p:cNvSpPr/>
          <p:nvPr/>
        </p:nvSpPr>
        <p:spPr>
          <a:xfrm>
            <a:off x="14684565" y="7465235"/>
            <a:ext cx="85980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66" name="Dingbat X"/>
          <p:cNvSpPr/>
          <p:nvPr/>
        </p:nvSpPr>
        <p:spPr>
          <a:xfrm>
            <a:off x="14684565" y="4105431"/>
            <a:ext cx="85980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67" name="Line"/>
          <p:cNvSpPr/>
          <p:nvPr/>
        </p:nvSpPr>
        <p:spPr>
          <a:xfrm flipV="1">
            <a:off x="15898908" y="1697780"/>
            <a:ext cx="1" cy="198519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68" name="Line"/>
          <p:cNvSpPr/>
          <p:nvPr/>
        </p:nvSpPr>
        <p:spPr>
          <a:xfrm>
            <a:off x="15925353" y="3647196"/>
            <a:ext cx="3288300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69" name="Circle"/>
          <p:cNvSpPr/>
          <p:nvPr/>
        </p:nvSpPr>
        <p:spPr>
          <a:xfrm>
            <a:off x="15644908" y="2410974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70" name="Line"/>
          <p:cNvSpPr/>
          <p:nvPr/>
        </p:nvSpPr>
        <p:spPr>
          <a:xfrm>
            <a:off x="15880903" y="1726311"/>
            <a:ext cx="3332750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71" name="PrEP-DAP"/>
          <p:cNvSpPr txBox="1"/>
          <p:nvPr/>
        </p:nvSpPr>
        <p:spPr>
          <a:xfrm>
            <a:off x="16090566" y="1078951"/>
            <a:ext cx="296762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PrEP-DAP</a:t>
            </a:r>
          </a:p>
        </p:txBody>
      </p:sp>
      <p:sp>
        <p:nvSpPr>
          <p:cNvPr id="672" name="No PrEP-DAP"/>
          <p:cNvSpPr txBox="1"/>
          <p:nvPr/>
        </p:nvSpPr>
        <p:spPr>
          <a:xfrm>
            <a:off x="16197677" y="2997447"/>
            <a:ext cx="251322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PrEP-DAP</a:t>
            </a:r>
          </a:p>
        </p:txBody>
      </p:sp>
      <p:sp>
        <p:nvSpPr>
          <p:cNvPr id="673" name="e"/>
          <p:cNvSpPr txBox="1"/>
          <p:nvPr/>
        </p:nvSpPr>
        <p:spPr>
          <a:xfrm>
            <a:off x="16653913" y="1792570"/>
            <a:ext cx="129693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</a:p>
        </p:txBody>
      </p:sp>
      <p:sp>
        <p:nvSpPr>
          <p:cNvPr id="674" name="1-e1"/>
          <p:cNvSpPr txBox="1"/>
          <p:nvPr/>
        </p:nvSpPr>
        <p:spPr>
          <a:xfrm>
            <a:off x="16685663" y="3708137"/>
            <a:ext cx="129693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e1</a:t>
            </a:r>
          </a:p>
        </p:txBody>
      </p:sp>
      <p:sp>
        <p:nvSpPr>
          <p:cNvPr id="675" name="Line"/>
          <p:cNvSpPr/>
          <p:nvPr/>
        </p:nvSpPr>
        <p:spPr>
          <a:xfrm flipV="1">
            <a:off x="15898144" y="5077685"/>
            <a:ext cx="1" cy="1985192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76" name="Line"/>
          <p:cNvSpPr/>
          <p:nvPr/>
        </p:nvSpPr>
        <p:spPr>
          <a:xfrm>
            <a:off x="15924589" y="7027102"/>
            <a:ext cx="3288300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77" name="Circle"/>
          <p:cNvSpPr/>
          <p:nvPr/>
        </p:nvSpPr>
        <p:spPr>
          <a:xfrm>
            <a:off x="15644144" y="5790881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78" name="Line"/>
          <p:cNvSpPr/>
          <p:nvPr/>
        </p:nvSpPr>
        <p:spPr>
          <a:xfrm>
            <a:off x="15880139" y="5106217"/>
            <a:ext cx="3332750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79" name="PrEP-DAP"/>
          <p:cNvSpPr txBox="1"/>
          <p:nvPr/>
        </p:nvSpPr>
        <p:spPr>
          <a:xfrm>
            <a:off x="16089802" y="4458857"/>
            <a:ext cx="296762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PrEP-DAP</a:t>
            </a:r>
          </a:p>
        </p:txBody>
      </p:sp>
      <p:sp>
        <p:nvSpPr>
          <p:cNvPr id="680" name="No PrEP-DAP"/>
          <p:cNvSpPr txBox="1"/>
          <p:nvPr/>
        </p:nvSpPr>
        <p:spPr>
          <a:xfrm>
            <a:off x="16196913" y="6377354"/>
            <a:ext cx="251322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PrEP-DAP</a:t>
            </a:r>
          </a:p>
        </p:txBody>
      </p:sp>
      <p:sp>
        <p:nvSpPr>
          <p:cNvPr id="681" name="e2"/>
          <p:cNvSpPr txBox="1"/>
          <p:nvPr/>
        </p:nvSpPr>
        <p:spPr>
          <a:xfrm>
            <a:off x="16653149" y="5172476"/>
            <a:ext cx="1296930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e2</a:t>
            </a:r>
          </a:p>
        </p:txBody>
      </p:sp>
      <p:sp>
        <p:nvSpPr>
          <p:cNvPr id="682" name="1-e2"/>
          <p:cNvSpPr txBox="1"/>
          <p:nvPr/>
        </p:nvSpPr>
        <p:spPr>
          <a:xfrm>
            <a:off x="16684899" y="7088044"/>
            <a:ext cx="1296930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e2</a:t>
            </a:r>
          </a:p>
        </p:txBody>
      </p:sp>
      <p:sp>
        <p:nvSpPr>
          <p:cNvPr id="683" name="Line"/>
          <p:cNvSpPr/>
          <p:nvPr/>
        </p:nvSpPr>
        <p:spPr>
          <a:xfrm flipV="1">
            <a:off x="15905656" y="9011164"/>
            <a:ext cx="1" cy="198519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84" name="Line"/>
          <p:cNvSpPr/>
          <p:nvPr/>
        </p:nvSpPr>
        <p:spPr>
          <a:xfrm>
            <a:off x="15932101" y="10960580"/>
            <a:ext cx="3288301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85" name="Circle"/>
          <p:cNvSpPr/>
          <p:nvPr/>
        </p:nvSpPr>
        <p:spPr>
          <a:xfrm>
            <a:off x="15651657" y="9241759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86" name="Line"/>
          <p:cNvSpPr/>
          <p:nvPr/>
        </p:nvSpPr>
        <p:spPr>
          <a:xfrm>
            <a:off x="15887651" y="9039695"/>
            <a:ext cx="3332751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87" name="PrEP-DAP"/>
          <p:cNvSpPr txBox="1"/>
          <p:nvPr/>
        </p:nvSpPr>
        <p:spPr>
          <a:xfrm>
            <a:off x="16097315" y="8392335"/>
            <a:ext cx="296762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PrEP-DAP</a:t>
            </a:r>
          </a:p>
        </p:txBody>
      </p:sp>
      <p:sp>
        <p:nvSpPr>
          <p:cNvPr id="688" name="No PrEP-DAP"/>
          <p:cNvSpPr txBox="1"/>
          <p:nvPr/>
        </p:nvSpPr>
        <p:spPr>
          <a:xfrm>
            <a:off x="16204426" y="10310831"/>
            <a:ext cx="2513224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PrEP-DAP</a:t>
            </a:r>
          </a:p>
        </p:txBody>
      </p:sp>
      <p:sp>
        <p:nvSpPr>
          <p:cNvPr id="689" name="e3"/>
          <p:cNvSpPr txBox="1"/>
          <p:nvPr/>
        </p:nvSpPr>
        <p:spPr>
          <a:xfrm>
            <a:off x="16660662" y="9105955"/>
            <a:ext cx="1296930" cy="517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e3</a:t>
            </a:r>
          </a:p>
        </p:txBody>
      </p:sp>
      <p:sp>
        <p:nvSpPr>
          <p:cNvPr id="690" name="1-e3"/>
          <p:cNvSpPr txBox="1"/>
          <p:nvPr/>
        </p:nvSpPr>
        <p:spPr>
          <a:xfrm>
            <a:off x="16692412" y="11021521"/>
            <a:ext cx="1296930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e3</a:t>
            </a:r>
          </a:p>
        </p:txBody>
      </p:sp>
      <p:grpSp>
        <p:nvGrpSpPr>
          <p:cNvPr id="693" name="Group"/>
          <p:cNvGrpSpPr/>
          <p:nvPr/>
        </p:nvGrpSpPr>
        <p:grpSpPr>
          <a:xfrm>
            <a:off x="19207164" y="3269259"/>
            <a:ext cx="3933240" cy="1079501"/>
            <a:chOff x="0" y="0"/>
            <a:chExt cx="3933239" cy="1079500"/>
          </a:xfrm>
        </p:grpSpPr>
        <p:pic>
          <p:nvPicPr>
            <p:cNvPr id="691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79500" cy="107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92" name="PrEP dynamics"/>
            <p:cNvSpPr txBox="1"/>
            <p:nvPr/>
          </p:nvSpPr>
          <p:spPr>
            <a:xfrm>
              <a:off x="1130109" y="101599"/>
              <a:ext cx="2803131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b="0"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PrEP dynamics</a:t>
              </a:r>
            </a:p>
          </p:txBody>
        </p:sp>
      </p:grpSp>
      <p:grpSp>
        <p:nvGrpSpPr>
          <p:cNvPr id="696" name="Group"/>
          <p:cNvGrpSpPr/>
          <p:nvPr/>
        </p:nvGrpSpPr>
        <p:grpSpPr>
          <a:xfrm>
            <a:off x="19207164" y="4770924"/>
            <a:ext cx="3933240" cy="1079501"/>
            <a:chOff x="0" y="0"/>
            <a:chExt cx="3933239" cy="1079500"/>
          </a:xfrm>
        </p:grpSpPr>
        <p:pic>
          <p:nvPicPr>
            <p:cNvPr id="694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79500" cy="107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95" name="PrEP dynamics"/>
            <p:cNvSpPr txBox="1"/>
            <p:nvPr/>
          </p:nvSpPr>
          <p:spPr>
            <a:xfrm>
              <a:off x="1130109" y="101599"/>
              <a:ext cx="2803131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b="0"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PrEP dynamics</a:t>
              </a:r>
            </a:p>
          </p:txBody>
        </p:sp>
      </p:grpSp>
      <p:grpSp>
        <p:nvGrpSpPr>
          <p:cNvPr id="699" name="Group"/>
          <p:cNvGrpSpPr/>
          <p:nvPr/>
        </p:nvGrpSpPr>
        <p:grpSpPr>
          <a:xfrm>
            <a:off x="19207164" y="6657362"/>
            <a:ext cx="3933240" cy="1079501"/>
            <a:chOff x="0" y="0"/>
            <a:chExt cx="3933239" cy="1079500"/>
          </a:xfrm>
        </p:grpSpPr>
        <p:pic>
          <p:nvPicPr>
            <p:cNvPr id="69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79500" cy="107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98" name="PrEP dynamics"/>
            <p:cNvSpPr txBox="1"/>
            <p:nvPr/>
          </p:nvSpPr>
          <p:spPr>
            <a:xfrm>
              <a:off x="1130109" y="101599"/>
              <a:ext cx="2803131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b="0"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PrEP dynamics</a:t>
              </a:r>
            </a:p>
          </p:txBody>
        </p:sp>
      </p:grpSp>
      <p:grpSp>
        <p:nvGrpSpPr>
          <p:cNvPr id="702" name="Group"/>
          <p:cNvGrpSpPr/>
          <p:nvPr/>
        </p:nvGrpSpPr>
        <p:grpSpPr>
          <a:xfrm>
            <a:off x="19207164" y="8663641"/>
            <a:ext cx="3933240" cy="1079501"/>
            <a:chOff x="0" y="0"/>
            <a:chExt cx="3933239" cy="1079500"/>
          </a:xfrm>
        </p:grpSpPr>
        <p:pic>
          <p:nvPicPr>
            <p:cNvPr id="70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79500" cy="107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01" name="PrEP dynamics"/>
            <p:cNvSpPr txBox="1"/>
            <p:nvPr/>
          </p:nvSpPr>
          <p:spPr>
            <a:xfrm>
              <a:off x="1130109" y="101599"/>
              <a:ext cx="2803131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b="0"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PrEP dynamics</a:t>
              </a:r>
            </a:p>
          </p:txBody>
        </p:sp>
      </p:grpSp>
      <p:grpSp>
        <p:nvGrpSpPr>
          <p:cNvPr id="705" name="Group"/>
          <p:cNvGrpSpPr/>
          <p:nvPr/>
        </p:nvGrpSpPr>
        <p:grpSpPr>
          <a:xfrm>
            <a:off x="19207164" y="10630703"/>
            <a:ext cx="3933240" cy="1079501"/>
            <a:chOff x="0" y="0"/>
            <a:chExt cx="3933239" cy="1079500"/>
          </a:xfrm>
        </p:grpSpPr>
        <p:pic>
          <p:nvPicPr>
            <p:cNvPr id="70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79500" cy="107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04" name="PrEP dynamics"/>
            <p:cNvSpPr txBox="1"/>
            <p:nvPr/>
          </p:nvSpPr>
          <p:spPr>
            <a:xfrm>
              <a:off x="1130109" y="101599"/>
              <a:ext cx="2803131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b="0"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PrEP dynamics</a:t>
              </a:r>
            </a:p>
          </p:txBody>
        </p:sp>
      </p:grpSp>
      <p:sp>
        <p:nvSpPr>
          <p:cNvPr id="706" name="α"/>
          <p:cNvSpPr txBox="1"/>
          <p:nvPr/>
        </p:nvSpPr>
        <p:spPr>
          <a:xfrm>
            <a:off x="4935188" y="6911245"/>
            <a:ext cx="1296930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α</a:t>
            </a:r>
          </a:p>
        </p:txBody>
      </p:sp>
      <p:sp>
        <p:nvSpPr>
          <p:cNvPr id="707" name="1-α"/>
          <p:cNvSpPr txBox="1"/>
          <p:nvPr/>
        </p:nvSpPr>
        <p:spPr>
          <a:xfrm>
            <a:off x="4935188" y="12965972"/>
            <a:ext cx="1296930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α</a:t>
            </a:r>
          </a:p>
        </p:txBody>
      </p:sp>
      <p:sp>
        <p:nvSpPr>
          <p:cNvPr id="708" name="ϕ1"/>
          <p:cNvSpPr txBox="1"/>
          <p:nvPr/>
        </p:nvSpPr>
        <p:spPr>
          <a:xfrm>
            <a:off x="7637957" y="3669579"/>
            <a:ext cx="129693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ϕ1</a:t>
            </a:r>
          </a:p>
        </p:txBody>
      </p:sp>
      <p:sp>
        <p:nvSpPr>
          <p:cNvPr id="709" name="1-ϕ1-ϕ2"/>
          <p:cNvSpPr txBox="1"/>
          <p:nvPr/>
        </p:nvSpPr>
        <p:spPr>
          <a:xfrm>
            <a:off x="7370938" y="10505385"/>
            <a:ext cx="1975397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ϕ1-ϕ2</a:t>
            </a:r>
          </a:p>
        </p:txBody>
      </p:sp>
      <p:sp>
        <p:nvSpPr>
          <p:cNvPr id="710" name="ϕ2"/>
          <p:cNvSpPr txBox="1"/>
          <p:nvPr/>
        </p:nvSpPr>
        <p:spPr>
          <a:xfrm>
            <a:off x="7686556" y="6911245"/>
            <a:ext cx="1296930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ϕ2</a:t>
            </a:r>
          </a:p>
        </p:txBody>
      </p:sp>
      <p:sp>
        <p:nvSpPr>
          <p:cNvPr id="711" name="ι1"/>
          <p:cNvSpPr txBox="1"/>
          <p:nvPr/>
        </p:nvSpPr>
        <p:spPr>
          <a:xfrm>
            <a:off x="11866307" y="2746043"/>
            <a:ext cx="1296930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ι1</a:t>
            </a:r>
          </a:p>
        </p:txBody>
      </p:sp>
      <p:sp>
        <p:nvSpPr>
          <p:cNvPr id="712" name="1-ι1"/>
          <p:cNvSpPr txBox="1"/>
          <p:nvPr/>
        </p:nvSpPr>
        <p:spPr>
          <a:xfrm>
            <a:off x="11898057" y="4674310"/>
            <a:ext cx="1296930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ι1</a:t>
            </a:r>
          </a:p>
        </p:txBody>
      </p:sp>
      <p:sp>
        <p:nvSpPr>
          <p:cNvPr id="713" name="ι2"/>
          <p:cNvSpPr txBox="1"/>
          <p:nvPr/>
        </p:nvSpPr>
        <p:spPr>
          <a:xfrm>
            <a:off x="11864099" y="6067748"/>
            <a:ext cx="129693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ι2</a:t>
            </a:r>
          </a:p>
        </p:txBody>
      </p:sp>
      <p:sp>
        <p:nvSpPr>
          <p:cNvPr id="714" name="1-ι2"/>
          <p:cNvSpPr txBox="1"/>
          <p:nvPr/>
        </p:nvSpPr>
        <p:spPr>
          <a:xfrm>
            <a:off x="11895849" y="7996015"/>
            <a:ext cx="1296931" cy="517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ι2</a:t>
            </a:r>
          </a:p>
        </p:txBody>
      </p:sp>
      <p:sp>
        <p:nvSpPr>
          <p:cNvPr id="715" name="ι3"/>
          <p:cNvSpPr txBox="1"/>
          <p:nvPr/>
        </p:nvSpPr>
        <p:spPr>
          <a:xfrm>
            <a:off x="11864099" y="9516341"/>
            <a:ext cx="129693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ι3</a:t>
            </a:r>
          </a:p>
        </p:txBody>
      </p:sp>
      <p:sp>
        <p:nvSpPr>
          <p:cNvPr id="716" name="1-ι3"/>
          <p:cNvSpPr txBox="1"/>
          <p:nvPr/>
        </p:nvSpPr>
        <p:spPr>
          <a:xfrm>
            <a:off x="11895849" y="11444608"/>
            <a:ext cx="129693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ι3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Man Walking"/>
          <p:cNvSpPr/>
          <p:nvPr/>
        </p:nvSpPr>
        <p:spPr>
          <a:xfrm>
            <a:off x="2770064" y="7792032"/>
            <a:ext cx="1028817" cy="2284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19" name="Line"/>
          <p:cNvSpPr/>
          <p:nvPr/>
        </p:nvSpPr>
        <p:spPr>
          <a:xfrm flipV="1">
            <a:off x="4180330" y="6215628"/>
            <a:ext cx="1" cy="6096813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20" name="Line"/>
          <p:cNvSpPr/>
          <p:nvPr/>
        </p:nvSpPr>
        <p:spPr>
          <a:xfrm>
            <a:off x="4154223" y="6235759"/>
            <a:ext cx="2350843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21" name="Line"/>
          <p:cNvSpPr/>
          <p:nvPr/>
        </p:nvSpPr>
        <p:spPr>
          <a:xfrm>
            <a:off x="4154223" y="12272694"/>
            <a:ext cx="5662454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22" name="Circle"/>
          <p:cNvSpPr/>
          <p:nvPr/>
        </p:nvSpPr>
        <p:spPr>
          <a:xfrm>
            <a:off x="3926330" y="8587476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23" name="Line"/>
          <p:cNvSpPr/>
          <p:nvPr/>
        </p:nvSpPr>
        <p:spPr>
          <a:xfrm flipV="1">
            <a:off x="6686609" y="3061846"/>
            <a:ext cx="1" cy="6278356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24" name="Line"/>
          <p:cNvSpPr/>
          <p:nvPr/>
        </p:nvSpPr>
        <p:spPr>
          <a:xfrm>
            <a:off x="6650137" y="9303791"/>
            <a:ext cx="3281264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25" name="Line"/>
          <p:cNvSpPr/>
          <p:nvPr/>
        </p:nvSpPr>
        <p:spPr>
          <a:xfrm>
            <a:off x="6651094" y="3063632"/>
            <a:ext cx="3285789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26" name="PrEP…"/>
          <p:cNvSpPr txBox="1"/>
          <p:nvPr/>
        </p:nvSpPr>
        <p:spPr>
          <a:xfrm>
            <a:off x="4440626" y="5288905"/>
            <a:ext cx="177803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PrEP</a:t>
            </a:r>
          </a:p>
          <a:p>
            <a: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awareness</a:t>
            </a:r>
          </a:p>
        </p:txBody>
      </p:sp>
      <p:sp>
        <p:nvSpPr>
          <p:cNvPr id="727" name="Recommended"/>
          <p:cNvSpPr txBox="1"/>
          <p:nvPr/>
        </p:nvSpPr>
        <p:spPr>
          <a:xfrm>
            <a:off x="7046028" y="2485759"/>
            <a:ext cx="248406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Recommended</a:t>
            </a:r>
          </a:p>
        </p:txBody>
      </p:sp>
      <p:sp>
        <p:nvSpPr>
          <p:cNvPr id="728" name="Circle"/>
          <p:cNvSpPr/>
          <p:nvPr/>
        </p:nvSpPr>
        <p:spPr>
          <a:xfrm>
            <a:off x="9862039" y="2808106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29" name="Not aware"/>
          <p:cNvSpPr txBox="1"/>
          <p:nvPr/>
        </p:nvSpPr>
        <p:spPr>
          <a:xfrm>
            <a:off x="4685853" y="11644597"/>
            <a:ext cx="172725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Not aware</a:t>
            </a:r>
          </a:p>
        </p:txBody>
      </p:sp>
      <p:sp>
        <p:nvSpPr>
          <p:cNvPr id="730" name="No PrEP indication"/>
          <p:cNvSpPr txBox="1"/>
          <p:nvPr/>
        </p:nvSpPr>
        <p:spPr>
          <a:xfrm>
            <a:off x="7014458" y="8329624"/>
            <a:ext cx="235084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PrEP indication</a:t>
            </a:r>
          </a:p>
        </p:txBody>
      </p:sp>
      <p:sp>
        <p:nvSpPr>
          <p:cNvPr id="731" name="Tested HIV-"/>
          <p:cNvSpPr/>
          <p:nvPr/>
        </p:nvSpPr>
        <p:spPr>
          <a:xfrm>
            <a:off x="705610" y="8455402"/>
            <a:ext cx="1518216" cy="1014268"/>
          </a:xfrm>
          <a:prstGeom prst="rect">
            <a:avLst/>
          </a:prstGeom>
          <a:solidFill>
            <a:srgbClr val="92CEF1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8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Tested HIV-</a:t>
            </a:r>
          </a:p>
        </p:txBody>
      </p:sp>
      <p:sp>
        <p:nvSpPr>
          <p:cNvPr id="732" name="Line"/>
          <p:cNvSpPr/>
          <p:nvPr/>
        </p:nvSpPr>
        <p:spPr>
          <a:xfrm flipH="1" flipV="1">
            <a:off x="2333854" y="9237855"/>
            <a:ext cx="559492" cy="10315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33" name="Line"/>
          <p:cNvSpPr/>
          <p:nvPr/>
        </p:nvSpPr>
        <p:spPr>
          <a:xfrm>
            <a:off x="6793001" y="6214708"/>
            <a:ext cx="3140607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34" name="Square"/>
          <p:cNvSpPr/>
          <p:nvPr/>
        </p:nvSpPr>
        <p:spPr>
          <a:xfrm>
            <a:off x="6432609" y="5981759"/>
            <a:ext cx="508001" cy="508001"/>
          </a:xfrm>
          <a:prstGeom prst="rect">
            <a:avLst/>
          </a:prstGeom>
          <a:solidFill>
            <a:srgbClr val="5190FF"/>
          </a:solidFill>
          <a:ln w="63500">
            <a:solidFill>
              <a:srgbClr val="003255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35" name="Discussed"/>
          <p:cNvSpPr txBox="1"/>
          <p:nvPr/>
        </p:nvSpPr>
        <p:spPr>
          <a:xfrm>
            <a:off x="7092943" y="5719488"/>
            <a:ext cx="172789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Discussed</a:t>
            </a:r>
          </a:p>
        </p:txBody>
      </p:sp>
      <p:sp>
        <p:nvSpPr>
          <p:cNvPr id="736" name="Line"/>
          <p:cNvSpPr/>
          <p:nvPr/>
        </p:nvSpPr>
        <p:spPr>
          <a:xfrm flipV="1">
            <a:off x="12301029" y="4414100"/>
            <a:ext cx="1" cy="3978192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37" name="Line"/>
          <p:cNvSpPr/>
          <p:nvPr/>
        </p:nvSpPr>
        <p:spPr>
          <a:xfrm>
            <a:off x="12327473" y="8357417"/>
            <a:ext cx="2156595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38" name="Circle"/>
          <p:cNvSpPr/>
          <p:nvPr/>
        </p:nvSpPr>
        <p:spPr>
          <a:xfrm>
            <a:off x="9862039" y="5994459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39" name="Line"/>
          <p:cNvSpPr/>
          <p:nvPr/>
        </p:nvSpPr>
        <p:spPr>
          <a:xfrm>
            <a:off x="12283023" y="4442632"/>
            <a:ext cx="2594058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40" name="PrEP interest"/>
          <p:cNvSpPr txBox="1"/>
          <p:nvPr/>
        </p:nvSpPr>
        <p:spPr>
          <a:xfrm>
            <a:off x="12370440" y="3865385"/>
            <a:ext cx="241922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PrEP interest</a:t>
            </a:r>
          </a:p>
        </p:txBody>
      </p:sp>
      <p:sp>
        <p:nvSpPr>
          <p:cNvPr id="741" name="Circle"/>
          <p:cNvSpPr/>
          <p:nvPr/>
        </p:nvSpPr>
        <p:spPr>
          <a:xfrm>
            <a:off x="9862039" y="9060823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42" name="α"/>
          <p:cNvSpPr txBox="1"/>
          <p:nvPr/>
        </p:nvSpPr>
        <p:spPr>
          <a:xfrm>
            <a:off x="4643088" y="6364066"/>
            <a:ext cx="1296930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α</a:t>
            </a:r>
          </a:p>
        </p:txBody>
      </p:sp>
      <p:sp>
        <p:nvSpPr>
          <p:cNvPr id="743" name="1-α"/>
          <p:cNvSpPr txBox="1"/>
          <p:nvPr/>
        </p:nvSpPr>
        <p:spPr>
          <a:xfrm>
            <a:off x="4643088" y="12418793"/>
            <a:ext cx="1296930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α</a:t>
            </a:r>
          </a:p>
        </p:txBody>
      </p:sp>
      <p:sp>
        <p:nvSpPr>
          <p:cNvPr id="744" name="ϕ1"/>
          <p:cNvSpPr txBox="1"/>
          <p:nvPr/>
        </p:nvSpPr>
        <p:spPr>
          <a:xfrm>
            <a:off x="7345857" y="3122400"/>
            <a:ext cx="1296931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ϕ1</a:t>
            </a:r>
          </a:p>
        </p:txBody>
      </p:sp>
      <p:sp>
        <p:nvSpPr>
          <p:cNvPr id="745" name="1-ϕ1-ϕ2"/>
          <p:cNvSpPr txBox="1"/>
          <p:nvPr/>
        </p:nvSpPr>
        <p:spPr>
          <a:xfrm>
            <a:off x="7041321" y="9377267"/>
            <a:ext cx="1975397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ϕ1-ϕ2</a:t>
            </a:r>
          </a:p>
        </p:txBody>
      </p:sp>
      <p:sp>
        <p:nvSpPr>
          <p:cNvPr id="746" name="ϕ2"/>
          <p:cNvSpPr txBox="1"/>
          <p:nvPr/>
        </p:nvSpPr>
        <p:spPr>
          <a:xfrm>
            <a:off x="7394456" y="6364066"/>
            <a:ext cx="1296930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ϕ2</a:t>
            </a:r>
          </a:p>
        </p:txBody>
      </p:sp>
      <p:sp>
        <p:nvSpPr>
          <p:cNvPr id="747" name="ι"/>
          <p:cNvSpPr txBox="1"/>
          <p:nvPr/>
        </p:nvSpPr>
        <p:spPr>
          <a:xfrm>
            <a:off x="12865542" y="4482351"/>
            <a:ext cx="1296931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ι</a:t>
            </a:r>
          </a:p>
        </p:txBody>
      </p:sp>
      <p:sp>
        <p:nvSpPr>
          <p:cNvPr id="748" name="1-ι"/>
          <p:cNvSpPr txBox="1"/>
          <p:nvPr/>
        </p:nvSpPr>
        <p:spPr>
          <a:xfrm>
            <a:off x="12897292" y="8417218"/>
            <a:ext cx="1296931" cy="468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ι</a:t>
            </a:r>
          </a:p>
        </p:txBody>
      </p:sp>
      <p:sp>
        <p:nvSpPr>
          <p:cNvPr id="749" name="No interest"/>
          <p:cNvSpPr txBox="1"/>
          <p:nvPr/>
        </p:nvSpPr>
        <p:spPr>
          <a:xfrm>
            <a:off x="12603689" y="7418651"/>
            <a:ext cx="168727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interest</a:t>
            </a:r>
          </a:p>
        </p:txBody>
      </p:sp>
      <p:sp>
        <p:nvSpPr>
          <p:cNvPr id="750" name="Line"/>
          <p:cNvSpPr/>
          <p:nvPr/>
        </p:nvSpPr>
        <p:spPr>
          <a:xfrm flipV="1">
            <a:off x="17649504" y="2626088"/>
            <a:ext cx="1" cy="270387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51" name="Line"/>
          <p:cNvSpPr/>
          <p:nvPr/>
        </p:nvSpPr>
        <p:spPr>
          <a:xfrm>
            <a:off x="17675948" y="5294184"/>
            <a:ext cx="2500286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52" name="Line"/>
          <p:cNvSpPr/>
          <p:nvPr/>
        </p:nvSpPr>
        <p:spPr>
          <a:xfrm>
            <a:off x="17631498" y="2662099"/>
            <a:ext cx="2550625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53" name="PDAP eligible"/>
          <p:cNvSpPr txBox="1"/>
          <p:nvPr/>
        </p:nvSpPr>
        <p:spPr>
          <a:xfrm>
            <a:off x="17714162" y="2148089"/>
            <a:ext cx="234096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PDAP eligible</a:t>
            </a:r>
          </a:p>
        </p:txBody>
      </p:sp>
      <p:sp>
        <p:nvSpPr>
          <p:cNvPr id="754" name="Not eligible"/>
          <p:cNvSpPr txBox="1"/>
          <p:nvPr/>
        </p:nvSpPr>
        <p:spPr>
          <a:xfrm>
            <a:off x="17930567" y="4811845"/>
            <a:ext cx="195249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Not eligible</a:t>
            </a:r>
          </a:p>
        </p:txBody>
      </p:sp>
      <p:sp>
        <p:nvSpPr>
          <p:cNvPr id="755" name="e"/>
          <p:cNvSpPr txBox="1"/>
          <p:nvPr/>
        </p:nvSpPr>
        <p:spPr>
          <a:xfrm>
            <a:off x="18236178" y="2656680"/>
            <a:ext cx="1296930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</a:p>
        </p:txBody>
      </p:sp>
      <p:sp>
        <p:nvSpPr>
          <p:cNvPr id="756" name="1-e"/>
          <p:cNvSpPr txBox="1"/>
          <p:nvPr/>
        </p:nvSpPr>
        <p:spPr>
          <a:xfrm>
            <a:off x="18236178" y="5267097"/>
            <a:ext cx="1296930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e</a:t>
            </a:r>
          </a:p>
        </p:txBody>
      </p:sp>
      <p:sp>
        <p:nvSpPr>
          <p:cNvPr id="757" name="Line"/>
          <p:cNvSpPr/>
          <p:nvPr/>
        </p:nvSpPr>
        <p:spPr>
          <a:xfrm flipV="1">
            <a:off x="14986358" y="3775261"/>
            <a:ext cx="1" cy="3773308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58" name="Line"/>
          <p:cNvSpPr/>
          <p:nvPr/>
        </p:nvSpPr>
        <p:spPr>
          <a:xfrm>
            <a:off x="14975746" y="7513701"/>
            <a:ext cx="5200488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59" name="Line"/>
          <p:cNvSpPr/>
          <p:nvPr/>
        </p:nvSpPr>
        <p:spPr>
          <a:xfrm>
            <a:off x="14953521" y="3805254"/>
            <a:ext cx="2742496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60" name="Assessed for PDAP"/>
          <p:cNvSpPr txBox="1"/>
          <p:nvPr/>
        </p:nvSpPr>
        <p:spPr>
          <a:xfrm>
            <a:off x="14967439" y="2924205"/>
            <a:ext cx="255062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Assessed for PDAP</a:t>
            </a:r>
          </a:p>
        </p:txBody>
      </p:sp>
      <p:sp>
        <p:nvSpPr>
          <p:cNvPr id="761" name="Not assessed"/>
          <p:cNvSpPr txBox="1"/>
          <p:nvPr/>
        </p:nvSpPr>
        <p:spPr>
          <a:xfrm>
            <a:off x="15142650" y="6989903"/>
            <a:ext cx="240340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Not assessed</a:t>
            </a:r>
          </a:p>
        </p:txBody>
      </p:sp>
      <p:sp>
        <p:nvSpPr>
          <p:cNvPr id="762" name="s"/>
          <p:cNvSpPr txBox="1"/>
          <p:nvPr/>
        </p:nvSpPr>
        <p:spPr>
          <a:xfrm>
            <a:off x="15632386" y="3858996"/>
            <a:ext cx="1296931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</a:p>
        </p:txBody>
      </p:sp>
      <p:sp>
        <p:nvSpPr>
          <p:cNvPr id="763" name="1-s"/>
          <p:cNvSpPr txBox="1"/>
          <p:nvPr/>
        </p:nvSpPr>
        <p:spPr>
          <a:xfrm>
            <a:off x="15695886" y="7503195"/>
            <a:ext cx="1296931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s</a:t>
            </a:r>
          </a:p>
        </p:txBody>
      </p:sp>
      <p:sp>
        <p:nvSpPr>
          <p:cNvPr id="764" name="Circle"/>
          <p:cNvSpPr/>
          <p:nvPr/>
        </p:nvSpPr>
        <p:spPr>
          <a:xfrm>
            <a:off x="14727761" y="4229171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65" name="Square"/>
          <p:cNvSpPr/>
          <p:nvPr/>
        </p:nvSpPr>
        <p:spPr>
          <a:xfrm>
            <a:off x="17382190" y="3552679"/>
            <a:ext cx="508001" cy="508001"/>
          </a:xfrm>
          <a:prstGeom prst="rect">
            <a:avLst/>
          </a:prstGeom>
          <a:solidFill>
            <a:srgbClr val="5190FF"/>
          </a:solidFill>
          <a:ln w="63500">
            <a:solidFill>
              <a:srgbClr val="003255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66" name="Line"/>
          <p:cNvSpPr/>
          <p:nvPr/>
        </p:nvSpPr>
        <p:spPr>
          <a:xfrm flipV="1">
            <a:off x="20384420" y="6962124"/>
            <a:ext cx="1" cy="105410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67" name="Line"/>
          <p:cNvSpPr/>
          <p:nvPr/>
        </p:nvSpPr>
        <p:spPr>
          <a:xfrm>
            <a:off x="20374233" y="7982379"/>
            <a:ext cx="2419225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68" name="Line"/>
          <p:cNvSpPr/>
          <p:nvPr/>
        </p:nvSpPr>
        <p:spPr>
          <a:xfrm>
            <a:off x="20351584" y="6992118"/>
            <a:ext cx="2433602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69" name="PrEP uptake"/>
          <p:cNvSpPr txBox="1"/>
          <p:nvPr/>
        </p:nvSpPr>
        <p:spPr>
          <a:xfrm>
            <a:off x="20552147" y="6461883"/>
            <a:ext cx="207939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PrEP uptake</a:t>
            </a:r>
          </a:p>
        </p:txBody>
      </p:sp>
      <p:sp>
        <p:nvSpPr>
          <p:cNvPr id="770" name="No uptake"/>
          <p:cNvSpPr txBox="1"/>
          <p:nvPr/>
        </p:nvSpPr>
        <p:spPr>
          <a:xfrm>
            <a:off x="20703745" y="7475862"/>
            <a:ext cx="176110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uptake</a:t>
            </a:r>
          </a:p>
        </p:txBody>
      </p:sp>
      <p:sp>
        <p:nvSpPr>
          <p:cNvPr id="771" name="w"/>
          <p:cNvSpPr txBox="1"/>
          <p:nvPr/>
        </p:nvSpPr>
        <p:spPr>
          <a:xfrm>
            <a:off x="20861494" y="6964874"/>
            <a:ext cx="1296930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</a:p>
        </p:txBody>
      </p:sp>
      <p:sp>
        <p:nvSpPr>
          <p:cNvPr id="772" name="1-w"/>
          <p:cNvSpPr txBox="1"/>
          <p:nvPr/>
        </p:nvSpPr>
        <p:spPr>
          <a:xfrm>
            <a:off x="20861494" y="7960332"/>
            <a:ext cx="1296930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w</a:t>
            </a:r>
          </a:p>
        </p:txBody>
      </p:sp>
      <p:sp>
        <p:nvSpPr>
          <p:cNvPr id="773" name="Circle"/>
          <p:cNvSpPr/>
          <p:nvPr/>
        </p:nvSpPr>
        <p:spPr>
          <a:xfrm>
            <a:off x="20130420" y="7269016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74" name="Dingbat X"/>
          <p:cNvSpPr/>
          <p:nvPr/>
        </p:nvSpPr>
        <p:spPr>
          <a:xfrm>
            <a:off x="9930269" y="12041640"/>
            <a:ext cx="381001" cy="450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7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08122" y="6770203"/>
            <a:ext cx="783055" cy="783055"/>
          </a:xfrm>
          <a:prstGeom prst="rect">
            <a:avLst/>
          </a:prstGeom>
          <a:ln w="12700">
            <a:miter lim="400000"/>
          </a:ln>
        </p:spPr>
      </p:pic>
      <p:sp>
        <p:nvSpPr>
          <p:cNvPr id="776" name="Dingbat X"/>
          <p:cNvSpPr/>
          <p:nvPr/>
        </p:nvSpPr>
        <p:spPr>
          <a:xfrm>
            <a:off x="14595383" y="8139062"/>
            <a:ext cx="381001" cy="450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77" name="Dingbat X"/>
          <p:cNvSpPr/>
          <p:nvPr/>
        </p:nvSpPr>
        <p:spPr>
          <a:xfrm>
            <a:off x="23029195" y="7764024"/>
            <a:ext cx="381001" cy="450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78" name="Line"/>
          <p:cNvSpPr/>
          <p:nvPr/>
        </p:nvSpPr>
        <p:spPr>
          <a:xfrm flipV="1">
            <a:off x="20308130" y="2139526"/>
            <a:ext cx="1" cy="105410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79" name="Line"/>
          <p:cNvSpPr/>
          <p:nvPr/>
        </p:nvSpPr>
        <p:spPr>
          <a:xfrm>
            <a:off x="20297943" y="3159781"/>
            <a:ext cx="2419225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80" name="Line"/>
          <p:cNvSpPr/>
          <p:nvPr/>
        </p:nvSpPr>
        <p:spPr>
          <a:xfrm>
            <a:off x="20275294" y="2169519"/>
            <a:ext cx="2433602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81" name="PrEP uptake"/>
          <p:cNvSpPr txBox="1"/>
          <p:nvPr/>
        </p:nvSpPr>
        <p:spPr>
          <a:xfrm>
            <a:off x="20475857" y="1639285"/>
            <a:ext cx="207939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PrEP uptake</a:t>
            </a:r>
          </a:p>
        </p:txBody>
      </p:sp>
      <p:sp>
        <p:nvSpPr>
          <p:cNvPr id="782" name="No uptake"/>
          <p:cNvSpPr txBox="1"/>
          <p:nvPr/>
        </p:nvSpPr>
        <p:spPr>
          <a:xfrm>
            <a:off x="20627455" y="2653264"/>
            <a:ext cx="176110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uptake</a:t>
            </a:r>
          </a:p>
        </p:txBody>
      </p:sp>
      <p:sp>
        <p:nvSpPr>
          <p:cNvPr id="783" name="u"/>
          <p:cNvSpPr txBox="1"/>
          <p:nvPr/>
        </p:nvSpPr>
        <p:spPr>
          <a:xfrm>
            <a:off x="20785204" y="2142275"/>
            <a:ext cx="1296930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u</a:t>
            </a:r>
          </a:p>
        </p:txBody>
      </p:sp>
      <p:sp>
        <p:nvSpPr>
          <p:cNvPr id="784" name="1-u"/>
          <p:cNvSpPr txBox="1"/>
          <p:nvPr/>
        </p:nvSpPr>
        <p:spPr>
          <a:xfrm>
            <a:off x="20785204" y="3137734"/>
            <a:ext cx="1296930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u</a:t>
            </a:r>
          </a:p>
        </p:txBody>
      </p:sp>
      <p:pic>
        <p:nvPicPr>
          <p:cNvPr id="7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31832" y="1947605"/>
            <a:ext cx="783055" cy="783055"/>
          </a:xfrm>
          <a:prstGeom prst="rect">
            <a:avLst/>
          </a:prstGeom>
          <a:ln w="12700">
            <a:miter lim="400000"/>
          </a:ln>
        </p:spPr>
      </p:pic>
      <p:sp>
        <p:nvSpPr>
          <p:cNvPr id="786" name="Dingbat X"/>
          <p:cNvSpPr/>
          <p:nvPr/>
        </p:nvSpPr>
        <p:spPr>
          <a:xfrm>
            <a:off x="22952905" y="2941427"/>
            <a:ext cx="381001" cy="450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87" name="Circle"/>
          <p:cNvSpPr/>
          <p:nvPr/>
        </p:nvSpPr>
        <p:spPr>
          <a:xfrm>
            <a:off x="20057395" y="2432296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88" name="Line"/>
          <p:cNvSpPr/>
          <p:nvPr/>
        </p:nvSpPr>
        <p:spPr>
          <a:xfrm flipV="1">
            <a:off x="20361443" y="4762643"/>
            <a:ext cx="1" cy="105410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89" name="Line"/>
          <p:cNvSpPr/>
          <p:nvPr/>
        </p:nvSpPr>
        <p:spPr>
          <a:xfrm>
            <a:off x="20351257" y="5782898"/>
            <a:ext cx="2419224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90" name="Line"/>
          <p:cNvSpPr/>
          <p:nvPr/>
        </p:nvSpPr>
        <p:spPr>
          <a:xfrm>
            <a:off x="20328607" y="4792636"/>
            <a:ext cx="2433602" cy="1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91" name="PrEP uptake"/>
          <p:cNvSpPr txBox="1"/>
          <p:nvPr/>
        </p:nvSpPr>
        <p:spPr>
          <a:xfrm>
            <a:off x="20529170" y="4262402"/>
            <a:ext cx="207939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PrEP uptake</a:t>
            </a:r>
          </a:p>
        </p:txBody>
      </p:sp>
      <p:sp>
        <p:nvSpPr>
          <p:cNvPr id="792" name="No uptake"/>
          <p:cNvSpPr txBox="1"/>
          <p:nvPr/>
        </p:nvSpPr>
        <p:spPr>
          <a:xfrm>
            <a:off x="20680768" y="5276381"/>
            <a:ext cx="176110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 uptake</a:t>
            </a:r>
          </a:p>
        </p:txBody>
      </p:sp>
      <p:sp>
        <p:nvSpPr>
          <p:cNvPr id="793" name="v"/>
          <p:cNvSpPr txBox="1"/>
          <p:nvPr/>
        </p:nvSpPr>
        <p:spPr>
          <a:xfrm>
            <a:off x="20838517" y="4765392"/>
            <a:ext cx="1296930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</a:p>
        </p:txBody>
      </p:sp>
      <p:sp>
        <p:nvSpPr>
          <p:cNvPr id="794" name="1-v"/>
          <p:cNvSpPr txBox="1"/>
          <p:nvPr/>
        </p:nvSpPr>
        <p:spPr>
          <a:xfrm>
            <a:off x="20838517" y="5760851"/>
            <a:ext cx="1296930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6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1-</a:t>
            </a:r>
            <a:r>
              <a:t>v</a:t>
            </a:r>
          </a:p>
        </p:txBody>
      </p:sp>
      <p:pic>
        <p:nvPicPr>
          <p:cNvPr id="79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85145" y="4570722"/>
            <a:ext cx="783055" cy="783055"/>
          </a:xfrm>
          <a:prstGeom prst="rect">
            <a:avLst/>
          </a:prstGeom>
          <a:ln w="12700">
            <a:miter lim="400000"/>
          </a:ln>
        </p:spPr>
      </p:pic>
      <p:sp>
        <p:nvSpPr>
          <p:cNvPr id="796" name="Dingbat X"/>
          <p:cNvSpPr/>
          <p:nvPr/>
        </p:nvSpPr>
        <p:spPr>
          <a:xfrm>
            <a:off x="23006218" y="5564544"/>
            <a:ext cx="381001" cy="450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97" name="Circle"/>
          <p:cNvSpPr/>
          <p:nvPr/>
        </p:nvSpPr>
        <p:spPr>
          <a:xfrm>
            <a:off x="20120508" y="5034682"/>
            <a:ext cx="508001" cy="508001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98" name="Line"/>
          <p:cNvSpPr/>
          <p:nvPr/>
        </p:nvSpPr>
        <p:spPr>
          <a:xfrm>
            <a:off x="11594813" y="6235700"/>
            <a:ext cx="551620" cy="0"/>
          </a:xfrm>
          <a:prstGeom prst="line">
            <a:avLst/>
          </a:prstGeom>
          <a:ln w="762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99" name="Circle"/>
          <p:cNvSpPr/>
          <p:nvPr/>
        </p:nvSpPr>
        <p:spPr>
          <a:xfrm>
            <a:off x="11997583" y="5981700"/>
            <a:ext cx="508001" cy="508000"/>
          </a:xfrm>
          <a:prstGeom prst="ellipse">
            <a:avLst/>
          </a:prstGeom>
          <a:solidFill>
            <a:srgbClr val="90D885"/>
          </a:solidFill>
          <a:ln w="63500">
            <a:solidFill>
              <a:srgbClr val="005A0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802" name="Group"/>
          <p:cNvGrpSpPr/>
          <p:nvPr/>
        </p:nvGrpSpPr>
        <p:grpSpPr>
          <a:xfrm>
            <a:off x="10671051" y="3005987"/>
            <a:ext cx="555131" cy="6390073"/>
            <a:chOff x="0" y="0"/>
            <a:chExt cx="555130" cy="6390072"/>
          </a:xfrm>
        </p:grpSpPr>
        <p:sp>
          <p:nvSpPr>
            <p:cNvPr id="800" name="Line"/>
            <p:cNvSpPr/>
            <p:nvPr/>
          </p:nvSpPr>
          <p:spPr>
            <a:xfrm rot="10800000" flipH="1">
              <a:off x="0" y="3161723"/>
              <a:ext cx="555130" cy="3228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2" extrusionOk="0">
                  <a:moveTo>
                    <a:pt x="0" y="4"/>
                  </a:moveTo>
                  <a:cubicBezTo>
                    <a:pt x="4564" y="-38"/>
                    <a:pt x="8920" y="260"/>
                    <a:pt x="11956" y="803"/>
                  </a:cubicBezTo>
                  <a:cubicBezTo>
                    <a:pt x="16634" y="1639"/>
                    <a:pt x="17289" y="2804"/>
                    <a:pt x="16935" y="3894"/>
                  </a:cubicBezTo>
                  <a:cubicBezTo>
                    <a:pt x="16000" y="6774"/>
                    <a:pt x="9233" y="9550"/>
                    <a:pt x="5967" y="12336"/>
                  </a:cubicBezTo>
                  <a:cubicBezTo>
                    <a:pt x="3990" y="14022"/>
                    <a:pt x="3244" y="15745"/>
                    <a:pt x="5985" y="17409"/>
                  </a:cubicBezTo>
                  <a:cubicBezTo>
                    <a:pt x="8573" y="18980"/>
                    <a:pt x="14132" y="20393"/>
                    <a:pt x="21600" y="21562"/>
                  </a:cubicBezTo>
                </a:path>
              </a:pathLst>
            </a:custGeom>
            <a:noFill/>
            <a:ln w="1143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01" name="Line"/>
            <p:cNvSpPr/>
            <p:nvPr/>
          </p:nvSpPr>
          <p:spPr>
            <a:xfrm>
              <a:off x="0" y="-1"/>
              <a:ext cx="555130" cy="3228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2" extrusionOk="0">
                  <a:moveTo>
                    <a:pt x="0" y="4"/>
                  </a:moveTo>
                  <a:cubicBezTo>
                    <a:pt x="4564" y="-38"/>
                    <a:pt x="8920" y="260"/>
                    <a:pt x="11956" y="803"/>
                  </a:cubicBezTo>
                  <a:cubicBezTo>
                    <a:pt x="16634" y="1639"/>
                    <a:pt x="17289" y="2804"/>
                    <a:pt x="16935" y="3894"/>
                  </a:cubicBezTo>
                  <a:cubicBezTo>
                    <a:pt x="16000" y="6774"/>
                    <a:pt x="9233" y="9550"/>
                    <a:pt x="5967" y="12336"/>
                  </a:cubicBezTo>
                  <a:cubicBezTo>
                    <a:pt x="3990" y="14022"/>
                    <a:pt x="3244" y="15745"/>
                    <a:pt x="5985" y="17409"/>
                  </a:cubicBezTo>
                  <a:cubicBezTo>
                    <a:pt x="8573" y="18980"/>
                    <a:pt x="14132" y="20393"/>
                    <a:pt x="21600" y="21562"/>
                  </a:cubicBezTo>
                </a:path>
              </a:pathLst>
            </a:custGeom>
            <a:noFill/>
            <a:ln w="1143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1022</Words>
  <Application>Microsoft Macintosh PowerPoint</Application>
  <PresentationFormat>Custom</PresentationFormat>
  <Paragraphs>563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Helvetica Neue</vt:lpstr>
      <vt:lpstr>Helvetica Neue Light</vt:lpstr>
      <vt:lpstr>Helvetica Neue Medium</vt:lpstr>
      <vt:lpstr>Lucida Grande</vt:lpstr>
      <vt:lpstr>Times New Roman</vt:lpstr>
      <vt:lpstr>Verdana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Sykao Kao</cp:lastModifiedBy>
  <cp:revision>1</cp:revision>
  <dcterms:modified xsi:type="dcterms:W3CDTF">2019-01-22T00:45:51Z</dcterms:modified>
</cp:coreProperties>
</file>