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7" r:id="rId4"/>
    <p:sldId id="268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/>
    <p:restoredTop sz="94621"/>
  </p:normalViewPr>
  <p:slideViewPr>
    <p:cSldViewPr snapToGrid="0" snapToObjects="1">
      <p:cViewPr varScale="1">
        <p:scale>
          <a:sx n="106" d="100"/>
          <a:sy n="106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50D-5D68-1347-85A3-B3BE3162EAB7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299D7-AB00-F545-A3E3-C133D93A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1A1B-DB67-384C-9576-E87AA14871F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5760" y="2653718"/>
            <a:ext cx="10533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HIV diagnosis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0239" y="2161713"/>
            <a:ext cx="1244032" cy="1511106"/>
            <a:chOff x="25684" y="1864472"/>
            <a:chExt cx="1244032" cy="1511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" name="Line Callout 1 8"/>
          <p:cNvSpPr/>
          <p:nvPr/>
        </p:nvSpPr>
        <p:spPr>
          <a:xfrm>
            <a:off x="321913" y="2792218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Undiagnosed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79193" y="1235478"/>
            <a:ext cx="3204510" cy="2135361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63167" y="2985244"/>
            <a:ext cx="878541" cy="1972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02625" y="1353732"/>
            <a:ext cx="13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eligibility assessment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77946" y="2398778"/>
            <a:ext cx="4220448" cy="1691499"/>
            <a:chOff x="2027936" y="1937883"/>
            <a:chExt cx="4220448" cy="1691499"/>
          </a:xfrm>
        </p:grpSpPr>
        <p:sp>
          <p:nvSpPr>
            <p:cNvPr id="37" name="Oval 36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38" name="Elbow Connector 37"/>
            <p:cNvCxnSpPr>
              <a:cxnSpLocks/>
              <a:stCxn id="37" idx="0"/>
            </p:cNvCxnSpPr>
            <p:nvPr/>
          </p:nvCxnSpPr>
          <p:spPr>
            <a:xfrm rot="5400000" flipH="1" flipV="1">
              <a:off x="2491388" y="1801337"/>
              <a:ext cx="362924" cy="110694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52263" y="1937883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Assessed</a:t>
              </a:r>
            </a:p>
          </p:txBody>
        </p:sp>
        <p:cxnSp>
          <p:nvCxnSpPr>
            <p:cNvPr id="40" name="Elbow Connector 39"/>
            <p:cNvCxnSpPr>
              <a:stCxn id="37" idx="4"/>
              <a:endCxn id="85" idx="1"/>
            </p:cNvCxnSpPr>
            <p:nvPr/>
          </p:nvCxnSpPr>
          <p:spPr>
            <a:xfrm rot="16200000" flipH="1">
              <a:off x="3860808" y="977720"/>
              <a:ext cx="646144" cy="4129009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124741" y="3100736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assessed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0355" y="2163866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6569" y="3321605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67773" y="1876679"/>
            <a:ext cx="2930621" cy="1331284"/>
            <a:chOff x="2119375" y="1870148"/>
            <a:chExt cx="2930621" cy="1331284"/>
          </a:xfrm>
        </p:grpSpPr>
        <p:cxnSp>
          <p:nvCxnSpPr>
            <p:cNvPr id="51" name="Elbow Connector 50"/>
            <p:cNvCxnSpPr>
              <a:cxnSpLocks/>
            </p:cNvCxnSpPr>
            <p:nvPr/>
          </p:nvCxnSpPr>
          <p:spPr>
            <a:xfrm rot="5400000" flipH="1" flipV="1">
              <a:off x="2673592" y="1568117"/>
              <a:ext cx="413941" cy="1522373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52263" y="1870148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Eligible</a:t>
              </a:r>
            </a:p>
          </p:txBody>
        </p:sp>
        <p:cxnSp>
          <p:nvCxnSpPr>
            <p:cNvPr id="53" name="Elbow Connector 52"/>
            <p:cNvCxnSpPr>
              <a:cxnSpLocks/>
              <a:endCxn id="83" idx="1"/>
            </p:cNvCxnSpPr>
            <p:nvPr/>
          </p:nvCxnSpPr>
          <p:spPr>
            <a:xfrm rot="16200000" flipH="1">
              <a:off x="3350795" y="1487733"/>
              <a:ext cx="467782" cy="293062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124741" y="2924433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eligible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2262" y="2096131"/>
              <a:ext cx="1436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kern="0" noProof="0" dirty="0"/>
                <a:t>Depends on income &amp; insurance</a:t>
              </a:r>
              <a:endPara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090147" y="1990363"/>
            <a:ext cx="1572063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Enrolled in ADAP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8395" y="3054966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98395" y="3687692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078438" y="4534139"/>
            <a:ext cx="1244032" cy="1511106"/>
            <a:chOff x="25684" y="1864472"/>
            <a:chExt cx="1244032" cy="1511106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89" name="Line Callout 1 88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0" name="Line Callout 1 89"/>
          <p:cNvSpPr/>
          <p:nvPr/>
        </p:nvSpPr>
        <p:spPr>
          <a:xfrm>
            <a:off x="3680112" y="51646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Diagnosed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52602" y="4320418"/>
            <a:ext cx="239303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 probability of  ADAP assessment each month?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52601" y="4859522"/>
            <a:ext cx="239303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 the probability </a:t>
            </a:r>
            <a:r>
              <a:rPr lang="en-US" sz="1200"/>
              <a:t>of assessment for re-enrollment higher if someone has been a past ADAP client?</a:t>
            </a:r>
            <a:endParaRPr lang="en-US" sz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560825" y="1049375"/>
            <a:ext cx="2310636" cy="1319452"/>
            <a:chOff x="9666211" y="491074"/>
            <a:chExt cx="2310636" cy="131945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4" name="TextBox 93"/>
            <p:cNvSpPr txBox="1"/>
            <p:nvPr/>
          </p:nvSpPr>
          <p:spPr>
            <a:xfrm>
              <a:off x="9666212" y="491074"/>
              <a:ext cx="2310634" cy="27699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Insurance premium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666211" y="919968"/>
              <a:ext cx="2310635" cy="27699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ART out of pocket </a:t>
              </a:r>
              <a:r>
                <a:rPr lang="en-US" sz="1200"/>
                <a:t>costs coverage</a:t>
              </a:r>
              <a:endParaRPr 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666212" y="1348861"/>
              <a:ext cx="2310635" cy="461665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Healthcare out of pocket cost coverage (select services)</a:t>
              </a:r>
            </a:p>
          </p:txBody>
        </p:sp>
      </p:grpSp>
      <p:sp>
        <p:nvSpPr>
          <p:cNvPr id="100" name="Left Brace 99"/>
          <p:cNvSpPr/>
          <p:nvPr/>
        </p:nvSpPr>
        <p:spPr>
          <a:xfrm>
            <a:off x="9186043" y="765182"/>
            <a:ext cx="315952" cy="1836053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rot="16200000">
            <a:off x="4595431" y="4040245"/>
            <a:ext cx="1206488" cy="24759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A7D3A7-9442-D143-8585-B6B84EC27049}"/>
              </a:ext>
            </a:extLst>
          </p:cNvPr>
          <p:cNvSpPr/>
          <p:nvPr/>
        </p:nvSpPr>
        <p:spPr>
          <a:xfrm>
            <a:off x="4471463" y="2542137"/>
            <a:ext cx="183613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342" y="1984803"/>
            <a:ext cx="105335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re-certification (every six months)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ADAP re-certification / disenrollment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8521" y="2161713"/>
            <a:ext cx="1244032" cy="1511106"/>
            <a:chOff x="25684" y="1864472"/>
            <a:chExt cx="1244032" cy="1511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" name="Line Callout 1 8"/>
          <p:cNvSpPr/>
          <p:nvPr/>
        </p:nvSpPr>
        <p:spPr>
          <a:xfrm>
            <a:off x="250195" y="2792218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Diagnosed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075890" y="1340476"/>
            <a:ext cx="3385677" cy="279281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991449" y="2985244"/>
            <a:ext cx="878541" cy="1972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249" y="1389718"/>
            <a:ext cx="13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re-certification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06228" y="2398778"/>
            <a:ext cx="3616813" cy="1565996"/>
            <a:chOff x="2027936" y="1937883"/>
            <a:chExt cx="3616813" cy="1565996"/>
          </a:xfrm>
        </p:grpSpPr>
        <p:sp>
          <p:nvSpPr>
            <p:cNvPr id="37" name="Oval 36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38" name="Elbow Connector 37"/>
            <p:cNvCxnSpPr>
              <a:cxnSpLocks/>
              <a:stCxn id="37" idx="0"/>
            </p:cNvCxnSpPr>
            <p:nvPr/>
          </p:nvCxnSpPr>
          <p:spPr>
            <a:xfrm rot="5400000" flipH="1" flipV="1">
              <a:off x="2697571" y="1595154"/>
              <a:ext cx="362924" cy="1519315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52263" y="1937883"/>
              <a:ext cx="143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Fills out paperwork</a:t>
              </a:r>
            </a:p>
          </p:txBody>
        </p:sp>
        <p:cxnSp>
          <p:nvCxnSpPr>
            <p:cNvPr id="40" name="Elbow Connector 39"/>
            <p:cNvCxnSpPr>
              <a:stCxn id="37" idx="4"/>
              <a:endCxn id="85" idx="1"/>
            </p:cNvCxnSpPr>
            <p:nvPr/>
          </p:nvCxnSpPr>
          <p:spPr>
            <a:xfrm rot="16200000" flipH="1">
              <a:off x="3631126" y="1207402"/>
              <a:ext cx="501873" cy="3525373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124741" y="2975233"/>
              <a:ext cx="289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Does not 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complete re-certification</a:t>
              </a:r>
              <a:r>
                <a:rPr kumimoji="0" lang="en-US" sz="1200" b="0" i="0" u="none" strike="noStrike" kern="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forms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0355" y="2163866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6569" y="3196102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08423" y="1876679"/>
            <a:ext cx="1914619" cy="1331284"/>
            <a:chOff x="2119376" y="1870148"/>
            <a:chExt cx="1914619" cy="1331284"/>
          </a:xfrm>
        </p:grpSpPr>
        <p:cxnSp>
          <p:nvCxnSpPr>
            <p:cNvPr id="51" name="Elbow Connector 50"/>
            <p:cNvCxnSpPr>
              <a:cxnSpLocks/>
              <a:endCxn id="79" idx="1"/>
            </p:cNvCxnSpPr>
            <p:nvPr/>
          </p:nvCxnSpPr>
          <p:spPr>
            <a:xfrm rot="5400000" flipH="1" flipV="1">
              <a:off x="2867345" y="1369624"/>
              <a:ext cx="418681" cy="191461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52263" y="1870148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Still eligible</a:t>
              </a:r>
            </a:p>
          </p:txBody>
        </p:sp>
        <p:cxnSp>
          <p:nvCxnSpPr>
            <p:cNvPr id="53" name="Elbow Connector 52"/>
            <p:cNvCxnSpPr>
              <a:cxnSpLocks/>
              <a:endCxn id="83" idx="1"/>
            </p:cNvCxnSpPr>
            <p:nvPr/>
          </p:nvCxnSpPr>
          <p:spPr>
            <a:xfrm rot="16200000" flipH="1">
              <a:off x="2842794" y="1995735"/>
              <a:ext cx="467782" cy="191461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124741" y="2924433"/>
              <a:ext cx="151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longer eligible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2262" y="2096131"/>
              <a:ext cx="1436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kern="0" noProof="0" dirty="0"/>
                <a:t>Depends on income</a:t>
              </a:r>
              <a:endPara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23041" y="1985623"/>
            <a:ext cx="2069329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Maintains </a:t>
            </a:r>
            <a:r>
              <a:rPr lang="en-US" sz="1200"/>
              <a:t>ADAP enrollment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823041" y="3054966"/>
            <a:ext cx="18637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Disenrolled</a:t>
            </a:r>
            <a:r>
              <a:rPr lang="en-US" sz="1200" dirty="0"/>
              <a:t> from ADAP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23041" y="3543421"/>
            <a:ext cx="18637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Disenrolled</a:t>
            </a:r>
            <a:r>
              <a:rPr lang="en-US" sz="1200" dirty="0"/>
              <a:t> from ADAP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250195" y="33124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-6734"/>
              <a:gd name="adj4" fmla="val 119654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ADAP client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6983" y="4372586"/>
            <a:ext cx="508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this be more likely if a patient has discontinued treatment or dropped out of care? Is this primarily driven by people dropping out of care?</a:t>
            </a:r>
          </a:p>
        </p:txBody>
      </p:sp>
      <p:cxnSp>
        <p:nvCxnSpPr>
          <p:cNvPr id="19" name="Straight Arrow Connector 18"/>
          <p:cNvCxnSpPr>
            <a:stCxn id="17" idx="1"/>
            <a:endCxn id="43" idx="3"/>
          </p:cNvCxnSpPr>
          <p:nvPr/>
        </p:nvCxnSpPr>
        <p:spPr>
          <a:xfrm flipH="1" flipV="1">
            <a:off x="4068478" y="3810886"/>
            <a:ext cx="748505" cy="79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07167" y="1118566"/>
            <a:ext cx="271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someone has discontinued treatment, would they still be eligible for ADAP? (assuming income is below threshold)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755341" y="1349400"/>
            <a:ext cx="951827" cy="5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17F3513-696F-BD4A-A5C0-09ADA44F1528}"/>
              </a:ext>
            </a:extLst>
          </p:cNvPr>
          <p:cNvSpPr/>
          <p:nvPr/>
        </p:nvSpPr>
        <p:spPr>
          <a:xfrm>
            <a:off x="4825300" y="2554004"/>
            <a:ext cx="183613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Generic enrollment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6074074-8B87-5A43-A649-4D6C71E1FE6A}"/>
              </a:ext>
            </a:extLst>
          </p:cNvPr>
          <p:cNvGrpSpPr/>
          <p:nvPr/>
        </p:nvGrpSpPr>
        <p:grpSpPr>
          <a:xfrm>
            <a:off x="1665275" y="351721"/>
            <a:ext cx="7596103" cy="5531286"/>
            <a:chOff x="1665275" y="351721"/>
            <a:chExt cx="7596103" cy="5531286"/>
          </a:xfrm>
        </p:grpSpPr>
        <p:sp>
          <p:nvSpPr>
            <p:cNvPr id="3" name="TextBox 2"/>
            <p:cNvSpPr txBox="1"/>
            <p:nvPr/>
          </p:nvSpPr>
          <p:spPr>
            <a:xfrm>
              <a:off x="2108280" y="2440108"/>
              <a:ext cx="1053354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Triggering event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5275" y="2718505"/>
              <a:ext cx="431516" cy="954314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5884118" y="351721"/>
              <a:ext cx="3204510" cy="21353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23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5687" y="2985244"/>
              <a:ext cx="878541" cy="197223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2625" y="1353732"/>
              <a:ext cx="130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eligibility assessment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77946" y="2398778"/>
              <a:ext cx="4392724" cy="1691499"/>
              <a:chOff x="2027936" y="1937883"/>
              <a:chExt cx="4392724" cy="169149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38" name="Elbow Connector 37"/>
              <p:cNvCxnSpPr>
                <a:cxnSpLocks/>
                <a:stCxn id="37" idx="0"/>
              </p:cNvCxnSpPr>
              <p:nvPr/>
            </p:nvCxnSpPr>
            <p:spPr>
              <a:xfrm rot="5400000" flipH="1" flipV="1">
                <a:off x="2491388" y="1801337"/>
                <a:ext cx="362924" cy="110694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2152263" y="1937883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Assessed</a:t>
                </a:r>
              </a:p>
            </p:txBody>
          </p:sp>
          <p:cxnSp>
            <p:nvCxnSpPr>
              <p:cNvPr id="40" name="Elbow Connector 39"/>
              <p:cNvCxnSpPr>
                <a:cxnSpLocks/>
                <a:stCxn id="37" idx="4"/>
                <a:endCxn id="99" idx="1"/>
              </p:cNvCxnSpPr>
              <p:nvPr/>
            </p:nvCxnSpPr>
            <p:spPr>
              <a:xfrm rot="16200000" flipH="1">
                <a:off x="3953572" y="884956"/>
                <a:ext cx="632892" cy="430128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2124741" y="3100736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Not assessed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40355" y="2163866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26569" y="3321605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63270" y="1876679"/>
              <a:ext cx="3126045" cy="1331284"/>
              <a:chOff x="2114872" y="1870148"/>
              <a:chExt cx="3126045" cy="1331284"/>
            </a:xfrm>
          </p:grpSpPr>
          <p:cxnSp>
            <p:nvCxnSpPr>
              <p:cNvPr id="51" name="Elbow Connector 50"/>
              <p:cNvCxnSpPr>
                <a:cxnSpLocks/>
                <a:endCxn id="60" idx="2"/>
              </p:cNvCxnSpPr>
              <p:nvPr/>
            </p:nvCxnSpPr>
            <p:spPr>
              <a:xfrm rot="5400000" flipH="1" flipV="1">
                <a:off x="2673592" y="1568117"/>
                <a:ext cx="413941" cy="152237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2" name="TextBox 51"/>
              <p:cNvSpPr txBox="1"/>
              <p:nvPr/>
            </p:nvSpPr>
            <p:spPr>
              <a:xfrm>
                <a:off x="2152263" y="1870148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Eligible</a:t>
                </a:r>
              </a:p>
            </p:txBody>
          </p:sp>
          <p:cxnSp>
            <p:nvCxnSpPr>
              <p:cNvPr id="53" name="Elbow Connector 52"/>
              <p:cNvCxnSpPr>
                <a:cxnSpLocks/>
                <a:stCxn id="5" idx="2"/>
                <a:endCxn id="107" idx="1"/>
              </p:cNvCxnSpPr>
              <p:nvPr/>
            </p:nvCxnSpPr>
            <p:spPr>
              <a:xfrm rot="16200000" flipH="1">
                <a:off x="3442572" y="1390785"/>
                <a:ext cx="470645" cy="312604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2124741" y="2924433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Not eligible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52262" y="2096131"/>
                <a:ext cx="1436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kern="0" noProof="0" dirty="0"/>
                  <a:t>Depends on income &amp; insurance</a:t>
                </a:r>
                <a:endParaRPr kumimoji="0" lang="en-US" sz="12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7670671" y="1544710"/>
              <a:ext cx="1572063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“DAP Active”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090147" y="1439033"/>
              <a:ext cx="1580525" cy="1481331"/>
              <a:chOff x="2027936" y="1937883"/>
              <a:chExt cx="1580525" cy="148133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61" name="Elbow Connector 60"/>
              <p:cNvCxnSpPr>
                <a:stCxn id="60" idx="0"/>
                <a:endCxn id="79" idx="1"/>
              </p:cNvCxnSpPr>
              <p:nvPr/>
            </p:nvCxnSpPr>
            <p:spPr>
              <a:xfrm rot="5400000" flipH="1" flipV="1">
                <a:off x="2686812" y="1614625"/>
                <a:ext cx="354213" cy="1489084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2186129" y="1937883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Enroll in DAP</a:t>
                </a:r>
              </a:p>
            </p:txBody>
          </p:sp>
          <p:cxnSp>
            <p:nvCxnSpPr>
              <p:cNvPr id="63" name="Elbow Connector 62"/>
              <p:cNvCxnSpPr>
                <a:cxnSpLocks/>
                <a:stCxn id="60" idx="4"/>
                <a:endCxn id="97" idx="1"/>
              </p:cNvCxnSpPr>
              <p:nvPr/>
            </p:nvCxnSpPr>
            <p:spPr>
              <a:xfrm rot="16200000" flipH="1">
                <a:off x="2656948" y="2181581"/>
                <a:ext cx="413941" cy="1489084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64" name="TextBox 63"/>
              <p:cNvSpPr txBox="1"/>
              <p:nvPr/>
            </p:nvSpPr>
            <p:spPr>
              <a:xfrm>
                <a:off x="2175540" y="2873635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Don’t enroll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74221" y="2146933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i="1" kern="0" dirty="0"/>
                  <a:t>q</a:t>
                </a:r>
                <a:endPara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77368" y="3111437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q</a:t>
                </a:r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21086" y="4899839"/>
              <a:ext cx="431516" cy="95431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5452602" y="4320418"/>
              <a:ext cx="2393038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 probability of  eligibility assessment each month?</a:t>
              </a:r>
            </a:p>
          </p:txBody>
        </p:sp>
        <p:sp>
          <p:nvSpPr>
            <p:cNvPr id="102" name="Right Arrow 101"/>
            <p:cNvSpPr/>
            <p:nvPr/>
          </p:nvSpPr>
          <p:spPr>
            <a:xfrm rot="16200000">
              <a:off x="4595431" y="4040245"/>
              <a:ext cx="1206488" cy="24759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646AA7-78DB-CA4B-8F73-D2D845CA041E}"/>
                </a:ext>
              </a:extLst>
            </p:cNvPr>
            <p:cNvSpPr/>
            <p:nvPr/>
          </p:nvSpPr>
          <p:spPr>
            <a:xfrm>
              <a:off x="4471463" y="2542137"/>
              <a:ext cx="183613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34427A-6835-1C43-A09A-75427922067D}"/>
                </a:ext>
              </a:extLst>
            </p:cNvPr>
            <p:cNvSpPr/>
            <p:nvPr/>
          </p:nvSpPr>
          <p:spPr>
            <a:xfrm>
              <a:off x="5884118" y="5255046"/>
              <a:ext cx="593800" cy="627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8A8C954-2621-A74C-AD1E-BCDA58D50AE9}"/>
                </a:ext>
              </a:extLst>
            </p:cNvPr>
            <p:cNvSpPr txBox="1"/>
            <p:nvPr/>
          </p:nvSpPr>
          <p:spPr>
            <a:xfrm>
              <a:off x="7670671" y="2495744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9F1F8D4-1B4F-364E-9750-6EEDB1BF8717}"/>
                </a:ext>
              </a:extLst>
            </p:cNvPr>
            <p:cNvSpPr txBox="1"/>
            <p:nvPr/>
          </p:nvSpPr>
          <p:spPr>
            <a:xfrm>
              <a:off x="7670671" y="3674440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4B127876-085E-D74F-A832-FD2ACCCD1D52}"/>
                </a:ext>
              </a:extLst>
            </p:cNvPr>
            <p:cNvSpPr/>
            <p:nvPr/>
          </p:nvSpPr>
          <p:spPr>
            <a:xfrm rot="10800000">
              <a:off x="5961037" y="5177566"/>
              <a:ext cx="1799763" cy="26423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679716A9-4491-D745-9E9C-F054A288BECA}"/>
                </a:ext>
              </a:extLst>
            </p:cNvPr>
            <p:cNvSpPr/>
            <p:nvPr/>
          </p:nvSpPr>
          <p:spPr>
            <a:xfrm rot="5400000">
              <a:off x="7802461" y="4643488"/>
              <a:ext cx="1206488" cy="247590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DB506A-502C-4E48-88AB-DBF06EE00855}"/>
                </a:ext>
              </a:extLst>
            </p:cNvPr>
            <p:cNvSpPr txBox="1"/>
            <p:nvPr/>
          </p:nvSpPr>
          <p:spPr>
            <a:xfrm>
              <a:off x="7689315" y="3057162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</p:grpSp>
      <p:sp>
        <p:nvSpPr>
          <p:cNvPr id="109" name="Line Callout 1 108">
            <a:extLst>
              <a:ext uri="{FF2B5EF4-FFF2-40B4-BE49-F238E27FC236}">
                <a16:creationId xmlns:a16="http://schemas.microsoft.com/office/drawing/2014/main" id="{84BB1471-4FDA-B34A-9E28-F600E3C85DD5}"/>
              </a:ext>
            </a:extLst>
          </p:cNvPr>
          <p:cNvSpPr/>
          <p:nvPr/>
        </p:nvSpPr>
        <p:spPr>
          <a:xfrm>
            <a:off x="891084" y="2037423"/>
            <a:ext cx="1020340" cy="430368"/>
          </a:xfrm>
          <a:prstGeom prst="borderCallout1">
            <a:avLst>
              <a:gd name="adj1" fmla="val 119543"/>
              <a:gd name="adj2" fmla="val 53333"/>
              <a:gd name="adj3" fmla="val 209463"/>
              <a:gd name="adj4" fmla="val 6777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DAP Inactive</a:t>
            </a:r>
          </a:p>
        </p:txBody>
      </p:sp>
      <p:sp>
        <p:nvSpPr>
          <p:cNvPr id="110" name="Line Callout 1 109">
            <a:extLst>
              <a:ext uri="{FF2B5EF4-FFF2-40B4-BE49-F238E27FC236}">
                <a16:creationId xmlns:a16="http://schemas.microsoft.com/office/drawing/2014/main" id="{CE3B6565-56A5-CD48-A1E8-58CFB8663030}"/>
              </a:ext>
            </a:extLst>
          </p:cNvPr>
          <p:cNvSpPr/>
          <p:nvPr/>
        </p:nvSpPr>
        <p:spPr>
          <a:xfrm>
            <a:off x="3961293" y="4469471"/>
            <a:ext cx="1020340" cy="430368"/>
          </a:xfrm>
          <a:prstGeom prst="borderCallout1">
            <a:avLst>
              <a:gd name="adj1" fmla="val 119543"/>
              <a:gd name="adj2" fmla="val 53333"/>
              <a:gd name="adj3" fmla="val 193119"/>
              <a:gd name="adj4" fmla="val 95344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DAP Inactive</a:t>
            </a:r>
          </a:p>
        </p:txBody>
      </p:sp>
    </p:spTree>
    <p:extLst>
      <p:ext uri="{BB962C8B-B14F-4D97-AF65-F5344CB8AC3E}">
        <p14:creationId xmlns:p14="http://schemas.microsoft.com/office/powerpoint/2010/main" val="21572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Generic disenrollment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E57B8F-965A-B146-B34E-A9E3E934BBAE}"/>
              </a:ext>
            </a:extLst>
          </p:cNvPr>
          <p:cNvGrpSpPr/>
          <p:nvPr/>
        </p:nvGrpSpPr>
        <p:grpSpPr>
          <a:xfrm>
            <a:off x="240887" y="1300767"/>
            <a:ext cx="10515244" cy="3533484"/>
            <a:chOff x="240887" y="1300767"/>
            <a:chExt cx="10515244" cy="3533484"/>
          </a:xfrm>
        </p:grpSpPr>
        <p:sp>
          <p:nvSpPr>
            <p:cNvPr id="3" name="TextBox 2"/>
            <p:cNvSpPr txBox="1"/>
            <p:nvPr/>
          </p:nvSpPr>
          <p:spPr>
            <a:xfrm>
              <a:off x="1422356" y="2164477"/>
              <a:ext cx="1491902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re-certification triggered</a:t>
              </a:r>
            </a:p>
            <a:p>
              <a:pPr algn="ctr"/>
              <a:r>
                <a:rPr lang="en-US" sz="1200" dirty="0"/>
                <a:t>(every X months)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42061" y="1300767"/>
              <a:ext cx="3385677" cy="27928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23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494313" y="2930964"/>
              <a:ext cx="1375678" cy="251503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249" y="1389718"/>
              <a:ext cx="156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re-certification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06228" y="2398778"/>
              <a:ext cx="3616813" cy="1565996"/>
              <a:chOff x="2027936" y="1937883"/>
              <a:chExt cx="3616813" cy="156599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38" name="Elbow Connector 37"/>
              <p:cNvCxnSpPr>
                <a:stCxn id="37" idx="0"/>
                <a:endCxn id="50" idx="2"/>
              </p:cNvCxnSpPr>
              <p:nvPr/>
            </p:nvCxnSpPr>
            <p:spPr>
              <a:xfrm rot="5400000" flipH="1" flipV="1">
                <a:off x="2697571" y="1595154"/>
                <a:ext cx="362924" cy="151931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2152263" y="1937883"/>
                <a:ext cx="1433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Fills out paperwork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0" name="Elbow Connector 39"/>
              <p:cNvCxnSpPr>
                <a:stCxn id="37" idx="4"/>
                <a:endCxn id="85" idx="1"/>
              </p:cNvCxnSpPr>
              <p:nvPr/>
            </p:nvCxnSpPr>
            <p:spPr>
              <a:xfrm rot="16200000" flipH="1">
                <a:off x="3631126" y="1207402"/>
                <a:ext cx="501873" cy="352537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2124741" y="2975233"/>
                <a:ext cx="2896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Does not 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complete re-certification</a:t>
                </a:r>
                <a:r>
                  <a:rPr kumimoji="0" lang="en-US" sz="1200" b="0" i="0" u="none" strike="noStrike" kern="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forms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40355" y="2163866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26569" y="3196102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816983" y="1876679"/>
              <a:ext cx="2006059" cy="1331284"/>
              <a:chOff x="2027936" y="1870148"/>
              <a:chExt cx="2006059" cy="1331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51" name="Elbow Connector 50"/>
              <p:cNvCxnSpPr>
                <a:stCxn id="50" idx="0"/>
                <a:endCxn id="79" idx="1"/>
              </p:cNvCxnSpPr>
              <p:nvPr/>
            </p:nvCxnSpPr>
            <p:spPr>
              <a:xfrm rot="5400000" flipH="1" flipV="1">
                <a:off x="2867345" y="1369624"/>
                <a:ext cx="418681" cy="191461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2" name="TextBox 51"/>
              <p:cNvSpPr txBox="1"/>
              <p:nvPr/>
            </p:nvSpPr>
            <p:spPr>
              <a:xfrm>
                <a:off x="2152263" y="1870148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Still eligible</a:t>
                </a:r>
              </a:p>
            </p:txBody>
          </p:sp>
          <p:cxnSp>
            <p:nvCxnSpPr>
              <p:cNvPr id="53" name="Elbow Connector 52"/>
              <p:cNvCxnSpPr>
                <a:stCxn id="50" idx="4"/>
                <a:endCxn id="83" idx="1"/>
              </p:cNvCxnSpPr>
              <p:nvPr/>
            </p:nvCxnSpPr>
            <p:spPr>
              <a:xfrm rot="16200000" flipH="1">
                <a:off x="2842794" y="1995735"/>
                <a:ext cx="467782" cy="191461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2124741" y="2924433"/>
                <a:ext cx="1513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 longer eligible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52262" y="2096131"/>
                <a:ext cx="14369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kern="0" noProof="0" dirty="0"/>
                  <a:t>Depends on income</a:t>
                </a:r>
                <a:endParaRPr kumimoji="0" lang="en-US" sz="12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823041" y="1985623"/>
              <a:ext cx="2069329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Maintains DAP enrollment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23041" y="3054966"/>
              <a:ext cx="1863761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Disenrolled from DAP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3041" y="3543421"/>
              <a:ext cx="1863761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Disenrolled from DAP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16983" y="4372586"/>
              <a:ext cx="5080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Should this be more likely if a patient has discontinued medication or dropped out of care? Is this primarily driven by people dropping out of care?</a:t>
              </a:r>
            </a:p>
          </p:txBody>
        </p:sp>
        <p:cxnSp>
          <p:nvCxnSpPr>
            <p:cNvPr id="19" name="Straight Arrow Connector 18"/>
            <p:cNvCxnSpPr>
              <a:stCxn id="17" idx="1"/>
              <a:endCxn id="43" idx="3"/>
            </p:cNvCxnSpPr>
            <p:nvPr/>
          </p:nvCxnSpPr>
          <p:spPr>
            <a:xfrm flipH="1" flipV="1">
              <a:off x="4068478" y="3810886"/>
              <a:ext cx="748505" cy="792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4F13B4-E4D1-9A4A-933F-1F92C44D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705" y="2634243"/>
              <a:ext cx="431516" cy="954314"/>
            </a:xfrm>
            <a:prstGeom prst="rect">
              <a:avLst/>
            </a:prstGeom>
          </p:spPr>
        </p:pic>
        <p:sp>
          <p:nvSpPr>
            <p:cNvPr id="35" name="Line Callout 1 34">
              <a:extLst>
                <a:ext uri="{FF2B5EF4-FFF2-40B4-BE49-F238E27FC236}">
                  <a16:creationId xmlns:a16="http://schemas.microsoft.com/office/drawing/2014/main" id="{22F55C4B-186E-5940-B2F3-F5A1370E15F7}"/>
                </a:ext>
              </a:extLst>
            </p:cNvPr>
            <p:cNvSpPr/>
            <p:nvPr/>
          </p:nvSpPr>
          <p:spPr>
            <a:xfrm>
              <a:off x="240887" y="1949293"/>
              <a:ext cx="1020340" cy="430368"/>
            </a:xfrm>
            <a:prstGeom prst="borderCallout1">
              <a:avLst>
                <a:gd name="adj1" fmla="val 119543"/>
                <a:gd name="adj2" fmla="val 53333"/>
                <a:gd name="adj3" fmla="val 209463"/>
                <a:gd name="adj4" fmla="val 67770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DAP Active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A6D70F80-4367-6842-8A41-FD33C1000163}"/>
                </a:ext>
              </a:extLst>
            </p:cNvPr>
            <p:cNvSpPr/>
            <p:nvPr/>
          </p:nvSpPr>
          <p:spPr>
            <a:xfrm rot="10800000" flipH="1">
              <a:off x="8892370" y="3311716"/>
              <a:ext cx="731520" cy="24017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C2916C-D34C-B54E-AFA2-3B21A75624F0}"/>
                </a:ext>
              </a:extLst>
            </p:cNvPr>
            <p:cNvSpPr txBox="1"/>
            <p:nvPr/>
          </p:nvSpPr>
          <p:spPr>
            <a:xfrm>
              <a:off x="9829458" y="3216858"/>
              <a:ext cx="926673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“DAP Inactive”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21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0E1FB1A-A950-4542-B893-709E2CD04840}"/>
              </a:ext>
            </a:extLst>
          </p:cNvPr>
          <p:cNvSpPr/>
          <p:nvPr/>
        </p:nvSpPr>
        <p:spPr>
          <a:xfrm>
            <a:off x="1351990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Current care continuum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472B56F-F36A-5548-A9B7-55F97596B08E}"/>
              </a:ext>
            </a:extLst>
          </p:cNvPr>
          <p:cNvSpPr/>
          <p:nvPr/>
        </p:nvSpPr>
        <p:spPr>
          <a:xfrm>
            <a:off x="2591610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56EC7B84-EB6E-3340-AFA3-0B4A168DBF91}"/>
              </a:ext>
            </a:extLst>
          </p:cNvPr>
          <p:cNvCxnSpPr>
            <a:cxnSpLocks/>
            <a:stCxn id="266" idx="0"/>
          </p:cNvCxnSpPr>
          <p:nvPr/>
        </p:nvCxnSpPr>
        <p:spPr>
          <a:xfrm rot="5400000" flipH="1" flipV="1">
            <a:off x="2848523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2A34631F-36DD-DE47-96F1-ACA0E419C9AE}"/>
              </a:ext>
            </a:extLst>
          </p:cNvPr>
          <p:cNvSpPr txBox="1"/>
          <p:nvPr/>
        </p:nvSpPr>
        <p:spPr>
          <a:xfrm>
            <a:off x="2728654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E27C333-C29C-284C-BD91-5DCB25A30EF5}"/>
              </a:ext>
            </a:extLst>
          </p:cNvPr>
          <p:cNvCxnSpPr>
            <a:cxnSpLocks/>
            <a:stCxn id="266" idx="4"/>
          </p:cNvCxnSpPr>
          <p:nvPr/>
        </p:nvCxnSpPr>
        <p:spPr>
          <a:xfrm rot="16200000" flipH="1">
            <a:off x="3736949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BFDD62-4DB1-E243-8088-49DC8CB38146}"/>
              </a:ext>
            </a:extLst>
          </p:cNvPr>
          <p:cNvSpPr txBox="1"/>
          <p:nvPr/>
        </p:nvSpPr>
        <p:spPr>
          <a:xfrm>
            <a:off x="2728552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793EC7-BE1E-C34C-8909-0CDF6E374048}"/>
              </a:ext>
            </a:extLst>
          </p:cNvPr>
          <p:cNvSpPr txBox="1"/>
          <p:nvPr/>
        </p:nvSpPr>
        <p:spPr>
          <a:xfrm>
            <a:off x="2844801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417972A-4275-3848-9D37-096413D45AF7}"/>
              </a:ext>
            </a:extLst>
          </p:cNvPr>
          <p:cNvSpPr txBox="1"/>
          <p:nvPr/>
        </p:nvSpPr>
        <p:spPr>
          <a:xfrm>
            <a:off x="2864781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6EBCE69-D091-3041-AD43-07CED7BF1753}"/>
              </a:ext>
            </a:extLst>
          </p:cNvPr>
          <p:cNvGrpSpPr/>
          <p:nvPr/>
        </p:nvGrpSpPr>
        <p:grpSpPr>
          <a:xfrm>
            <a:off x="1045086" y="4804705"/>
            <a:ext cx="1390972" cy="954314"/>
            <a:chOff x="511541" y="4090277"/>
            <a:chExt cx="1390972" cy="954314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C1AB09C7-D571-DB48-9B82-CC2214EA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0997" y="4090277"/>
              <a:ext cx="431516" cy="954314"/>
            </a:xfrm>
            <a:prstGeom prst="rect">
              <a:avLst/>
            </a:prstGeom>
          </p:spPr>
        </p:pic>
        <p:sp>
          <p:nvSpPr>
            <p:cNvPr id="277" name="Line Callout 1 276">
              <a:extLst>
                <a:ext uri="{FF2B5EF4-FFF2-40B4-BE49-F238E27FC236}">
                  <a16:creationId xmlns:a16="http://schemas.microsoft.com/office/drawing/2014/main" id="{0CAB8CE0-B976-4343-88AC-7304AF50CEF4}"/>
                </a:ext>
              </a:extLst>
            </p:cNvPr>
            <p:cNvSpPr/>
            <p:nvPr/>
          </p:nvSpPr>
          <p:spPr>
            <a:xfrm>
              <a:off x="511541" y="4290687"/>
              <a:ext cx="84963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Diagnosed HIV- 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5FEAA1-B665-2046-9007-ACA97AB3F6F2}"/>
              </a:ext>
            </a:extLst>
          </p:cNvPr>
          <p:cNvGrpSpPr/>
          <p:nvPr/>
        </p:nvGrpSpPr>
        <p:grpSpPr>
          <a:xfrm>
            <a:off x="3607125" y="3004476"/>
            <a:ext cx="1942347" cy="2516666"/>
            <a:chOff x="2027936" y="1213347"/>
            <a:chExt cx="1942347" cy="2516666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BC62F3-F61B-1747-B4E2-50470ED781C1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2C464189-21A8-1F40-B593-B10FAA972198}"/>
                </a:ext>
              </a:extLst>
            </p:cNvPr>
            <p:cNvCxnSpPr>
              <a:cxnSpLocks/>
              <a:stCxn id="282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05A54E3-EC18-274D-BBCD-611368FDBB6E}"/>
                </a:ext>
              </a:extLst>
            </p:cNvPr>
            <p:cNvSpPr txBox="1"/>
            <p:nvPr/>
          </p:nvSpPr>
          <p:spPr>
            <a:xfrm>
              <a:off x="2108835" y="1213347"/>
              <a:ext cx="944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-related HC access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DD0DA470-E4EC-234C-8516-DF215490DD7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A0B3ACF-9D67-8B47-B2E8-B42DA8DFE500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access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A2D97C7-D8EE-8B41-BFC5-665D35D27455}"/>
              </a:ext>
            </a:extLst>
          </p:cNvPr>
          <p:cNvGrpSpPr/>
          <p:nvPr/>
        </p:nvGrpSpPr>
        <p:grpSpPr>
          <a:xfrm>
            <a:off x="4526195" y="2952770"/>
            <a:ext cx="1067016" cy="1176610"/>
            <a:chOff x="2027936" y="1905563"/>
            <a:chExt cx="1067016" cy="1176610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9CEFE8E-7980-2A44-B5DA-89B51B2C5D4B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A57B94BF-DB0C-AC4F-80C7-3EFD4F8CAF29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65E38E-FB61-214A-BE2E-7DF38AAD4001}"/>
                </a:ext>
              </a:extLst>
            </p:cNvPr>
            <p:cNvSpPr txBox="1"/>
            <p:nvPr/>
          </p:nvSpPr>
          <p:spPr>
            <a:xfrm>
              <a:off x="2348515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87B01EA9-36E2-B14F-917E-AAE136192DBA}"/>
                </a:ext>
              </a:extLst>
            </p:cNvPr>
            <p:cNvCxnSpPr>
              <a:cxnSpLocks/>
              <a:stCxn id="294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E2F093-E5E7-054D-8AA6-21356FF9B0D2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7D1CC26-05A1-564E-9B6A-C2A558F70302}"/>
              </a:ext>
            </a:extLst>
          </p:cNvPr>
          <p:cNvSpPr txBox="1"/>
          <p:nvPr/>
        </p:nvSpPr>
        <p:spPr>
          <a:xfrm>
            <a:off x="3931023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A3259F0-745D-234A-95F3-03C99DBD8AE1}"/>
              </a:ext>
            </a:extLst>
          </p:cNvPr>
          <p:cNvSpPr txBox="1"/>
          <p:nvPr/>
        </p:nvSpPr>
        <p:spPr>
          <a:xfrm>
            <a:off x="4859524" y="334507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6229263-B28A-D649-92EB-FF70995F80B8}"/>
              </a:ext>
            </a:extLst>
          </p:cNvPr>
          <p:cNvSpPr txBox="1"/>
          <p:nvPr/>
        </p:nvSpPr>
        <p:spPr>
          <a:xfrm>
            <a:off x="3852408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2F61B7C-C75F-AE4B-B687-486CA1E38024}"/>
              </a:ext>
            </a:extLst>
          </p:cNvPr>
          <p:cNvSpPr txBox="1"/>
          <p:nvPr/>
        </p:nvSpPr>
        <p:spPr>
          <a:xfrm>
            <a:off x="4753755" y="4115951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A16F-7158-2B42-BB1D-403C5DA118E9}"/>
              </a:ext>
            </a:extLst>
          </p:cNvPr>
          <p:cNvGrpSpPr/>
          <p:nvPr/>
        </p:nvGrpSpPr>
        <p:grpSpPr>
          <a:xfrm>
            <a:off x="3578198" y="1742290"/>
            <a:ext cx="1297379" cy="1447413"/>
            <a:chOff x="1990554" y="1837521"/>
            <a:chExt cx="1297379" cy="1447413"/>
          </a:xfrm>
        </p:grpSpPr>
        <p:sp>
          <p:nvSpPr>
            <p:cNvPr id="321" name="Line Callout 1 320">
              <a:extLst>
                <a:ext uri="{FF2B5EF4-FFF2-40B4-BE49-F238E27FC236}">
                  <a16:creationId xmlns:a16="http://schemas.microsoft.com/office/drawing/2014/main" id="{C8B8DF2A-4335-E349-98EA-6E12A36FD9BD}"/>
                </a:ext>
              </a:extLst>
            </p:cNvPr>
            <p:cNvSpPr/>
            <p:nvPr/>
          </p:nvSpPr>
          <p:spPr>
            <a:xfrm>
              <a:off x="1990554" y="1837521"/>
              <a:ext cx="878336" cy="493098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BBA11323-DC2F-1C40-8986-45745F0A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DBCCFA7-A697-C942-B034-FB74B52B09EA}"/>
              </a:ext>
            </a:extLst>
          </p:cNvPr>
          <p:cNvGrpSpPr/>
          <p:nvPr/>
        </p:nvGrpSpPr>
        <p:grpSpPr>
          <a:xfrm>
            <a:off x="2539175" y="2614633"/>
            <a:ext cx="1065123" cy="1197418"/>
            <a:chOff x="2222810" y="2087516"/>
            <a:chExt cx="1065123" cy="1197418"/>
          </a:xfrm>
        </p:grpSpPr>
        <p:sp>
          <p:nvSpPr>
            <p:cNvPr id="327" name="Line Callout 1 326">
              <a:extLst>
                <a:ext uri="{FF2B5EF4-FFF2-40B4-BE49-F238E27FC236}">
                  <a16:creationId xmlns:a16="http://schemas.microsoft.com/office/drawing/2014/main" id="{F53F1E73-6CBA-B84B-9010-76018BC6C749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BAF1E493-08AF-2547-AE40-7CBC81805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sp>
        <p:nvSpPr>
          <p:cNvPr id="329" name="Line Callout 1 328">
            <a:extLst>
              <a:ext uri="{FF2B5EF4-FFF2-40B4-BE49-F238E27FC236}">
                <a16:creationId xmlns:a16="http://schemas.microsoft.com/office/drawing/2014/main" id="{86AC383C-4765-9F44-A4A0-E180ABAE1911}"/>
              </a:ext>
            </a:extLst>
          </p:cNvPr>
          <p:cNvSpPr/>
          <p:nvPr/>
        </p:nvSpPr>
        <p:spPr>
          <a:xfrm>
            <a:off x="1374551" y="4556044"/>
            <a:ext cx="646079" cy="250999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140067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0E1FB1A-A950-4542-B893-709E2CD04840}"/>
              </a:ext>
            </a:extLst>
          </p:cNvPr>
          <p:cNvSpPr/>
          <p:nvPr/>
        </p:nvSpPr>
        <p:spPr>
          <a:xfrm>
            <a:off x="1351990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Without </a:t>
            </a:r>
            <a:r>
              <a:rPr lang="en-US" b="1" dirty="0" err="1"/>
              <a:t>PrEP</a:t>
            </a:r>
            <a:r>
              <a:rPr lang="en-US" b="1" dirty="0"/>
              <a:t>-DAP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F51919-DBA3-A84E-BBB9-0FD1E2D97ADD}"/>
              </a:ext>
            </a:extLst>
          </p:cNvPr>
          <p:cNvSpPr/>
          <p:nvPr/>
        </p:nvSpPr>
        <p:spPr>
          <a:xfrm>
            <a:off x="6701153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With </a:t>
            </a:r>
            <a:r>
              <a:rPr lang="en-US" b="1" dirty="0" err="1"/>
              <a:t>PrEP</a:t>
            </a:r>
            <a:r>
              <a:rPr lang="en-US" b="1" dirty="0"/>
              <a:t>-DAP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38147F4-1D1D-2C4B-8DF7-84A9A24BC15A}"/>
              </a:ext>
            </a:extLst>
          </p:cNvPr>
          <p:cNvSpPr/>
          <p:nvPr/>
        </p:nvSpPr>
        <p:spPr>
          <a:xfrm>
            <a:off x="7556481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F8E6A9B-A9F6-814A-8803-B5D0A216D202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813394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2CC4CB5-FC01-F840-AADA-F7D60610A822}"/>
              </a:ext>
            </a:extLst>
          </p:cNvPr>
          <p:cNvSpPr txBox="1"/>
          <p:nvPr/>
        </p:nvSpPr>
        <p:spPr>
          <a:xfrm>
            <a:off x="7693525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BC98B4F-04F7-4640-ABD4-33C0DB77F1EB}"/>
              </a:ext>
            </a:extLst>
          </p:cNvPr>
          <p:cNvCxnSpPr>
            <a:cxnSpLocks/>
            <a:stCxn id="93" idx="4"/>
          </p:cNvCxnSpPr>
          <p:nvPr/>
        </p:nvCxnSpPr>
        <p:spPr>
          <a:xfrm rot="16200000" flipH="1">
            <a:off x="9156289" y="3690146"/>
            <a:ext cx="790399" cy="3807134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584C6A8-CA81-E942-9E46-019ABE5F6377}"/>
              </a:ext>
            </a:extLst>
          </p:cNvPr>
          <p:cNvSpPr txBox="1"/>
          <p:nvPr/>
        </p:nvSpPr>
        <p:spPr>
          <a:xfrm>
            <a:off x="7693423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7FED07-7777-2D40-A90B-113BC812089C}"/>
              </a:ext>
            </a:extLst>
          </p:cNvPr>
          <p:cNvSpPr txBox="1"/>
          <p:nvPr/>
        </p:nvSpPr>
        <p:spPr>
          <a:xfrm>
            <a:off x="7809672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B9FEE8-93DA-F147-9C99-F5D4528F1348}"/>
              </a:ext>
            </a:extLst>
          </p:cNvPr>
          <p:cNvSpPr txBox="1"/>
          <p:nvPr/>
        </p:nvSpPr>
        <p:spPr>
          <a:xfrm>
            <a:off x="7829652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5FE8F6-591C-0E42-B241-CB2AD69A8118}"/>
              </a:ext>
            </a:extLst>
          </p:cNvPr>
          <p:cNvGrpSpPr/>
          <p:nvPr/>
        </p:nvGrpSpPr>
        <p:grpSpPr>
          <a:xfrm>
            <a:off x="6009957" y="4246487"/>
            <a:ext cx="1390972" cy="1512532"/>
            <a:chOff x="186112" y="3330690"/>
            <a:chExt cx="1390972" cy="1512532"/>
          </a:xfrm>
        </p:grpSpPr>
        <p:sp>
          <p:nvSpPr>
            <p:cNvPr id="107" name="Line Callout 1 106">
              <a:extLst>
                <a:ext uri="{FF2B5EF4-FFF2-40B4-BE49-F238E27FC236}">
                  <a16:creationId xmlns:a16="http://schemas.microsoft.com/office/drawing/2014/main" id="{42118752-D8F2-0345-BC8B-62B43ED3A2A9}"/>
                </a:ext>
              </a:extLst>
            </p:cNvPr>
            <p:cNvSpPr/>
            <p:nvPr/>
          </p:nvSpPr>
          <p:spPr>
            <a:xfrm>
              <a:off x="341176" y="3330690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CD4FAF-3E9F-514B-8A64-3753FCCC8343}"/>
                </a:ext>
              </a:extLst>
            </p:cNvPr>
            <p:cNvGrpSpPr/>
            <p:nvPr/>
          </p:nvGrpSpPr>
          <p:grpSpPr>
            <a:xfrm>
              <a:off x="186112" y="3888908"/>
              <a:ext cx="1390972" cy="954314"/>
              <a:chOff x="511541" y="4090277"/>
              <a:chExt cx="1390972" cy="954314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C24C1AFA-A5BE-A247-883B-2B79D53DF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0997" y="4090277"/>
                <a:ext cx="431516" cy="954314"/>
              </a:xfrm>
              <a:prstGeom prst="rect">
                <a:avLst/>
              </a:prstGeom>
            </p:spPr>
          </p:pic>
          <p:sp>
            <p:nvSpPr>
              <p:cNvPr id="110" name="Line Callout 1 109">
                <a:extLst>
                  <a:ext uri="{FF2B5EF4-FFF2-40B4-BE49-F238E27FC236}">
                    <a16:creationId xmlns:a16="http://schemas.microsoft.com/office/drawing/2014/main" id="{1FEBE0F8-EE89-6545-853B-45E455C13870}"/>
                  </a:ext>
                </a:extLst>
              </p:cNvPr>
              <p:cNvSpPr/>
              <p:nvPr/>
            </p:nvSpPr>
            <p:spPr>
              <a:xfrm>
                <a:off x="511541" y="4290687"/>
                <a:ext cx="849636" cy="556791"/>
              </a:xfrm>
              <a:prstGeom prst="borderCallout1">
                <a:avLst>
                  <a:gd name="adj1" fmla="val 30082"/>
                  <a:gd name="adj2" fmla="val 105217"/>
                  <a:gd name="adj3" fmla="val 91632"/>
                  <a:gd name="adj4" fmla="val 119654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Diagnosed HIV- </a:t>
                </a: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B8B54D4-EEB6-B14D-93A9-2F4B12BC3AF0}"/>
              </a:ext>
            </a:extLst>
          </p:cNvPr>
          <p:cNvGrpSpPr/>
          <p:nvPr/>
        </p:nvGrpSpPr>
        <p:grpSpPr>
          <a:xfrm>
            <a:off x="8571996" y="3238321"/>
            <a:ext cx="2883059" cy="2268601"/>
            <a:chOff x="2027936" y="1447192"/>
            <a:chExt cx="2883059" cy="2268601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87B2DF9-3231-AE42-A4A4-A419B585B0D4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62" name="Elbow Connector 161">
              <a:extLst>
                <a:ext uri="{FF2B5EF4-FFF2-40B4-BE49-F238E27FC236}">
                  <a16:creationId xmlns:a16="http://schemas.microsoft.com/office/drawing/2014/main" id="{AFE55722-03B6-4F45-BA8A-0F9AA50099E8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B3F02E9-9B88-0548-A803-FDEE5110BF35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36E83D73-AAC9-6B48-AA80-2A90ECDD0C18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6200000" flipH="1">
              <a:off x="3016865" y="1821663"/>
              <a:ext cx="996641" cy="2791619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7162D5-19D1-4746-944D-FE4D33840ECD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</a:t>
              </a:r>
              <a:r>
                <a:rPr lang="en-US" sz="1200" kern="0" dirty="0">
                  <a:solidFill>
                    <a:prstClr val="black"/>
                  </a:solidFill>
                </a:rPr>
                <a:t>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C956D99-F89D-324A-8DBC-F1160CDCB932}"/>
              </a:ext>
            </a:extLst>
          </p:cNvPr>
          <p:cNvGrpSpPr/>
          <p:nvPr/>
        </p:nvGrpSpPr>
        <p:grpSpPr>
          <a:xfrm>
            <a:off x="9569044" y="2794815"/>
            <a:ext cx="825109" cy="1916987"/>
            <a:chOff x="2113906" y="1752336"/>
            <a:chExt cx="825109" cy="1916987"/>
          </a:xfrm>
        </p:grpSpPr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393AFA6D-3A28-E94F-85AD-2A9FCC607CD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65444" y="1975091"/>
              <a:ext cx="315114" cy="807250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D7F4F0E-B998-D64A-8F42-A49E4B093B0C}"/>
                </a:ext>
              </a:extLst>
            </p:cNvPr>
            <p:cNvSpPr txBox="1"/>
            <p:nvPr/>
          </p:nvSpPr>
          <p:spPr>
            <a:xfrm>
              <a:off x="2152963" y="1752336"/>
              <a:ext cx="652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</a:rPr>
                <a:t>PDAP e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FDE404F3-918C-E042-B759-F35C15CD1B7B}"/>
                </a:ext>
              </a:extLst>
            </p:cNvPr>
            <p:cNvCxnSpPr>
              <a:cxnSpLocks/>
              <a:endCxn id="188" idx="2"/>
            </p:cNvCxnSpPr>
            <p:nvPr/>
          </p:nvCxnSpPr>
          <p:spPr>
            <a:xfrm rot="16200000" flipH="1">
              <a:off x="2061541" y="2776988"/>
              <a:ext cx="935309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D47B5DC-CC6E-8D44-9995-7B2F958925E4}"/>
                </a:ext>
              </a:extLst>
            </p:cNvPr>
            <p:cNvSpPr txBox="1"/>
            <p:nvPr/>
          </p:nvSpPr>
          <p:spPr>
            <a:xfrm>
              <a:off x="2113906" y="3207658"/>
              <a:ext cx="798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</a:t>
              </a:r>
              <a:r>
                <a:rPr lang="en-US" sz="1200" kern="0" dirty="0">
                  <a:solidFill>
                    <a:prstClr val="black"/>
                  </a:solidFill>
                </a:rPr>
                <a:t>eligible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1E51D8E-7398-9747-BC43-D8011A57B29D}"/>
              </a:ext>
            </a:extLst>
          </p:cNvPr>
          <p:cNvGrpSpPr/>
          <p:nvPr/>
        </p:nvGrpSpPr>
        <p:grpSpPr>
          <a:xfrm>
            <a:off x="10361176" y="2549383"/>
            <a:ext cx="1067016" cy="1176610"/>
            <a:chOff x="2027936" y="1905563"/>
            <a:chExt cx="1067016" cy="1176610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2F2FEB1-3CD0-7F49-B5EB-05833C52095A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B2012C95-F46B-E542-B795-A0122A3B36E3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F95E86-6B69-C845-A9DE-E558301C0A66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630077FF-DF6E-B64A-B663-6A082B63ED81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EAF126A-403D-6948-85EA-CBFCAB1315D3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A16070-D9EF-DC4B-BE39-E1CDDED9F0AA}"/>
              </a:ext>
            </a:extLst>
          </p:cNvPr>
          <p:cNvGrpSpPr/>
          <p:nvPr/>
        </p:nvGrpSpPr>
        <p:grpSpPr>
          <a:xfrm>
            <a:off x="10394152" y="3974791"/>
            <a:ext cx="1067016" cy="1176610"/>
            <a:chOff x="2027936" y="1905563"/>
            <a:chExt cx="1067016" cy="117661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2CEB99C-7855-584D-910F-CD67AB39AA52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89" name="Elbow Connector 188">
              <a:extLst>
                <a:ext uri="{FF2B5EF4-FFF2-40B4-BE49-F238E27FC236}">
                  <a16:creationId xmlns:a16="http://schemas.microsoft.com/office/drawing/2014/main" id="{4A853CCE-C5AB-6B46-AC77-F489FCEAA32E}"/>
                </a:ext>
              </a:extLst>
            </p:cNvPr>
            <p:cNvCxnSpPr>
              <a:cxnSpLocks/>
              <a:stCxn id="188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D68FD9E-3F92-E74B-9FA2-70FC5EA0D395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202DF26-D99A-DE4D-9B40-A3EBEA062B01}"/>
                </a:ext>
              </a:extLst>
            </p:cNvPr>
            <p:cNvCxnSpPr>
              <a:cxnSpLocks/>
              <a:stCxn id="188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E11ECD-7F97-4348-B69E-17D5557D0C5B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677E075-533E-E641-89B3-7910E37F98E3}"/>
              </a:ext>
            </a:extLst>
          </p:cNvPr>
          <p:cNvSpPr txBox="1"/>
          <p:nvPr/>
        </p:nvSpPr>
        <p:spPr>
          <a:xfrm>
            <a:off x="8895894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2A0B3F1-2CCB-9845-903A-31AF7BD80598}"/>
              </a:ext>
            </a:extLst>
          </p:cNvPr>
          <p:cNvSpPr txBox="1"/>
          <p:nvPr/>
        </p:nvSpPr>
        <p:spPr>
          <a:xfrm>
            <a:off x="10705650" y="2942377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00C9283-13B9-AA43-ABC6-3E1FBE3B7B91}"/>
              </a:ext>
            </a:extLst>
          </p:cNvPr>
          <p:cNvSpPr txBox="1"/>
          <p:nvPr/>
        </p:nvSpPr>
        <p:spPr>
          <a:xfrm>
            <a:off x="8817279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DDCD442-17F8-4342-AF03-E1DDACFD092D}"/>
              </a:ext>
            </a:extLst>
          </p:cNvPr>
          <p:cNvSpPr txBox="1"/>
          <p:nvPr/>
        </p:nvSpPr>
        <p:spPr>
          <a:xfrm>
            <a:off x="10717347" y="4381213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s’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E7C069-06FD-1344-BA63-4A60AF209905}"/>
              </a:ext>
            </a:extLst>
          </p:cNvPr>
          <p:cNvSpPr txBox="1"/>
          <p:nvPr/>
        </p:nvSpPr>
        <p:spPr>
          <a:xfrm>
            <a:off x="10589599" y="3701900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FB201AA-30CB-F44D-97CB-F0D6FCC75A8D}"/>
              </a:ext>
            </a:extLst>
          </p:cNvPr>
          <p:cNvSpPr txBox="1"/>
          <p:nvPr/>
        </p:nvSpPr>
        <p:spPr>
          <a:xfrm>
            <a:off x="10620954" y="5151167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–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s’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5609F893-2C2D-3A4A-9AAE-55FCA584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728" y="2317219"/>
            <a:ext cx="431516" cy="954314"/>
          </a:xfrm>
          <a:prstGeom prst="rect">
            <a:avLst/>
          </a:prstGeom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37DC870-690F-D243-A7A1-691AAB029D6F}"/>
              </a:ext>
            </a:extLst>
          </p:cNvPr>
          <p:cNvGrpSpPr/>
          <p:nvPr/>
        </p:nvGrpSpPr>
        <p:grpSpPr>
          <a:xfrm>
            <a:off x="9487422" y="1660132"/>
            <a:ext cx="1065123" cy="1197418"/>
            <a:chOff x="2222810" y="2087516"/>
            <a:chExt cx="1065123" cy="1197418"/>
          </a:xfrm>
        </p:grpSpPr>
        <p:sp>
          <p:nvSpPr>
            <p:cNvPr id="208" name="Line Callout 1 207">
              <a:extLst>
                <a:ext uri="{FF2B5EF4-FFF2-40B4-BE49-F238E27FC236}">
                  <a16:creationId xmlns:a16="http://schemas.microsoft.com/office/drawing/2014/main" id="{7F4AC537-C966-1749-BEC4-9ECC9BA16597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9DC4827C-FAF9-1143-A5A9-8F9F4CFF2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B0AB978-7725-E945-A825-C1ECF3D83A89}"/>
              </a:ext>
            </a:extLst>
          </p:cNvPr>
          <p:cNvSpPr/>
          <p:nvPr/>
        </p:nvSpPr>
        <p:spPr>
          <a:xfrm>
            <a:off x="9426648" y="2794815"/>
            <a:ext cx="985169" cy="200846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472B56F-F36A-5548-A9B7-55F97596B08E}"/>
              </a:ext>
            </a:extLst>
          </p:cNvPr>
          <p:cNvSpPr/>
          <p:nvPr/>
        </p:nvSpPr>
        <p:spPr>
          <a:xfrm>
            <a:off x="2591610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56EC7B84-EB6E-3340-AFA3-0B4A168DBF91}"/>
              </a:ext>
            </a:extLst>
          </p:cNvPr>
          <p:cNvCxnSpPr>
            <a:cxnSpLocks/>
            <a:stCxn id="266" idx="0"/>
          </p:cNvCxnSpPr>
          <p:nvPr/>
        </p:nvCxnSpPr>
        <p:spPr>
          <a:xfrm rot="5400000" flipH="1" flipV="1">
            <a:off x="2848523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2A34631F-36DD-DE47-96F1-ACA0E419C9AE}"/>
              </a:ext>
            </a:extLst>
          </p:cNvPr>
          <p:cNvSpPr txBox="1"/>
          <p:nvPr/>
        </p:nvSpPr>
        <p:spPr>
          <a:xfrm>
            <a:off x="2728654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E27C333-C29C-284C-BD91-5DCB25A30EF5}"/>
              </a:ext>
            </a:extLst>
          </p:cNvPr>
          <p:cNvCxnSpPr>
            <a:cxnSpLocks/>
            <a:stCxn id="266" idx="4"/>
          </p:cNvCxnSpPr>
          <p:nvPr/>
        </p:nvCxnSpPr>
        <p:spPr>
          <a:xfrm rot="16200000" flipH="1">
            <a:off x="3736949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BFDD62-4DB1-E243-8088-49DC8CB38146}"/>
              </a:ext>
            </a:extLst>
          </p:cNvPr>
          <p:cNvSpPr txBox="1"/>
          <p:nvPr/>
        </p:nvSpPr>
        <p:spPr>
          <a:xfrm>
            <a:off x="2728552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793EC7-BE1E-C34C-8909-0CDF6E374048}"/>
              </a:ext>
            </a:extLst>
          </p:cNvPr>
          <p:cNvSpPr txBox="1"/>
          <p:nvPr/>
        </p:nvSpPr>
        <p:spPr>
          <a:xfrm>
            <a:off x="2844801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417972A-4275-3848-9D37-096413D45AF7}"/>
              </a:ext>
            </a:extLst>
          </p:cNvPr>
          <p:cNvSpPr txBox="1"/>
          <p:nvPr/>
        </p:nvSpPr>
        <p:spPr>
          <a:xfrm>
            <a:off x="2864781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948476E-BEC6-8B44-A0A8-165A5E85D21E}"/>
              </a:ext>
            </a:extLst>
          </p:cNvPr>
          <p:cNvGrpSpPr/>
          <p:nvPr/>
        </p:nvGrpSpPr>
        <p:grpSpPr>
          <a:xfrm>
            <a:off x="1045086" y="4246487"/>
            <a:ext cx="1390972" cy="1512532"/>
            <a:chOff x="186112" y="3330690"/>
            <a:chExt cx="1390972" cy="1512532"/>
          </a:xfrm>
        </p:grpSpPr>
        <p:sp>
          <p:nvSpPr>
            <p:cNvPr id="274" name="Line Callout 1 273">
              <a:extLst>
                <a:ext uri="{FF2B5EF4-FFF2-40B4-BE49-F238E27FC236}">
                  <a16:creationId xmlns:a16="http://schemas.microsoft.com/office/drawing/2014/main" id="{953324A3-C566-D24E-94CA-021B8D247795}"/>
                </a:ext>
              </a:extLst>
            </p:cNvPr>
            <p:cNvSpPr/>
            <p:nvPr/>
          </p:nvSpPr>
          <p:spPr>
            <a:xfrm>
              <a:off x="341176" y="3330690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6EBCE69-D091-3041-AD43-07CED7BF1753}"/>
                </a:ext>
              </a:extLst>
            </p:cNvPr>
            <p:cNvGrpSpPr/>
            <p:nvPr/>
          </p:nvGrpSpPr>
          <p:grpSpPr>
            <a:xfrm>
              <a:off x="186112" y="3888908"/>
              <a:ext cx="1390972" cy="954314"/>
              <a:chOff x="511541" y="4090277"/>
              <a:chExt cx="1390972" cy="954314"/>
            </a:xfrm>
          </p:grpSpPr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C1AB09C7-D571-DB48-9B82-CC2214EAD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0997" y="4090277"/>
                <a:ext cx="431516" cy="954314"/>
              </a:xfrm>
              <a:prstGeom prst="rect">
                <a:avLst/>
              </a:prstGeom>
            </p:spPr>
          </p:pic>
          <p:sp>
            <p:nvSpPr>
              <p:cNvPr id="277" name="Line Callout 1 276">
                <a:extLst>
                  <a:ext uri="{FF2B5EF4-FFF2-40B4-BE49-F238E27FC236}">
                    <a16:creationId xmlns:a16="http://schemas.microsoft.com/office/drawing/2014/main" id="{0CAB8CE0-B976-4343-88AC-7304AF50CEF4}"/>
                  </a:ext>
                </a:extLst>
              </p:cNvPr>
              <p:cNvSpPr/>
              <p:nvPr/>
            </p:nvSpPr>
            <p:spPr>
              <a:xfrm>
                <a:off x="511541" y="4290687"/>
                <a:ext cx="849636" cy="556791"/>
              </a:xfrm>
              <a:prstGeom prst="borderCallout1">
                <a:avLst>
                  <a:gd name="adj1" fmla="val 30082"/>
                  <a:gd name="adj2" fmla="val 105217"/>
                  <a:gd name="adj3" fmla="val 91632"/>
                  <a:gd name="adj4" fmla="val 119654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Diagnosed HIV- </a:t>
                </a: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70CF21E-7445-2442-8FF3-68197052D7AD}"/>
              </a:ext>
            </a:extLst>
          </p:cNvPr>
          <p:cNvGrpSpPr/>
          <p:nvPr/>
        </p:nvGrpSpPr>
        <p:grpSpPr>
          <a:xfrm>
            <a:off x="2298249" y="2549383"/>
            <a:ext cx="1334386" cy="1351529"/>
            <a:chOff x="1953547" y="1933405"/>
            <a:chExt cx="1334386" cy="1351529"/>
          </a:xfrm>
        </p:grpSpPr>
        <p:sp>
          <p:nvSpPr>
            <p:cNvPr id="279" name="Line Callout 1 278">
              <a:extLst>
                <a:ext uri="{FF2B5EF4-FFF2-40B4-BE49-F238E27FC236}">
                  <a16:creationId xmlns:a16="http://schemas.microsoft.com/office/drawing/2014/main" id="{7A1B0CF4-6714-8143-8817-DF0D6DF2C087}"/>
                </a:ext>
              </a:extLst>
            </p:cNvPr>
            <p:cNvSpPr/>
            <p:nvPr/>
          </p:nvSpPr>
          <p:spPr>
            <a:xfrm>
              <a:off x="1953547" y="1933405"/>
              <a:ext cx="878336" cy="417560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</p:txBody>
        </p:sp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C6ECD6B7-B220-2C47-B3CB-1EE83B77D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5FEAA1-B665-2046-9007-ACA97AB3F6F2}"/>
              </a:ext>
            </a:extLst>
          </p:cNvPr>
          <p:cNvGrpSpPr/>
          <p:nvPr/>
        </p:nvGrpSpPr>
        <p:grpSpPr>
          <a:xfrm>
            <a:off x="3607125" y="3238321"/>
            <a:ext cx="1942347" cy="2282821"/>
            <a:chOff x="2027936" y="1447192"/>
            <a:chExt cx="1942347" cy="2282821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BC62F3-F61B-1747-B4E2-50470ED781C1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2C464189-21A8-1F40-B593-B10FAA972198}"/>
                </a:ext>
              </a:extLst>
            </p:cNvPr>
            <p:cNvCxnSpPr>
              <a:cxnSpLocks/>
              <a:stCxn id="282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05A54E3-EC18-274D-BBCD-611368FDBB6E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DD0DA470-E4EC-234C-8516-DF215490DD7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A0B3ACF-9D67-8B47-B2E8-B42DA8DFE500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</a:t>
              </a:r>
              <a:r>
                <a:rPr lang="en-US" sz="1200" kern="0" dirty="0">
                  <a:solidFill>
                    <a:prstClr val="black"/>
                  </a:solidFill>
                </a:rPr>
                <a:t>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A2D97C7-D8EE-8B41-BFC5-665D35D27455}"/>
              </a:ext>
            </a:extLst>
          </p:cNvPr>
          <p:cNvGrpSpPr/>
          <p:nvPr/>
        </p:nvGrpSpPr>
        <p:grpSpPr>
          <a:xfrm>
            <a:off x="4526195" y="2952770"/>
            <a:ext cx="1067016" cy="1176610"/>
            <a:chOff x="2027936" y="1905563"/>
            <a:chExt cx="1067016" cy="1176610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9CEFE8E-7980-2A44-B5DA-89B51B2C5D4B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A57B94BF-DB0C-AC4F-80C7-3EFD4F8CAF29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65E38E-FB61-214A-BE2E-7DF38AAD4001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87B01EA9-36E2-B14F-917E-AAE136192DBA}"/>
                </a:ext>
              </a:extLst>
            </p:cNvPr>
            <p:cNvCxnSpPr>
              <a:cxnSpLocks/>
              <a:stCxn id="294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E2F093-E5E7-054D-8AA6-21356FF9B0D2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7D1CC26-05A1-564E-9B6A-C2A558F70302}"/>
              </a:ext>
            </a:extLst>
          </p:cNvPr>
          <p:cNvSpPr txBox="1"/>
          <p:nvPr/>
        </p:nvSpPr>
        <p:spPr>
          <a:xfrm>
            <a:off x="3931023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A3259F0-745D-234A-95F3-03C99DBD8AE1}"/>
              </a:ext>
            </a:extLst>
          </p:cNvPr>
          <p:cNvSpPr txBox="1"/>
          <p:nvPr/>
        </p:nvSpPr>
        <p:spPr>
          <a:xfrm>
            <a:off x="4859524" y="334507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6229263-B28A-D649-92EB-FF70995F80B8}"/>
              </a:ext>
            </a:extLst>
          </p:cNvPr>
          <p:cNvSpPr txBox="1"/>
          <p:nvPr/>
        </p:nvSpPr>
        <p:spPr>
          <a:xfrm>
            <a:off x="3852408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2F61B7C-C75F-AE4B-B687-486CA1E38024}"/>
              </a:ext>
            </a:extLst>
          </p:cNvPr>
          <p:cNvSpPr txBox="1"/>
          <p:nvPr/>
        </p:nvSpPr>
        <p:spPr>
          <a:xfrm>
            <a:off x="4753755" y="4115951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pic>
        <p:nvPicPr>
          <p:cNvPr id="322" name="Picture 321">
            <a:extLst>
              <a:ext uri="{FF2B5EF4-FFF2-40B4-BE49-F238E27FC236}">
                <a16:creationId xmlns:a16="http://schemas.microsoft.com/office/drawing/2014/main" id="{BBA11323-DC2F-1C40-8986-45745F0A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76" y="2285050"/>
            <a:ext cx="431516" cy="954314"/>
          </a:xfrm>
          <a:prstGeom prst="rect">
            <a:avLst/>
          </a:prstGeom>
        </p:spPr>
      </p:pic>
      <p:sp>
        <p:nvSpPr>
          <p:cNvPr id="100" name="Line Callout 1 99">
            <a:extLst>
              <a:ext uri="{FF2B5EF4-FFF2-40B4-BE49-F238E27FC236}">
                <a16:creationId xmlns:a16="http://schemas.microsoft.com/office/drawing/2014/main" id="{1E4946CE-7E48-6B46-8378-E7D64C425F51}"/>
              </a:ext>
            </a:extLst>
          </p:cNvPr>
          <p:cNvSpPr/>
          <p:nvPr/>
        </p:nvSpPr>
        <p:spPr>
          <a:xfrm>
            <a:off x="3447654" y="1562234"/>
            <a:ext cx="878336" cy="781647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</p:txBody>
      </p:sp>
      <p:sp>
        <p:nvSpPr>
          <p:cNvPr id="101" name="Line Callout 1 100">
            <a:extLst>
              <a:ext uri="{FF2B5EF4-FFF2-40B4-BE49-F238E27FC236}">
                <a16:creationId xmlns:a16="http://schemas.microsoft.com/office/drawing/2014/main" id="{F4EDA7E6-9AD0-344A-A581-D42E201F4105}"/>
              </a:ext>
            </a:extLst>
          </p:cNvPr>
          <p:cNvSpPr/>
          <p:nvPr/>
        </p:nvSpPr>
        <p:spPr>
          <a:xfrm>
            <a:off x="8189588" y="1548824"/>
            <a:ext cx="878336" cy="781647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  <a:p>
            <a:pPr algn="ctr"/>
            <a:r>
              <a:rPr lang="en-US" sz="1200" b="1" i="1" dirty="0">
                <a:solidFill>
                  <a:srgbClr val="00B050"/>
                </a:solidFill>
              </a:rPr>
              <a:t>Risk factor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EC21C2-D23C-9642-8AF0-3B64C5F1EBC2}"/>
              </a:ext>
            </a:extLst>
          </p:cNvPr>
          <p:cNvSpPr/>
          <p:nvPr/>
        </p:nvSpPr>
        <p:spPr>
          <a:xfrm>
            <a:off x="9483875" y="3579208"/>
            <a:ext cx="183613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384BFB4-3B44-0442-B1B0-BBA512F467C8}"/>
              </a:ext>
            </a:extLst>
          </p:cNvPr>
          <p:cNvGrpSpPr/>
          <p:nvPr/>
        </p:nvGrpSpPr>
        <p:grpSpPr>
          <a:xfrm>
            <a:off x="7263720" y="2545788"/>
            <a:ext cx="1334386" cy="1351529"/>
            <a:chOff x="1953547" y="1933405"/>
            <a:chExt cx="1334386" cy="1351529"/>
          </a:xfrm>
        </p:grpSpPr>
        <p:sp>
          <p:nvSpPr>
            <p:cNvPr id="104" name="Line Callout 1 103">
              <a:extLst>
                <a:ext uri="{FF2B5EF4-FFF2-40B4-BE49-F238E27FC236}">
                  <a16:creationId xmlns:a16="http://schemas.microsoft.com/office/drawing/2014/main" id="{CFF6AB1F-822C-ED40-A2E7-113E90269629}"/>
                </a:ext>
              </a:extLst>
            </p:cNvPr>
            <p:cNvSpPr/>
            <p:nvPr/>
          </p:nvSpPr>
          <p:spPr>
            <a:xfrm>
              <a:off x="1953547" y="1933405"/>
              <a:ext cx="878336" cy="417560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A0B3B562-5415-0D43-AF8A-4472CD48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4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445</Words>
  <Application>Microsoft Macintosh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ADAP re-certification / disenrollment</vt:lpstr>
      <vt:lpstr>Generic enrollment</vt:lpstr>
      <vt:lpstr>Generic disenrollment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Enns</dc:creator>
  <cp:lastModifiedBy>Sykao Kao</cp:lastModifiedBy>
  <cp:revision>140</cp:revision>
  <cp:lastPrinted>2018-12-01T05:11:00Z</cp:lastPrinted>
  <dcterms:created xsi:type="dcterms:W3CDTF">2018-11-06T18:54:28Z</dcterms:created>
  <dcterms:modified xsi:type="dcterms:W3CDTF">2019-01-18T22:09:28Z</dcterms:modified>
</cp:coreProperties>
</file>