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Libre Franklin"/>
      <p:regular r:id="rId24"/>
      <p:bold r:id="rId25"/>
      <p:italic r:id="rId26"/>
      <p:boldItalic r:id="rId27"/>
    </p:embeddedFont>
    <p:embeddedFont>
      <p:font typeface="Libre Baskerville"/>
      <p:regular r:id="rId28"/>
      <p:bold r:id="rId29"/>
      <p:italic r:id="rId30"/>
    </p:embeddedFont>
    <p:embeddedFont>
      <p:font typeface="Arial Black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hcIpUEIxwprKissGQUv9pgX7eV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ibreFranklin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LibreFranklin-italic.fntdata"/><Relationship Id="rId25" Type="http://schemas.openxmlformats.org/officeDocument/2006/relationships/font" Target="fonts/LibreFranklin-bold.fntdata"/><Relationship Id="rId28" Type="http://schemas.openxmlformats.org/officeDocument/2006/relationships/font" Target="fonts/LibreBaskerville-regular.fntdata"/><Relationship Id="rId27" Type="http://schemas.openxmlformats.org/officeDocument/2006/relationships/font" Target="fonts/LibreFrankl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Baskervill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Black-regular.fntdata"/><Relationship Id="rId30" Type="http://schemas.openxmlformats.org/officeDocument/2006/relationships/font" Target="fonts/LibreBaskervill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4" name="Google Shape;22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3a0d860f0d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3a0d860f0d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33a0d860f0d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標題投影片">
  <p:cSld name="1_標題投影片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ctrTitle"/>
          </p:nvPr>
        </p:nvSpPr>
        <p:spPr>
          <a:xfrm>
            <a:off x="239349" y="1310904"/>
            <a:ext cx="118093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Libre Franklin"/>
              <a:buNone/>
              <a:defRPr b="0" sz="3600">
                <a:solidFill>
                  <a:srgbClr val="00339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subTitle"/>
          </p:nvPr>
        </p:nvSpPr>
        <p:spPr>
          <a:xfrm>
            <a:off x="3130219" y="2924944"/>
            <a:ext cx="565408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380"/>
              <a:buNone/>
              <a:def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20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7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7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2" type="body"/>
          </p:nvPr>
        </p:nvSpPr>
        <p:spPr>
          <a:xfrm>
            <a:off x="985079" y="188640"/>
            <a:ext cx="1039150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b="0" i="0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3" type="body"/>
          </p:nvPr>
        </p:nvSpPr>
        <p:spPr>
          <a:xfrm>
            <a:off x="3887756" y="4149081"/>
            <a:ext cx="403244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58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4"/>
          <p:cNvSpPr txBox="1"/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" type="body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Calibri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4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4"/>
          <p:cNvSpPr txBox="1"/>
          <p:nvPr>
            <p:ph idx="11" type="ftr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4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44"/>
          <p:cNvSpPr/>
          <p:nvPr/>
        </p:nvSpPr>
        <p:spPr>
          <a:xfrm flipH="1" rot="10800000">
            <a:off x="91076" y="4683555"/>
            <a:ext cx="120091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2" name="Google Shape;92;p44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3" name="Google Shape;93;p44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" name="Google Shape;94;p44"/>
          <p:cNvSpPr/>
          <p:nvPr>
            <p:ph idx="2" type="pic"/>
          </p:nvPr>
        </p:nvSpPr>
        <p:spPr>
          <a:xfrm>
            <a:off x="91078" y="66676"/>
            <a:ext cx="12002497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5"/>
          <p:cNvSpPr txBox="1"/>
          <p:nvPr>
            <p:ph idx="1" type="body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45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5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5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6"/>
          <p:cNvSpPr txBox="1"/>
          <p:nvPr>
            <p:ph type="title"/>
          </p:nvPr>
        </p:nvSpPr>
        <p:spPr>
          <a:xfrm rot="5400000">
            <a:off x="7254558" y="1859285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6"/>
          <p:cNvSpPr txBox="1"/>
          <p:nvPr>
            <p:ph idx="1" type="body"/>
          </p:nvPr>
        </p:nvSpPr>
        <p:spPr>
          <a:xfrm rot="5400000">
            <a:off x="2001838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4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6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7"/>
          <p:cNvSpPr txBox="1"/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7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935" lvl="0" marL="457200" algn="l">
              <a:spcBef>
                <a:spcPts val="0"/>
              </a:spcBef>
              <a:spcAft>
                <a:spcPts val="0"/>
              </a:spcAft>
              <a:buSzPts val="2210"/>
              <a:buChar char="⚫"/>
              <a:defRPr/>
            </a:lvl1pPr>
            <a:lvl2pPr indent="-358140" lvl="1" marL="914400" algn="l">
              <a:spcBef>
                <a:spcPts val="0"/>
              </a:spcBef>
              <a:spcAft>
                <a:spcPts val="0"/>
              </a:spcAft>
              <a:buSzPts val="2040"/>
              <a:buChar char="⚫"/>
              <a:defRPr/>
            </a:lvl2pPr>
            <a:lvl3pPr indent="-336550" lvl="2" marL="1371600" algn="l">
              <a:spcBef>
                <a:spcPts val="0"/>
              </a:spcBef>
              <a:spcAft>
                <a:spcPts val="0"/>
              </a:spcAft>
              <a:buSzPts val="1700"/>
              <a:buChar char="⚫"/>
              <a:defRPr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SzPts val="1600"/>
              <a:buChar char="⚫"/>
              <a:defRPr/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o"/>
              <a:defRPr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9pPr>
          </a:lstStyle>
          <a:p/>
        </p:txBody>
      </p:sp>
      <p:sp>
        <p:nvSpPr>
          <p:cNvPr id="110" name="Google Shape;110;p47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algn="l">
              <a:spcBef>
                <a:spcPts val="580"/>
              </a:spcBef>
              <a:spcAft>
                <a:spcPts val="0"/>
              </a:spcAft>
              <a:buSzPts val="221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algn="l">
              <a:spcBef>
                <a:spcPts val="370"/>
              </a:spcBef>
              <a:spcAft>
                <a:spcPts val="0"/>
              </a:spcAft>
              <a:buSzPts val="204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algn="l">
              <a:spcBef>
                <a:spcPts val="370"/>
              </a:spcBef>
              <a:spcAft>
                <a:spcPts val="0"/>
              </a:spcAft>
              <a:buSzPts val="17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70"/>
              </a:spcBef>
              <a:spcAft>
                <a:spcPts val="0"/>
              </a:spcAft>
              <a:buSzPts val="16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3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24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5" name="Google Shape;135;p24"/>
          <p:cNvSpPr txBox="1"/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1" type="ftr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/>
          <p:nvPr/>
        </p:nvSpPr>
        <p:spPr>
          <a:xfrm flipH="1" rot="10800000">
            <a:off x="92550" y="2376830"/>
            <a:ext cx="120180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6" name="Google Shape;146;p25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6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2" type="body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2" type="body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7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8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36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" name="Google Shape;26;p36"/>
          <p:cNvSpPr txBox="1"/>
          <p:nvPr>
            <p:ph idx="1" type="subTitle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" name="Google Shape;31;p36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" name="Google Shape;32;p36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" name="Google Shape;33;p36"/>
          <p:cNvSpPr txBox="1"/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9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5" name="Google Shape;175;p30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0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30"/>
          <p:cNvSpPr txBox="1"/>
          <p:nvPr>
            <p:ph idx="2" type="body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Calibri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1"/>
          <p:cNvSpPr txBox="1"/>
          <p:nvPr>
            <p:ph idx="11" type="ftr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1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31"/>
          <p:cNvSpPr/>
          <p:nvPr/>
        </p:nvSpPr>
        <p:spPr>
          <a:xfrm flipH="1" rot="10800000">
            <a:off x="91076" y="4683555"/>
            <a:ext cx="120091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0" name="Google Shape;190;p31"/>
          <p:cNvSpPr/>
          <p:nvPr>
            <p:ph idx="2" type="pic"/>
          </p:nvPr>
        </p:nvSpPr>
        <p:spPr>
          <a:xfrm>
            <a:off x="91078" y="66676"/>
            <a:ext cx="12002497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2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 rot="5400000">
            <a:off x="7254558" y="1859285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 rot="5400000">
            <a:off x="2001838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3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標題投影片">
  <p:cSld name="1_標題投影片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ctrTitle"/>
          </p:nvPr>
        </p:nvSpPr>
        <p:spPr>
          <a:xfrm>
            <a:off x="239349" y="1310904"/>
            <a:ext cx="118093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Libre Franklin"/>
              <a:buNone/>
              <a:defRPr b="0" sz="3600">
                <a:solidFill>
                  <a:srgbClr val="00339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4"/>
          <p:cNvSpPr txBox="1"/>
          <p:nvPr>
            <p:ph idx="1" type="subTitle"/>
          </p:nvPr>
        </p:nvSpPr>
        <p:spPr>
          <a:xfrm>
            <a:off x="3130219" y="2924944"/>
            <a:ext cx="565408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380"/>
              <a:buNone/>
              <a:def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20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7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7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6" name="Google Shape;206;p34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4"/>
          <p:cNvSpPr txBox="1"/>
          <p:nvPr>
            <p:ph idx="2" type="body"/>
          </p:nvPr>
        </p:nvSpPr>
        <p:spPr>
          <a:xfrm>
            <a:off x="985079" y="188640"/>
            <a:ext cx="1039150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b="0" i="0" sz="180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34"/>
          <p:cNvSpPr txBox="1"/>
          <p:nvPr>
            <p:ph idx="3" type="body"/>
          </p:nvPr>
        </p:nvSpPr>
        <p:spPr>
          <a:xfrm>
            <a:off x="3887756" y="4149081"/>
            <a:ext cx="403244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58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935" lvl="0" marL="457200" algn="l">
              <a:spcBef>
                <a:spcPts val="0"/>
              </a:spcBef>
              <a:spcAft>
                <a:spcPts val="0"/>
              </a:spcAft>
              <a:buSzPts val="2210"/>
              <a:buChar char="⚫"/>
              <a:defRPr/>
            </a:lvl1pPr>
            <a:lvl2pPr indent="-358140" lvl="1" marL="914400" algn="l">
              <a:spcBef>
                <a:spcPts val="0"/>
              </a:spcBef>
              <a:spcAft>
                <a:spcPts val="0"/>
              </a:spcAft>
              <a:buSzPts val="2040"/>
              <a:buChar char="⚫"/>
              <a:defRPr/>
            </a:lvl2pPr>
            <a:lvl3pPr indent="-336550" lvl="2" marL="1371600" algn="l">
              <a:spcBef>
                <a:spcPts val="0"/>
              </a:spcBef>
              <a:spcAft>
                <a:spcPts val="0"/>
              </a:spcAft>
              <a:buSzPts val="1700"/>
              <a:buChar char="⚫"/>
              <a:defRPr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SzPts val="1600"/>
              <a:buChar char="⚫"/>
              <a:defRPr/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o"/>
              <a:defRPr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•"/>
              <a:defRPr/>
            </a:lvl9pPr>
          </a:lstStyle>
          <a:p/>
        </p:txBody>
      </p:sp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7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algn="l">
              <a:spcBef>
                <a:spcPts val="580"/>
              </a:spcBef>
              <a:spcAft>
                <a:spcPts val="0"/>
              </a:spcAft>
              <a:buSzPts val="221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algn="l">
              <a:spcBef>
                <a:spcPts val="370"/>
              </a:spcBef>
              <a:spcAft>
                <a:spcPts val="0"/>
              </a:spcAft>
              <a:buSzPts val="204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algn="l">
              <a:spcBef>
                <a:spcPts val="370"/>
              </a:spcBef>
              <a:spcAft>
                <a:spcPts val="0"/>
              </a:spcAft>
              <a:buSzPts val="17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70"/>
              </a:spcBef>
              <a:spcAft>
                <a:spcPts val="0"/>
              </a:spcAft>
              <a:buSzPts val="16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7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Google Shape;42;p38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Google Shape;43;p38"/>
          <p:cNvSpPr txBox="1"/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" type="body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1" type="ftr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/>
          <p:nvPr/>
        </p:nvSpPr>
        <p:spPr>
          <a:xfrm flipH="1" rot="10800000">
            <a:off x="92550" y="2376830"/>
            <a:ext cx="120180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" name="Google Shape;48;p38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" name="Google Shape;49;p3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" name="Google Shape;50;p38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9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39"/>
          <p:cNvSpPr txBox="1"/>
          <p:nvPr>
            <p:ph idx="1" type="body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2" type="body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" type="body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2" type="body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0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40"/>
          <p:cNvSpPr txBox="1"/>
          <p:nvPr>
            <p:ph idx="3" type="body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4" type="body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1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1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2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8" name="Google Shape;78;p43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9" name="Google Shape;79;p43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" type="body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43"/>
          <p:cNvSpPr txBox="1"/>
          <p:nvPr>
            <p:ph idx="2" type="body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20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20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0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" name="Google Shape;16;p20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3" name="Google Shape;113;p22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8" name="Google Shape;118;p22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31.png"/><Relationship Id="rId13" Type="http://schemas.openxmlformats.org/officeDocument/2006/relationships/image" Target="../media/image45.gif"/><Relationship Id="rId12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Relationship Id="rId1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Relationship Id="rId7" Type="http://schemas.openxmlformats.org/officeDocument/2006/relationships/image" Target="../media/image29.png"/><Relationship Id="rId8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2.png"/><Relationship Id="rId4" Type="http://schemas.openxmlformats.org/officeDocument/2006/relationships/image" Target="../media/image4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denizyuret.com/2015/03/alec-radfords-animations-for.html" TargetMode="External"/><Relationship Id="rId4" Type="http://schemas.openxmlformats.org/officeDocument/2006/relationships/hyperlink" Target="http://speech.ee.ntu.edu.tw/~tlkagk/courses_ML17_2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Relationship Id="rId5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6.png"/><Relationship Id="rId4" Type="http://schemas.openxmlformats.org/officeDocument/2006/relationships/image" Target="../media/image34.png"/><Relationship Id="rId5" Type="http://schemas.openxmlformats.org/officeDocument/2006/relationships/image" Target="../media/image44.png"/><Relationship Id="rId6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7.png"/><Relationship Id="rId4" Type="http://schemas.openxmlformats.org/officeDocument/2006/relationships/image" Target="../media/image49.png"/><Relationship Id="rId5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9.png"/><Relationship Id="rId13" Type="http://schemas.openxmlformats.org/officeDocument/2006/relationships/image" Target="../media/image7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21.png"/><Relationship Id="rId15" Type="http://schemas.openxmlformats.org/officeDocument/2006/relationships/image" Target="../media/image19.png"/><Relationship Id="rId14" Type="http://schemas.openxmlformats.org/officeDocument/2006/relationships/image" Target="../media/image18.png"/><Relationship Id="rId16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30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"/>
          <p:cNvSpPr txBox="1"/>
          <p:nvPr>
            <p:ph type="ctrTitle"/>
          </p:nvPr>
        </p:nvSpPr>
        <p:spPr>
          <a:xfrm>
            <a:off x="1631504" y="1340769"/>
            <a:ext cx="8856984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NYCU DL</a:t>
            </a:r>
            <a:br>
              <a:rPr b="1" lang="en-US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Lab1 - Backpropagation</a:t>
            </a:r>
            <a:endParaRPr b="1" sz="4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"/>
          <p:cNvSpPr txBox="1"/>
          <p:nvPr>
            <p:ph idx="1" type="subTitle"/>
          </p:nvPr>
        </p:nvSpPr>
        <p:spPr>
          <a:xfrm>
            <a:off x="2679576" y="4608610"/>
            <a:ext cx="6904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TA 陳敬中 Bill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"/>
          <p:cNvSpPr txBox="1"/>
          <p:nvPr>
            <p:ph idx="3" type="body"/>
          </p:nvPr>
        </p:nvSpPr>
        <p:spPr>
          <a:xfrm>
            <a:off x="4619836" y="5445225"/>
            <a:ext cx="3024337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>Mar. 4,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Description – Gradient descent</a:t>
            </a:r>
            <a:endParaRPr/>
          </a:p>
        </p:txBody>
      </p:sp>
      <p:sp>
        <p:nvSpPr>
          <p:cNvPr id="332" name="Google Shape;332;p12"/>
          <p:cNvSpPr/>
          <p:nvPr/>
        </p:nvSpPr>
        <p:spPr>
          <a:xfrm>
            <a:off x="2675669" y="1476876"/>
            <a:ext cx="3266279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842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333" name="Google Shape;333;p12"/>
          <p:cNvSpPr txBox="1"/>
          <p:nvPr/>
        </p:nvSpPr>
        <p:spPr>
          <a:xfrm>
            <a:off x="983687" y="1353767"/>
            <a:ext cx="190308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Network </a:t>
            </a:r>
            <a:b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Parameters </a:t>
            </a:r>
            <a:endParaRPr/>
          </a:p>
        </p:txBody>
      </p:sp>
      <p:sp>
        <p:nvSpPr>
          <p:cNvPr id="334" name="Google Shape;334;p12"/>
          <p:cNvSpPr txBox="1"/>
          <p:nvPr/>
        </p:nvSpPr>
        <p:spPr>
          <a:xfrm>
            <a:off x="2938061" y="2424270"/>
            <a:ext cx="1940788" cy="307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7998" l="-2829" r="-1885" t="-1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335" name="Google Shape;335;p12"/>
          <p:cNvSpPr/>
          <p:nvPr/>
        </p:nvSpPr>
        <p:spPr>
          <a:xfrm>
            <a:off x="1080257" y="2359003"/>
            <a:ext cx="1551450" cy="170880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336" name="Google Shape;336;p12"/>
          <p:cNvSpPr txBox="1"/>
          <p:nvPr/>
        </p:nvSpPr>
        <p:spPr>
          <a:xfrm>
            <a:off x="2938061" y="3348191"/>
            <a:ext cx="1940788" cy="3077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5290" l="-2829" r="-188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337" name="Google Shape;337;p12"/>
          <p:cNvSpPr txBox="1"/>
          <p:nvPr/>
        </p:nvSpPr>
        <p:spPr>
          <a:xfrm>
            <a:off x="2938061" y="2886230"/>
            <a:ext cx="1935273" cy="30777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5290" l="-2838" r="-189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338" name="Google Shape;338;p12"/>
          <p:cNvSpPr/>
          <p:nvPr/>
        </p:nvSpPr>
        <p:spPr>
          <a:xfrm>
            <a:off x="5610683" y="2397103"/>
            <a:ext cx="2354362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475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339" name="Google Shape;339;p12"/>
          <p:cNvSpPr/>
          <p:nvPr/>
        </p:nvSpPr>
        <p:spPr>
          <a:xfrm>
            <a:off x="5601158" y="2855452"/>
            <a:ext cx="2347822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983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340" name="Google Shape;340;p12"/>
          <p:cNvSpPr/>
          <p:nvPr/>
        </p:nvSpPr>
        <p:spPr>
          <a:xfrm>
            <a:off x="5610683" y="3330485"/>
            <a:ext cx="2357697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983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341" name="Google Shape;341;p12"/>
          <p:cNvSpPr/>
          <p:nvPr/>
        </p:nvSpPr>
        <p:spPr>
          <a:xfrm>
            <a:off x="8755554" y="2359003"/>
            <a:ext cx="1939570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342" name="Google Shape;342;p12"/>
          <p:cNvSpPr/>
          <p:nvPr/>
        </p:nvSpPr>
        <p:spPr>
          <a:xfrm>
            <a:off x="5534025" y="2359003"/>
            <a:ext cx="2431020" cy="145099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3" name="Google Shape;343;p12"/>
          <p:cNvSpPr/>
          <p:nvPr/>
        </p:nvSpPr>
        <p:spPr>
          <a:xfrm>
            <a:off x="3750847" y="3655968"/>
            <a:ext cx="309700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344" name="Google Shape;344;p12"/>
          <p:cNvSpPr/>
          <p:nvPr/>
        </p:nvSpPr>
        <p:spPr>
          <a:xfrm>
            <a:off x="983687" y="6488668"/>
            <a:ext cx="95985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http://www.denizyuret.com/2015/03/alec-radfords-animations-for.html</a:t>
            </a:r>
            <a:endParaRPr/>
          </a:p>
        </p:txBody>
      </p:sp>
      <p:pic>
        <p:nvPicPr>
          <p:cNvPr id="345" name="Google Shape;345;p1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787863" y="3917212"/>
            <a:ext cx="3680111" cy="2849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20675" y="2359003"/>
            <a:ext cx="3699499" cy="3942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Description - Prediction</a:t>
            </a:r>
            <a:endParaRPr/>
          </a:p>
        </p:txBody>
      </p:sp>
      <p:pic>
        <p:nvPicPr>
          <p:cNvPr descr="https://lh3.googleusercontent.com/l4HcnBr50EXmdOG5spbbdm5dzV1cye8Up2o1p81m0U-ZpQ31MGhOdAeHeWwHcF73oPgGjPH_DJKCVmC-OC5uitRxgzrLeWO-A6dL3_-R7T_zKpLNlAYiepuJ33DJmesXSL5X4qrf" id="353" name="Google Shape;353;p13"/>
          <p:cNvPicPr preferRelativeResize="0"/>
          <p:nvPr/>
        </p:nvPicPr>
        <p:blipFill rotWithShape="1">
          <a:blip r:embed="rId3">
            <a:alphaModFix/>
          </a:blip>
          <a:srcRect b="52787" l="0" r="0" t="0"/>
          <a:stretch/>
        </p:blipFill>
        <p:spPr>
          <a:xfrm>
            <a:off x="659185" y="1781985"/>
            <a:ext cx="5349240" cy="445579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3"/>
          <p:cNvSpPr/>
          <p:nvPr/>
        </p:nvSpPr>
        <p:spPr>
          <a:xfrm>
            <a:off x="659185" y="1233483"/>
            <a:ext cx="50161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training, print the loss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5" name="Google Shape;355;p13"/>
          <p:cNvSpPr/>
          <p:nvPr/>
        </p:nvSpPr>
        <p:spPr>
          <a:xfrm>
            <a:off x="6658484" y="1781983"/>
            <a:ext cx="4750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show the predictions and the accuracy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56" name="Google Shape;3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025" y="3117598"/>
            <a:ext cx="5783025" cy="25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Description - Prediction</a:t>
            </a:r>
            <a:endParaRPr/>
          </a:p>
        </p:txBody>
      </p:sp>
      <p:pic>
        <p:nvPicPr>
          <p:cNvPr descr="https://lh3.googleusercontent.com/cOtasA6_-HZIj6r0I-2MAHkXsM254m8slhTbYrKQ0ZOQAc0_5OaSmfkc7nFhWtXYCKZ7-hOBj8D4Hq9JQDSRw_MxYy5bJ91nlg5Q_IP2WX_5BuaaCKMwTXIZ7PIkJulTWCyJKKhg" id="363" name="Google Shape;3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015" y="2037583"/>
            <a:ext cx="8991600" cy="438023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364" name="Google Shape;364;p14"/>
          <p:cNvSpPr/>
          <p:nvPr/>
        </p:nvSpPr>
        <p:spPr>
          <a:xfrm>
            <a:off x="1069915" y="1332148"/>
            <a:ext cx="9829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 the predictions and ground truth at the end of the training process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Scoring Criteria</a:t>
            </a:r>
            <a:endParaRPr/>
          </a:p>
        </p:txBody>
      </p:sp>
      <p:sp>
        <p:nvSpPr>
          <p:cNvPr id="371" name="Google Shape;371;p15"/>
          <p:cNvSpPr txBox="1"/>
          <p:nvPr>
            <p:ph idx="1" type="body"/>
          </p:nvPr>
        </p:nvSpPr>
        <p:spPr>
          <a:xfrm>
            <a:off x="524125" y="1709500"/>
            <a:ext cx="5881800" cy="46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9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Achieve 90% accuracy in testing to get 40% experimental results score</a:t>
            </a:r>
            <a:endParaRPr/>
          </a:p>
        </p:txBody>
      </p:sp>
      <p:pic>
        <p:nvPicPr>
          <p:cNvPr id="372" name="Google Shape;3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451" y="274653"/>
            <a:ext cx="5275650" cy="62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Important Date</a:t>
            </a:r>
            <a:endParaRPr/>
          </a:p>
        </p:txBody>
      </p:sp>
      <p:sp>
        <p:nvSpPr>
          <p:cNvPr id="379" name="Google Shape;379;p4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9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Re</a:t>
            </a:r>
            <a:r>
              <a:rPr lang="en-US"/>
              <a:t>port Submission Deadline: </a:t>
            </a:r>
            <a:r>
              <a:rPr lang="en-US">
                <a:solidFill>
                  <a:srgbClr val="FF0000"/>
                </a:solidFill>
              </a:rPr>
              <a:t>3/11 (Tue.) 23:59</a:t>
            </a:r>
            <a:endParaRPr/>
          </a:p>
          <a:p>
            <a:pPr indent="-3689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Zip all files in one file</a:t>
            </a:r>
            <a:endParaRPr/>
          </a:p>
          <a:p>
            <a:pPr indent="-35814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Report (report.pdf)</a:t>
            </a:r>
            <a:endParaRPr/>
          </a:p>
          <a:p>
            <a:pPr indent="-35814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Source code</a:t>
            </a:r>
            <a:endParaRPr/>
          </a:p>
          <a:p>
            <a:pPr indent="-3689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Name it like「DL_LAB1_yourstudentID_name.zip」</a:t>
            </a:r>
            <a:endParaRPr/>
          </a:p>
          <a:p>
            <a:pPr indent="-35814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E.g., 「DL_LAB1_313551157_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陳敬中</a:t>
            </a:r>
            <a:r>
              <a:rPr lang="en-US"/>
              <a:t>.zip」</a:t>
            </a:r>
            <a:endParaRPr/>
          </a:p>
          <a:p>
            <a:pPr indent="-3689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If there are any format errors in your files, you will receive a </a:t>
            </a:r>
            <a:r>
              <a:rPr b="1" lang="en-US">
                <a:solidFill>
                  <a:srgbClr val="FF0000"/>
                </a:solidFill>
              </a:rPr>
              <a:t>5-point</a:t>
            </a:r>
            <a:r>
              <a:rPr lang="en-US"/>
              <a:t> penalty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385" name="Google Shape;385;p16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380"/>
              <a:buAutoNum type="arabicPeriod"/>
            </a:pPr>
            <a:r>
              <a:rPr i="1" lang="en-US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http://www.denizyuret.com/2015/03/alec-radfords-animations-for.html</a:t>
            </a:r>
            <a:endParaRPr i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580"/>
              </a:spcBef>
              <a:spcAft>
                <a:spcPts val="0"/>
              </a:spcAft>
              <a:buSzPts val="2380"/>
              <a:buAutoNum type="arabicPeriod"/>
            </a:pPr>
            <a:r>
              <a:rPr i="1" lang="en-US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http://speech.ee.ntu.edu.tw/~tlkagk/courses_ML17_2.html</a:t>
            </a:r>
            <a:endParaRPr i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7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Optimizers</a:t>
            </a:r>
            <a:endParaRPr/>
          </a:p>
        </p:txBody>
      </p:sp>
      <p:sp>
        <p:nvSpPr>
          <p:cNvPr id="391" name="Google Shape;391;p17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SGD – minibatch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Momentum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Adagrad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Adam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descr="Intro to optimization in deep learning: Momentum, RMSProp and Adam" id="392" name="Google Shape;3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936" y="2121630"/>
            <a:ext cx="2961336" cy="1277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re on Gradient Descent Algorithm and other effective learning Algorithms…  | by Narmadha Handi | DataDrivenInvestor" id="393" name="Google Shape;3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8590" y="3432439"/>
            <a:ext cx="3525880" cy="15653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ro to optimization in deep learning: Momentum, RMSProp and Adam" id="394" name="Google Shape;39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98929" y="1708397"/>
            <a:ext cx="3753015" cy="3448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Activation functions</a:t>
            </a:r>
            <a:endParaRPr/>
          </a:p>
        </p:txBody>
      </p:sp>
      <p:sp>
        <p:nvSpPr>
          <p:cNvPr id="400" name="Google Shape;400;p18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Sigmoid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Tanh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Relu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Leaky Relu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descr="Sigmoid function - Wikipedia" id="401" name="Google Shape;4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062" y="1417638"/>
            <a:ext cx="2099144" cy="13994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yperbolic tangent - MATLAB tanh - MathWorks América Latina" id="402" name="Google Shape;4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1512" y="1261234"/>
            <a:ext cx="2374556" cy="1780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dient Vanishing Problem --- 以ReLU / Maxout 取代Sigmoid actvation function  | Math.py" id="403" name="Google Shape;40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1471" y="3481692"/>
            <a:ext cx="2737765" cy="21319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chine Learning 補充筆記: ReLU function - Clay-Technology World" id="404" name="Google Shape;40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60109" y="3481692"/>
            <a:ext cx="3291417" cy="246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9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r>
              <a:rPr lang="en-US"/>
              <a:t>Backpropagation in Convolutional Neural Network</a:t>
            </a:r>
            <a:endParaRPr/>
          </a:p>
        </p:txBody>
      </p:sp>
      <p:pic>
        <p:nvPicPr>
          <p:cNvPr descr="畫面剪輯" id="410" name="Google Shape;410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860" y="1746028"/>
            <a:ext cx="4051446" cy="2063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畫面剪輯" id="411" name="Google Shape;41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3287" y="4137923"/>
            <a:ext cx="5416843" cy="12570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畫面剪輯" id="412" name="Google Shape;41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3084" y="2584154"/>
            <a:ext cx="5201362" cy="1114061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9"/>
          <p:cNvSpPr txBox="1"/>
          <p:nvPr/>
        </p:nvSpPr>
        <p:spPr>
          <a:xfrm>
            <a:off x="826935" y="6098065"/>
            <a:ext cx="111477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Reference : https://medium.com/@2017csm1006/forward-and-backpropagation-in-convolutional-neural-network-4dfa96d7b37e</a:t>
            </a:r>
            <a:endParaRPr sz="1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 sz="3600"/>
              <a:t>Outline</a:t>
            </a:r>
            <a:endParaRPr sz="3600"/>
          </a:p>
        </p:txBody>
      </p:sp>
      <p:sp>
        <p:nvSpPr>
          <p:cNvPr id="227" name="Google Shape;227;p2"/>
          <p:cNvSpPr txBox="1"/>
          <p:nvPr>
            <p:ph idx="1" type="body"/>
          </p:nvPr>
        </p:nvSpPr>
        <p:spPr>
          <a:xfrm>
            <a:off x="1219200" y="2009225"/>
            <a:ext cx="103632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Lab Description</a:t>
            </a:r>
            <a:endParaRPr sz="2800"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Scoring Criteria</a:t>
            </a:r>
            <a:endParaRPr sz="2800"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Time Schedule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Description</a:t>
            </a:r>
            <a:endParaRPr/>
          </a:p>
        </p:txBody>
      </p:sp>
      <p:sp>
        <p:nvSpPr>
          <p:cNvPr id="234" name="Google Shape;234;p5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9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Implement a simple neural network with two hidden layers</a:t>
            </a:r>
            <a:endParaRPr/>
          </a:p>
          <a:p>
            <a:pPr indent="-3689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Perform backpropagation to update model weights</a:t>
            </a:r>
            <a:endParaRPr/>
          </a:p>
          <a:p>
            <a:pPr indent="-3689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You can only use </a:t>
            </a:r>
            <a:r>
              <a:rPr b="1" lang="en-US">
                <a:solidFill>
                  <a:srgbClr val="FF0000"/>
                </a:solidFill>
              </a:rPr>
              <a:t>Numpy</a:t>
            </a:r>
            <a:r>
              <a:rPr lang="en-US"/>
              <a:t> and other </a:t>
            </a:r>
            <a:r>
              <a:rPr b="1" lang="en-US">
                <a:solidFill>
                  <a:srgbClr val="FF0000"/>
                </a:solidFill>
              </a:rPr>
              <a:t>python standard libraries</a:t>
            </a:r>
            <a:r>
              <a:rPr lang="en-US"/>
              <a:t>.</a:t>
            </a:r>
            <a:endParaRPr/>
          </a:p>
          <a:p>
            <a:pPr indent="-3581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Pytorch, TensorFlow, … frameworks are</a:t>
            </a:r>
            <a:r>
              <a:rPr b="1" lang="en-US">
                <a:solidFill>
                  <a:schemeClr val="accent1"/>
                </a:solidFill>
              </a:rPr>
              <a:t> NOT</a:t>
            </a:r>
            <a:r>
              <a:rPr lang="en-US"/>
              <a:t> allowed in this lab</a:t>
            </a:r>
            <a:endParaRPr/>
          </a:p>
          <a:p>
            <a:pPr indent="-3689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Visualization</a:t>
            </a:r>
            <a:endParaRPr/>
          </a:p>
          <a:p>
            <a:pPr indent="-3581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Plot comparison figures showing the predictions and ground truth.</a:t>
            </a:r>
            <a:endParaRPr/>
          </a:p>
          <a:p>
            <a:pPr indent="-3581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Plot your learning curve (loss vs. epoch).</a:t>
            </a:r>
            <a:endParaRPr/>
          </a:p>
          <a:p>
            <a:pPr indent="-3581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Print the accuracy of your prediction.</a:t>
            </a:r>
            <a:endParaRPr/>
          </a:p>
          <a:p>
            <a:pPr indent="-3581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You are allowed to use matplotlib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Description </a:t>
            </a:r>
            <a:endParaRPr/>
          </a:p>
        </p:txBody>
      </p:sp>
      <p:sp>
        <p:nvSpPr>
          <p:cNvPr id="241" name="Google Shape;241;p6"/>
          <p:cNvSpPr txBox="1"/>
          <p:nvPr>
            <p:ph idx="1" type="body"/>
          </p:nvPr>
        </p:nvSpPr>
        <p:spPr>
          <a:xfrm>
            <a:off x="1219200" y="1521879"/>
            <a:ext cx="85704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Each layer should contain 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At least one transformation (e.g., Linear, CNN, …)</a:t>
            </a:r>
            <a:endParaRPr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One activation function (e.g., sigmoid, tanh, relu, …)</a:t>
            </a:r>
            <a:endParaRPr/>
          </a:p>
        </p:txBody>
      </p:sp>
      <p:pic>
        <p:nvPicPr>
          <p:cNvPr id="242" name="Google Shape;24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900" y="2904279"/>
            <a:ext cx="51339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Description – Flowchart</a:t>
            </a:r>
            <a:endParaRPr/>
          </a:p>
        </p:txBody>
      </p:sp>
      <p:sp>
        <p:nvSpPr>
          <p:cNvPr id="249" name="Google Shape;249;p7"/>
          <p:cNvSpPr txBox="1"/>
          <p:nvPr/>
        </p:nvSpPr>
        <p:spPr>
          <a:xfrm>
            <a:off x="4400043" y="1673186"/>
            <a:ext cx="2736304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Prepare data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0" name="Google Shape;250;p7"/>
          <p:cNvSpPr txBox="1"/>
          <p:nvPr/>
        </p:nvSpPr>
        <p:spPr>
          <a:xfrm>
            <a:off x="4400043" y="2644423"/>
            <a:ext cx="2736304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Create model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1" name="Google Shape;251;p7"/>
          <p:cNvSpPr txBox="1"/>
          <p:nvPr/>
        </p:nvSpPr>
        <p:spPr>
          <a:xfrm>
            <a:off x="4400044" y="4586898"/>
            <a:ext cx="2736303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Backward pass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4400044" y="3615661"/>
            <a:ext cx="2736304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Forward pass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53" name="Google Shape;253;p7"/>
          <p:cNvCxnSpPr>
            <a:stCxn id="249" idx="2"/>
            <a:endCxn id="250" idx="0"/>
          </p:cNvCxnSpPr>
          <p:nvPr/>
        </p:nvCxnSpPr>
        <p:spPr>
          <a:xfrm>
            <a:off x="5768195" y="2134851"/>
            <a:ext cx="0" cy="509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  <p:cxnSp>
        <p:nvCxnSpPr>
          <p:cNvPr id="254" name="Google Shape;254;p7"/>
          <p:cNvCxnSpPr>
            <a:stCxn id="250" idx="2"/>
            <a:endCxn id="252" idx="0"/>
          </p:cNvCxnSpPr>
          <p:nvPr/>
        </p:nvCxnSpPr>
        <p:spPr>
          <a:xfrm>
            <a:off x="5768195" y="3106088"/>
            <a:ext cx="0" cy="509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  <p:cxnSp>
        <p:nvCxnSpPr>
          <p:cNvPr id="255" name="Google Shape;255;p7"/>
          <p:cNvCxnSpPr>
            <a:stCxn id="252" idx="2"/>
            <a:endCxn id="251" idx="0"/>
          </p:cNvCxnSpPr>
          <p:nvPr/>
        </p:nvCxnSpPr>
        <p:spPr>
          <a:xfrm>
            <a:off x="5768196" y="4077326"/>
            <a:ext cx="0" cy="509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  <p:sp>
        <p:nvSpPr>
          <p:cNvPr id="256" name="Google Shape;256;p7"/>
          <p:cNvSpPr txBox="1"/>
          <p:nvPr/>
        </p:nvSpPr>
        <p:spPr>
          <a:xfrm>
            <a:off x="4400044" y="5558135"/>
            <a:ext cx="2736303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Update weights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57" name="Google Shape;257;p7"/>
          <p:cNvCxnSpPr>
            <a:stCxn id="251" idx="2"/>
            <a:endCxn id="256" idx="0"/>
          </p:cNvCxnSpPr>
          <p:nvPr/>
        </p:nvCxnSpPr>
        <p:spPr>
          <a:xfrm>
            <a:off x="5768196" y="5048563"/>
            <a:ext cx="0" cy="509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  <p:cxnSp>
        <p:nvCxnSpPr>
          <p:cNvPr id="258" name="Google Shape;258;p7"/>
          <p:cNvCxnSpPr>
            <a:stCxn id="256" idx="3"/>
            <a:endCxn id="252" idx="3"/>
          </p:cNvCxnSpPr>
          <p:nvPr/>
        </p:nvCxnSpPr>
        <p:spPr>
          <a:xfrm flipH="1" rot="10800000">
            <a:off x="7136347" y="3846468"/>
            <a:ext cx="600" cy="1942500"/>
          </a:xfrm>
          <a:prstGeom prst="bentConnector3">
            <a:avLst>
              <a:gd fmla="val 38100167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  <p:sp>
        <p:nvSpPr>
          <p:cNvPr id="259" name="Google Shape;259;p7"/>
          <p:cNvSpPr/>
          <p:nvPr/>
        </p:nvSpPr>
        <p:spPr>
          <a:xfrm>
            <a:off x="3751972" y="3715543"/>
            <a:ext cx="432048" cy="230425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0" name="Google Shape;260;p7"/>
          <p:cNvSpPr txBox="1"/>
          <p:nvPr/>
        </p:nvSpPr>
        <p:spPr>
          <a:xfrm>
            <a:off x="2455828" y="4651647"/>
            <a:ext cx="11958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Training</a:t>
            </a:r>
            <a:endParaRPr/>
          </a:p>
        </p:txBody>
      </p:sp>
      <p:sp>
        <p:nvSpPr>
          <p:cNvPr id="261" name="Google Shape;261;p7"/>
          <p:cNvSpPr txBox="1"/>
          <p:nvPr/>
        </p:nvSpPr>
        <p:spPr>
          <a:xfrm>
            <a:off x="3053749" y="486767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2" name="Google Shape;262;p7"/>
          <p:cNvSpPr txBox="1"/>
          <p:nvPr/>
        </p:nvSpPr>
        <p:spPr>
          <a:xfrm>
            <a:off x="7381657" y="4359840"/>
            <a:ext cx="227549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Repeat n times</a:t>
            </a:r>
            <a:b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or</a:t>
            </a:r>
            <a:b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until convergence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Description - Data</a:t>
            </a:r>
            <a:endParaRPr/>
          </a:p>
        </p:txBody>
      </p:sp>
      <p:pic>
        <p:nvPicPr>
          <p:cNvPr descr="https://lh4.googleusercontent.com/jSnADxsGA5S01-3PffJwUGAaHrlnU3aN5lCLVFREdep7xn_3dNGiYlsW0yLANvZzTeNwRKaV7IYthpuivh6SmfeOUxj-VPBFHZTuzBf2jOCwD3NyoUH2zUVKR98ZBx2zPCACv4JT" id="269" name="Google Shape;269;p8"/>
          <p:cNvPicPr preferRelativeResize="0"/>
          <p:nvPr/>
        </p:nvPicPr>
        <p:blipFill rotWithShape="1">
          <a:blip r:embed="rId3">
            <a:alphaModFix/>
          </a:blip>
          <a:srcRect b="-1" l="0" r="0" t="2767"/>
          <a:stretch/>
        </p:blipFill>
        <p:spPr>
          <a:xfrm>
            <a:off x="650361" y="1718627"/>
            <a:ext cx="5124843" cy="4385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k6EI5A_hHlfUwneEJJ1izj0JTFVq1OkNvy9SM5Cvd7A8NydFRbF2z38Y_px0n6jXFleF-M5gPdQ6kTzTCExp64Lchl-KtJwuISAQAWyiWAb5B-7dNKNE0OmD0M7GWPGPTXFa6mtW" id="270" name="Google Shape;270;p8"/>
          <p:cNvPicPr preferRelativeResize="0"/>
          <p:nvPr/>
        </p:nvPicPr>
        <p:blipFill rotWithShape="1">
          <a:blip r:embed="rId4">
            <a:alphaModFix/>
          </a:blip>
          <a:srcRect b="0" l="2711" r="4493" t="0"/>
          <a:stretch/>
        </p:blipFill>
        <p:spPr>
          <a:xfrm>
            <a:off x="6819900" y="1591432"/>
            <a:ext cx="4775200" cy="448921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8"/>
          <p:cNvSpPr txBox="1"/>
          <p:nvPr/>
        </p:nvSpPr>
        <p:spPr>
          <a:xfrm>
            <a:off x="2246812" y="5995144"/>
            <a:ext cx="19319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generate_linear()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8"/>
          <p:cNvSpPr txBox="1"/>
          <p:nvPr/>
        </p:nvSpPr>
        <p:spPr>
          <a:xfrm>
            <a:off x="8248694" y="5995144"/>
            <a:ext cx="24769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generate_XOR_easy()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3a0d860f0d_0_1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Generation</a:t>
            </a:r>
            <a:endParaRPr/>
          </a:p>
        </p:txBody>
      </p:sp>
      <p:sp>
        <p:nvSpPr>
          <p:cNvPr id="279" name="Google Shape;279;g33a0d860f0d_0_12"/>
          <p:cNvSpPr txBox="1"/>
          <p:nvPr>
            <p:ph idx="1" type="body"/>
          </p:nvPr>
        </p:nvSpPr>
        <p:spPr>
          <a:xfrm>
            <a:off x="1219200" y="1447800"/>
            <a:ext cx="81360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935" lvl="0" marL="457200" rtl="0" algn="l">
              <a:spcBef>
                <a:spcPts val="58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Do </a:t>
            </a:r>
            <a:r>
              <a:rPr b="1" lang="en-US">
                <a:solidFill>
                  <a:schemeClr val="accent1"/>
                </a:solidFill>
              </a:rPr>
              <a:t>NOT</a:t>
            </a:r>
            <a:r>
              <a:rPr lang="en-US"/>
              <a:t> overwrite these functions </a:t>
            </a:r>
            <a:endParaRPr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ts val="2210"/>
              <a:buChar char="●"/>
            </a:pPr>
            <a:r>
              <a:rPr lang="en-US"/>
              <a:t>Training and Testing with the same data</a:t>
            </a:r>
            <a:endParaRPr/>
          </a:p>
        </p:txBody>
      </p:sp>
      <p:pic>
        <p:nvPicPr>
          <p:cNvPr id="280" name="Google Shape;280;g33a0d860f0d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88" y="2620950"/>
            <a:ext cx="11700426" cy="30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33a0d860f0d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125" y="688450"/>
            <a:ext cx="4645269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Description – Forward</a:t>
            </a:r>
            <a:endParaRPr/>
          </a:p>
        </p:txBody>
      </p:sp>
      <p:sp>
        <p:nvSpPr>
          <p:cNvPr id="288" name="Google Shape;288;p10"/>
          <p:cNvSpPr/>
          <p:nvPr/>
        </p:nvSpPr>
        <p:spPr>
          <a:xfrm>
            <a:off x="2422900" y="5176301"/>
            <a:ext cx="6115328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75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pic>
        <p:nvPicPr>
          <p:cNvPr id="289" name="Google Shape;28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548" y="1631457"/>
            <a:ext cx="7568903" cy="336118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0"/>
          <p:cNvSpPr/>
          <p:nvPr/>
        </p:nvSpPr>
        <p:spPr>
          <a:xfrm>
            <a:off x="2311548" y="5876226"/>
            <a:ext cx="1805301" cy="6173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pic>
        <p:nvPicPr>
          <p:cNvPr descr="ãsigmoid FUNCTIONãçåçæå°çµæ" id="291" name="Google Shape;29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74327" y="4356410"/>
            <a:ext cx="3571349" cy="2378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US"/>
              <a:t>Lab Description – Backward</a:t>
            </a:r>
            <a:endParaRPr/>
          </a:p>
        </p:txBody>
      </p:sp>
      <p:sp>
        <p:nvSpPr>
          <p:cNvPr id="298" name="Google Shape;298;p11"/>
          <p:cNvSpPr/>
          <p:nvPr/>
        </p:nvSpPr>
        <p:spPr>
          <a:xfrm>
            <a:off x="6718896" y="3597686"/>
            <a:ext cx="3886392" cy="24434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99" name="Google Shape;299;p11"/>
          <p:cNvSpPr/>
          <p:nvPr/>
        </p:nvSpPr>
        <p:spPr>
          <a:xfrm>
            <a:off x="2779390" y="1900169"/>
            <a:ext cx="540000" cy="46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300" name="Google Shape;300;p11"/>
          <p:cNvSpPr/>
          <p:nvPr/>
        </p:nvSpPr>
        <p:spPr>
          <a:xfrm>
            <a:off x="4677094" y="1774169"/>
            <a:ext cx="720000" cy="720000"/>
          </a:xfrm>
          <a:prstGeom prst="ellipse">
            <a:avLst/>
          </a:prstGeom>
          <a:solidFill>
            <a:srgbClr val="D7D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1" name="Google Shape;301;p11"/>
          <p:cNvSpPr/>
          <p:nvPr/>
        </p:nvSpPr>
        <p:spPr>
          <a:xfrm>
            <a:off x="6791908" y="1780053"/>
            <a:ext cx="720000" cy="720000"/>
          </a:xfrm>
          <a:prstGeom prst="ellipse">
            <a:avLst/>
          </a:prstGeom>
          <a:solidFill>
            <a:srgbClr val="D7D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2" name="Google Shape;302;p11"/>
          <p:cNvSpPr/>
          <p:nvPr/>
        </p:nvSpPr>
        <p:spPr>
          <a:xfrm>
            <a:off x="8078843" y="1906053"/>
            <a:ext cx="540000" cy="468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303" name="Google Shape;303;p11"/>
          <p:cNvSpPr/>
          <p:nvPr/>
        </p:nvSpPr>
        <p:spPr>
          <a:xfrm>
            <a:off x="9674648" y="1906053"/>
            <a:ext cx="540000" cy="468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-2022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cxnSp>
        <p:nvCxnSpPr>
          <p:cNvPr id="304" name="Google Shape;304;p11"/>
          <p:cNvCxnSpPr>
            <a:stCxn id="299" idx="3"/>
            <a:endCxn id="300" idx="2"/>
          </p:cNvCxnSpPr>
          <p:nvPr/>
        </p:nvCxnSpPr>
        <p:spPr>
          <a:xfrm>
            <a:off x="3319390" y="2134169"/>
            <a:ext cx="1357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  <p:cxnSp>
        <p:nvCxnSpPr>
          <p:cNvPr id="305" name="Google Shape;305;p11"/>
          <p:cNvCxnSpPr>
            <a:stCxn id="300" idx="6"/>
            <a:endCxn id="301" idx="2"/>
          </p:cNvCxnSpPr>
          <p:nvPr/>
        </p:nvCxnSpPr>
        <p:spPr>
          <a:xfrm>
            <a:off x="5397094" y="2134169"/>
            <a:ext cx="1394700" cy="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  <p:cxnSp>
        <p:nvCxnSpPr>
          <p:cNvPr id="306" name="Google Shape;306;p11"/>
          <p:cNvCxnSpPr>
            <a:stCxn id="301" idx="6"/>
            <a:endCxn id="302" idx="1"/>
          </p:cNvCxnSpPr>
          <p:nvPr/>
        </p:nvCxnSpPr>
        <p:spPr>
          <a:xfrm>
            <a:off x="7511908" y="2140053"/>
            <a:ext cx="56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  <p:cxnSp>
        <p:nvCxnSpPr>
          <p:cNvPr id="307" name="Google Shape;307;p11"/>
          <p:cNvCxnSpPr>
            <a:stCxn id="302" idx="3"/>
            <a:endCxn id="303" idx="1"/>
          </p:cNvCxnSpPr>
          <p:nvPr/>
        </p:nvCxnSpPr>
        <p:spPr>
          <a:xfrm>
            <a:off x="8618843" y="2140053"/>
            <a:ext cx="10557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  <p:sp>
        <p:nvSpPr>
          <p:cNvPr id="308" name="Google Shape;308;p11"/>
          <p:cNvSpPr txBox="1"/>
          <p:nvPr/>
        </p:nvSpPr>
        <p:spPr>
          <a:xfrm>
            <a:off x="8792717" y="2309503"/>
            <a:ext cx="744691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6666" l="-8942" r="-487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309" name="Google Shape;309;p11"/>
          <p:cNvSpPr/>
          <p:nvPr/>
        </p:nvSpPr>
        <p:spPr>
          <a:xfrm>
            <a:off x="5407339" y="1700010"/>
            <a:ext cx="356187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310" name="Google Shape;310;p11"/>
          <p:cNvSpPr/>
          <p:nvPr/>
        </p:nvSpPr>
        <p:spPr>
          <a:xfrm>
            <a:off x="4258722" y="1712710"/>
            <a:ext cx="429926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311" name="Google Shape;311;p11"/>
          <p:cNvSpPr/>
          <p:nvPr/>
        </p:nvSpPr>
        <p:spPr>
          <a:xfrm>
            <a:off x="3746619" y="2082042"/>
            <a:ext cx="501804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66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312" name="Google Shape;312;p11"/>
          <p:cNvSpPr/>
          <p:nvPr/>
        </p:nvSpPr>
        <p:spPr>
          <a:xfrm>
            <a:off x="5814281" y="2134169"/>
            <a:ext cx="568810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cxnSp>
        <p:nvCxnSpPr>
          <p:cNvPr id="313" name="Google Shape;313;p11"/>
          <p:cNvCxnSpPr/>
          <p:nvPr/>
        </p:nvCxnSpPr>
        <p:spPr>
          <a:xfrm flipH="1">
            <a:off x="4748479" y="1860617"/>
            <a:ext cx="589500" cy="547200"/>
          </a:xfrm>
          <a:prstGeom prst="curvedConnector5">
            <a:avLst>
              <a:gd fmla="val 0" name="adj1"/>
              <a:gd fmla="val 0" name="adj2"/>
              <a:gd fmla="val 0" name="adj3"/>
            </a:avLst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  <p:cxnSp>
        <p:nvCxnSpPr>
          <p:cNvPr id="314" name="Google Shape;314;p11"/>
          <p:cNvCxnSpPr/>
          <p:nvPr/>
        </p:nvCxnSpPr>
        <p:spPr>
          <a:xfrm flipH="1">
            <a:off x="6853788" y="1860618"/>
            <a:ext cx="589500" cy="547200"/>
          </a:xfrm>
          <a:prstGeom prst="curvedConnector5">
            <a:avLst>
              <a:gd fmla="val 0" name="adj1"/>
              <a:gd fmla="val 0" name="adj2"/>
              <a:gd fmla="val 0" name="adj3"/>
            </a:avLst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  <p:sp>
        <p:nvSpPr>
          <p:cNvPr id="315" name="Google Shape;315;p11"/>
          <p:cNvSpPr/>
          <p:nvPr/>
        </p:nvSpPr>
        <p:spPr>
          <a:xfrm>
            <a:off x="6344403" y="1721387"/>
            <a:ext cx="489236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2784386" y="2774273"/>
            <a:ext cx="6469913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75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317" name="Google Shape;317;p11"/>
          <p:cNvSpPr txBox="1"/>
          <p:nvPr/>
        </p:nvSpPr>
        <p:spPr>
          <a:xfrm>
            <a:off x="1374300" y="4669787"/>
            <a:ext cx="3422540" cy="52322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1388834" y="5260194"/>
            <a:ext cx="2474203" cy="690125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4592124" y="5284431"/>
            <a:ext cx="1479892" cy="665888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320" name="Google Shape;320;p11"/>
          <p:cNvSpPr txBox="1"/>
          <p:nvPr/>
        </p:nvSpPr>
        <p:spPr>
          <a:xfrm>
            <a:off x="1388834" y="3882655"/>
            <a:ext cx="206498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Chain rule</a:t>
            </a: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1279658" y="3774070"/>
            <a:ext cx="5028813" cy="2349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322" name="Google Shape;322;p11"/>
          <p:cNvCxnSpPr/>
          <p:nvPr/>
        </p:nvCxnSpPr>
        <p:spPr>
          <a:xfrm flipH="1">
            <a:off x="5187111" y="5284431"/>
            <a:ext cx="868515" cy="66588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  <p:cxnSp>
        <p:nvCxnSpPr>
          <p:cNvPr id="323" name="Google Shape;323;p11"/>
          <p:cNvCxnSpPr/>
          <p:nvPr/>
        </p:nvCxnSpPr>
        <p:spPr>
          <a:xfrm rot="10800000">
            <a:off x="3294973" y="2131088"/>
            <a:ext cx="1357704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  <p:cxnSp>
        <p:nvCxnSpPr>
          <p:cNvPr id="324" name="Google Shape;324;p11"/>
          <p:cNvCxnSpPr/>
          <p:nvPr/>
        </p:nvCxnSpPr>
        <p:spPr>
          <a:xfrm rot="10800000">
            <a:off x="5372677" y="2131088"/>
            <a:ext cx="1394814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  <p:cxnSp>
        <p:nvCxnSpPr>
          <p:cNvPr id="325" name="Google Shape;325;p11"/>
          <p:cNvCxnSpPr/>
          <p:nvPr/>
        </p:nvCxnSpPr>
        <p:spPr>
          <a:xfrm rot="10800000">
            <a:off x="7487491" y="2136972"/>
            <a:ext cx="566935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2019-01-24T07:30:16Z</dcterms:created>
  <dc:creator>jiajun zhong</dc:creator>
</cp:coreProperties>
</file>