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3004800" cy="9753600"/>
  <p:notesSz cx="6858000" cy="9144000"/>
  <p:defaultTextStyle>
    <a:lvl1pPr algn="ctr" defTabSz="584200">
      <a:defRPr sz="4200">
        <a:solidFill>
          <a:srgbClr val="BC00FF"/>
        </a:solidFill>
        <a:effectLst>
          <a:outerShdw blurRad="50800" dist="38100" dir="5400000" rotWithShape="0">
            <a:srgbClr val="000000"/>
          </a:outerShdw>
        </a:effectLst>
        <a:latin typeface="Helvetica Neue Light"/>
        <a:ea typeface="Helvetica Neue Light"/>
        <a:cs typeface="Helvetica Neue Light"/>
        <a:sym typeface="Helvetica Neue Light"/>
      </a:defRPr>
    </a:lvl1pPr>
    <a:lvl2pPr algn="ctr" defTabSz="584200">
      <a:defRPr sz="4200">
        <a:solidFill>
          <a:srgbClr val="BC00FF"/>
        </a:solidFill>
        <a:effectLst>
          <a:outerShdw blurRad="50800" dist="38100" dir="5400000" rotWithShape="0">
            <a:srgbClr val="000000"/>
          </a:outerShdw>
        </a:effectLst>
        <a:latin typeface="Helvetica Neue Light"/>
        <a:ea typeface="Helvetica Neue Light"/>
        <a:cs typeface="Helvetica Neue Light"/>
        <a:sym typeface="Helvetica Neue Light"/>
      </a:defRPr>
    </a:lvl2pPr>
    <a:lvl3pPr algn="ctr" defTabSz="584200">
      <a:defRPr sz="4200">
        <a:solidFill>
          <a:srgbClr val="BC00FF"/>
        </a:solidFill>
        <a:effectLst>
          <a:outerShdw blurRad="50800" dist="38100" dir="5400000" rotWithShape="0">
            <a:srgbClr val="000000"/>
          </a:outerShdw>
        </a:effectLst>
        <a:latin typeface="Helvetica Neue Light"/>
        <a:ea typeface="Helvetica Neue Light"/>
        <a:cs typeface="Helvetica Neue Light"/>
        <a:sym typeface="Helvetica Neue Light"/>
      </a:defRPr>
    </a:lvl3pPr>
    <a:lvl4pPr algn="ctr" defTabSz="584200">
      <a:defRPr sz="4200">
        <a:solidFill>
          <a:srgbClr val="BC00FF"/>
        </a:solidFill>
        <a:effectLst>
          <a:outerShdw blurRad="50800" dist="38100" dir="5400000" rotWithShape="0">
            <a:srgbClr val="000000"/>
          </a:outerShdw>
        </a:effectLst>
        <a:latin typeface="Helvetica Neue Light"/>
        <a:ea typeface="Helvetica Neue Light"/>
        <a:cs typeface="Helvetica Neue Light"/>
        <a:sym typeface="Helvetica Neue Light"/>
      </a:defRPr>
    </a:lvl4pPr>
    <a:lvl5pPr algn="ctr" defTabSz="584200">
      <a:defRPr sz="4200">
        <a:solidFill>
          <a:srgbClr val="BC00FF"/>
        </a:solidFill>
        <a:effectLst>
          <a:outerShdw blurRad="50800" dist="38100" dir="5400000" rotWithShape="0">
            <a:srgbClr val="000000"/>
          </a:outerShdw>
        </a:effectLst>
        <a:latin typeface="Helvetica Neue Light"/>
        <a:ea typeface="Helvetica Neue Light"/>
        <a:cs typeface="Helvetica Neue Light"/>
        <a:sym typeface="Helvetica Neue Light"/>
      </a:defRPr>
    </a:lvl5pPr>
    <a:lvl6pPr algn="ctr" defTabSz="584200">
      <a:defRPr sz="4200">
        <a:solidFill>
          <a:srgbClr val="BC00FF"/>
        </a:solidFill>
        <a:effectLst>
          <a:outerShdw blurRad="50800" dist="38100" dir="5400000" rotWithShape="0">
            <a:srgbClr val="000000"/>
          </a:outerShdw>
        </a:effectLst>
        <a:latin typeface="Helvetica Neue Light"/>
        <a:ea typeface="Helvetica Neue Light"/>
        <a:cs typeface="Helvetica Neue Light"/>
        <a:sym typeface="Helvetica Neue Light"/>
      </a:defRPr>
    </a:lvl6pPr>
    <a:lvl7pPr algn="ctr" defTabSz="584200">
      <a:defRPr sz="4200">
        <a:solidFill>
          <a:srgbClr val="BC00FF"/>
        </a:solidFill>
        <a:effectLst>
          <a:outerShdw blurRad="50800" dist="38100" dir="5400000" rotWithShape="0">
            <a:srgbClr val="000000"/>
          </a:outerShdw>
        </a:effectLst>
        <a:latin typeface="Helvetica Neue Light"/>
        <a:ea typeface="Helvetica Neue Light"/>
        <a:cs typeface="Helvetica Neue Light"/>
        <a:sym typeface="Helvetica Neue Light"/>
      </a:defRPr>
    </a:lvl7pPr>
    <a:lvl8pPr algn="ctr" defTabSz="584200">
      <a:defRPr sz="4200">
        <a:solidFill>
          <a:srgbClr val="BC00FF"/>
        </a:solidFill>
        <a:effectLst>
          <a:outerShdw blurRad="50800" dist="38100" dir="5400000" rotWithShape="0">
            <a:srgbClr val="000000"/>
          </a:outerShdw>
        </a:effectLst>
        <a:latin typeface="Helvetica Neue Light"/>
        <a:ea typeface="Helvetica Neue Light"/>
        <a:cs typeface="Helvetica Neue Light"/>
        <a:sym typeface="Helvetica Neue Light"/>
      </a:defRPr>
    </a:lvl8pPr>
    <a:lvl9pPr algn="ctr" defTabSz="584200">
      <a:defRPr sz="4200">
        <a:solidFill>
          <a:srgbClr val="BC00FF"/>
        </a:solidFill>
        <a:effectLst>
          <a:outerShdw blurRad="50800" dist="38100" dir="5400000" rotWithShape="0">
            <a:srgbClr val="000000"/>
          </a:outerShdw>
        </a:effectLst>
        <a:latin typeface="Helvetica Neue Light"/>
        <a:ea typeface="Helvetica Neue Light"/>
        <a:cs typeface="Helvetica Neue Light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BC00FF"/>
        </a:fontRef>
        <a:srgbClr val="BC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4ED"/>
          </a:solidFill>
        </a:fill>
      </a:tcStyle>
    </a:wholeTbl>
    <a:band2H>
      <a:tcTxStyle/>
      <a:tcStyle>
        <a:tcBdr/>
        <a:fill>
          <a:solidFill>
            <a:srgbClr val="E6EBF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73C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73C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73C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BC00FF"/>
        </a:fontRef>
        <a:srgbClr val="BC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BC00FF"/>
        </a:fontRef>
        <a:srgbClr val="BC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BC00FF"/>
        </a:fontRef>
        <a:srgbClr val="BC00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E6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3CF"/>
          </a:solidFill>
        </a:fill>
      </a:tcStyle>
    </a:firstCol>
    <a:lastRow>
      <a:tcTxStyle b="on" i="on">
        <a:fontRef idx="major">
          <a:srgbClr val="BC00FF"/>
        </a:fontRef>
        <a:srgbClr val="BC00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BC00FF"/>
              </a:solidFill>
              <a:prstDash val="solid"/>
              <a:bevel/>
            </a:ln>
          </a:top>
          <a:bottom>
            <a:ln w="25400" cap="flat">
              <a:solidFill>
                <a:srgbClr val="BC00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C00FF"/>
              </a:solidFill>
              <a:prstDash val="solid"/>
              <a:bevel/>
            </a:ln>
          </a:top>
          <a:bottom>
            <a:ln w="25400" cap="flat">
              <a:solidFill>
                <a:srgbClr val="BC00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3CF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BC00FF"/>
        </a:fontRef>
        <a:srgbClr val="BC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CAFF"/>
          </a:solidFill>
        </a:fill>
      </a:tcStyle>
    </a:wholeTbl>
    <a:band2H>
      <a:tcTxStyle/>
      <a:tcStyle>
        <a:tcBdr/>
        <a:fill>
          <a:solidFill>
            <a:srgbClr val="F3E6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C00F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C00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C00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98356963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50900" y="0"/>
            <a:ext cx="11303000" cy="477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Titeltext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50900" y="4864100"/>
            <a:ext cx="113030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6032500" y="4560686"/>
            <a:ext cx="941350" cy="632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</a:t>
            </a:r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Titeltext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Titeltext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787400" y="36149"/>
            <a:ext cx="11430000" cy="287410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Titeltext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Titeltext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787400" y="2705537"/>
            <a:ext cx="5422900" cy="5841126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87400" y="240862"/>
            <a:ext cx="11430000" cy="246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87400" y="2705537"/>
            <a:ext cx="11430000" cy="584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Textebene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Helvetica Neue Light"/>
          <a:ea typeface="Helvetica Neue Light"/>
          <a:cs typeface="Helvetica Neue Light"/>
          <a:sym typeface="Helvetica Neue Light"/>
        </a:defRPr>
      </a:lvl1pPr>
      <a:lvl2pPr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Helvetica Neue Light"/>
          <a:ea typeface="Helvetica Neue Light"/>
          <a:cs typeface="Helvetica Neue Light"/>
          <a:sym typeface="Helvetica Neue Light"/>
        </a:defRPr>
      </a:lvl2pPr>
      <a:lvl3pPr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Helvetica Neue Light"/>
          <a:ea typeface="Helvetica Neue Light"/>
          <a:cs typeface="Helvetica Neue Light"/>
          <a:sym typeface="Helvetica Neue Light"/>
        </a:defRPr>
      </a:lvl3pPr>
      <a:lvl4pPr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Helvetica Neue Light"/>
          <a:ea typeface="Helvetica Neue Light"/>
          <a:cs typeface="Helvetica Neue Light"/>
          <a:sym typeface="Helvetica Neue Light"/>
        </a:defRPr>
      </a:lvl4pPr>
      <a:lvl5pPr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Helvetica Neue Light"/>
          <a:ea typeface="Helvetica Neue Light"/>
          <a:cs typeface="Helvetica Neue Light"/>
          <a:sym typeface="Helvetica Neue Light"/>
        </a:defRPr>
      </a:lvl5pPr>
      <a:lvl6pPr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Helvetica Neue Light"/>
          <a:ea typeface="Helvetica Neue Light"/>
          <a:cs typeface="Helvetica Neue Light"/>
          <a:sym typeface="Helvetica Neue Light"/>
        </a:defRPr>
      </a:lvl6pPr>
      <a:lvl7pPr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Helvetica Neue Light"/>
          <a:ea typeface="Helvetica Neue Light"/>
          <a:cs typeface="Helvetica Neue Light"/>
          <a:sym typeface="Helvetica Neue Light"/>
        </a:defRPr>
      </a:lvl7pPr>
      <a:lvl8pPr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Helvetica Neue Light"/>
          <a:ea typeface="Helvetica Neue Light"/>
          <a:cs typeface="Helvetica Neue Light"/>
          <a:sym typeface="Helvetica Neue Light"/>
        </a:defRPr>
      </a:lvl8pPr>
      <a:lvl9pPr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Helvetica Neue Light"/>
          <a:ea typeface="Helvetica Neue Light"/>
          <a:cs typeface="Helvetica Neue Light"/>
          <a:sym typeface="Helvetica Neue Light"/>
        </a:defRPr>
      </a:lvl1pPr>
      <a:lvl2pPr marL="889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Helvetica Neue Light"/>
          <a:ea typeface="Helvetica Neue Light"/>
          <a:cs typeface="Helvetica Neue Light"/>
          <a:sym typeface="Helvetica Neue Light"/>
        </a:defRPr>
      </a:lvl2pPr>
      <a:lvl3pPr marL="1333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Helvetica Neue Light"/>
          <a:ea typeface="Helvetica Neue Light"/>
          <a:cs typeface="Helvetica Neue Light"/>
          <a:sym typeface="Helvetica Neue Light"/>
        </a:defRPr>
      </a:lvl3pPr>
      <a:lvl4pPr marL="1778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Helvetica Neue Light"/>
          <a:ea typeface="Helvetica Neue Light"/>
          <a:cs typeface="Helvetica Neue Light"/>
          <a:sym typeface="Helvetica Neue Light"/>
        </a:defRPr>
      </a:lvl4pPr>
      <a:lvl5pPr marL="2222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Helvetica Neue Light"/>
          <a:ea typeface="Helvetica Neue Light"/>
          <a:cs typeface="Helvetica Neue Light"/>
          <a:sym typeface="Helvetica Neue Light"/>
        </a:defRPr>
      </a:lvl5pPr>
      <a:lvl6pPr marL="2667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Helvetica Neue Light"/>
          <a:ea typeface="Helvetica Neue Light"/>
          <a:cs typeface="Helvetica Neue Light"/>
          <a:sym typeface="Helvetica Neue Light"/>
        </a:defRPr>
      </a:lvl6pPr>
      <a:lvl7pPr marL="3111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Helvetica Neue Light"/>
          <a:ea typeface="Helvetica Neue Light"/>
          <a:cs typeface="Helvetica Neue Light"/>
          <a:sym typeface="Helvetica Neue Light"/>
        </a:defRPr>
      </a:lvl7pPr>
      <a:lvl8pPr marL="3556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Helvetica Neue Light"/>
          <a:ea typeface="Helvetica Neue Light"/>
          <a:cs typeface="Helvetica Neue Light"/>
          <a:sym typeface="Helvetica Neue Light"/>
        </a:defRPr>
      </a:lvl8pPr>
      <a:lvl9pPr marL="4000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 defTabSz="584200">
        <a:defRPr sz="1200">
          <a:solidFill>
            <a:schemeClr val="tx1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algn="r" defTabSz="584200">
        <a:defRPr sz="1200">
          <a:solidFill>
            <a:schemeClr val="tx1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algn="r" defTabSz="584200">
        <a:defRPr sz="1200">
          <a:solidFill>
            <a:schemeClr val="tx1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algn="r" defTabSz="584200">
        <a:defRPr sz="1200">
          <a:solidFill>
            <a:schemeClr val="tx1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algn="r" defTabSz="584200">
        <a:defRPr sz="1200">
          <a:solidFill>
            <a:schemeClr val="tx1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algn="r" defTabSz="584200">
        <a:defRPr sz="1200">
          <a:solidFill>
            <a:schemeClr val="tx1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algn="r" defTabSz="584200">
        <a:defRPr sz="1200">
          <a:solidFill>
            <a:schemeClr val="tx1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algn="r" defTabSz="584200">
        <a:defRPr sz="1200">
          <a:solidFill>
            <a:schemeClr val="tx1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algn="r" defTabSz="584200">
        <a:defRPr sz="1200">
          <a:solidFill>
            <a:schemeClr val="tx1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stemkoski/stemkoski.github.com/blob/master/Three.js/Collision-Detection.html" TargetMode="Externa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youtu.be/9zjFusv_jj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Spacetacular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850900" y="4864099"/>
            <a:ext cx="11303000" cy="1879105"/>
          </a:xfrm>
          <a:prstGeom prst="rect">
            <a:avLst/>
          </a:prstGeom>
        </p:spPr>
        <p:txBody>
          <a:bodyPr/>
          <a:lstStyle/>
          <a:p>
            <a:pPr lvl="0" defTabSz="566674">
              <a:defRPr sz="1800">
                <a:solidFill>
                  <a:srgbClr val="000000"/>
                </a:solidFill>
                <a:effectLst/>
              </a:defRPr>
            </a:pPr>
            <a:r>
              <a:rPr sz="4074">
                <a:solidFill>
                  <a:srgbClr val="73BFFF"/>
                </a:solidFill>
                <a:effectLst>
                  <a:outerShdw blurRad="49276" dist="36957" dir="5400000" rotWithShape="0">
                    <a:srgbClr val="000000"/>
                  </a:outerShdw>
                </a:effectLst>
              </a:rPr>
              <a:t>Grafische Datenverarbeitung SS2015</a:t>
            </a:r>
          </a:p>
          <a:p>
            <a:pPr lvl="0" defTabSz="566674">
              <a:defRPr sz="1800">
                <a:solidFill>
                  <a:srgbClr val="000000"/>
                </a:solidFill>
                <a:effectLst/>
              </a:defRPr>
            </a:pPr>
            <a:r>
              <a:rPr sz="4074">
                <a:solidFill>
                  <a:srgbClr val="73BFFF"/>
                </a:solidFill>
                <a:effectLst>
                  <a:outerShdw blurRad="49276" dist="36957" dir="5400000" rotWithShape="0">
                    <a:srgbClr val="000000"/>
                  </a:outerShdw>
                </a:effectLst>
              </a:rPr>
              <a:t>Stefanie Zahn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4294967295"/>
          </p:nvPr>
        </p:nvSpPr>
        <p:spPr>
          <a:xfrm>
            <a:off x="12635076" y="9309100"/>
            <a:ext cx="213158" cy="210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fld id="{86CB4B4D-7CA3-9044-876B-883B54F8677D}" type="slidenum">
              <a:rPr sz="1400" b="1">
                <a:solidFill>
                  <a:srgbClr val="FFFFFF">
                    <a:alpha val="70000"/>
                  </a:srgbClr>
                </a:solidFill>
              </a:rPr>
              <a:t>1</a:t>
            </a:fld>
            <a:endParaRPr sz="1400" b="1">
              <a:solidFill>
                <a:srgbClr val="FFFFFF">
                  <a:alpha val="70000"/>
                </a:srgbClr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Systemarchitektur Objekte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Meteoriten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4294967295"/>
          </p:nvPr>
        </p:nvSpPr>
        <p:spPr>
          <a:xfrm>
            <a:off x="12635076" y="9309100"/>
            <a:ext cx="213158" cy="210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fld id="{86CB4B4D-7CA3-9044-876B-883B54F8677D}" type="slidenum">
              <a:rPr sz="1400" b="1">
                <a:solidFill>
                  <a:srgbClr val="FFFFFF">
                    <a:alpha val="70000"/>
                  </a:srgbClr>
                </a:solidFill>
              </a:rPr>
              <a:t>10</a:t>
            </a:fld>
            <a:endParaRPr sz="1400" b="1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75" name="Shape 75"/>
          <p:cNvSpPr/>
          <p:nvPr/>
        </p:nvSpPr>
        <p:spPr>
          <a:xfrm>
            <a:off x="748525" y="7853933"/>
            <a:ext cx="10257048" cy="1462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300789" lvl="0" indent="-300789" algn="l"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Erstellen und hinzufügen der Meteoriten in die Szene</a:t>
            </a:r>
          </a:p>
          <a:p>
            <a:pPr marL="300789" lvl="0" indent="-300789" algn="l"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Zufällige Anordnung der Meteoriten</a:t>
            </a:r>
          </a:p>
          <a:p>
            <a:pPr marL="300789" lvl="0" indent="-300789" algn="l"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Werden in einem Array gespeichert</a:t>
            </a:r>
          </a:p>
        </p:txBody>
      </p:sp>
      <p:pic>
        <p:nvPicPr>
          <p:cNvPr id="76" name="Bildschirmfoto 2015-10-02 um 17.40.2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771" y="2857500"/>
            <a:ext cx="10998816" cy="4805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Systemarchitektur Objekte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Sternenhimmel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4294967295"/>
          </p:nvPr>
        </p:nvSpPr>
        <p:spPr>
          <a:xfrm>
            <a:off x="12635076" y="9309100"/>
            <a:ext cx="213158" cy="210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fld id="{86CB4B4D-7CA3-9044-876B-883B54F8677D}" type="slidenum">
              <a:rPr sz="1400" b="1">
                <a:solidFill>
                  <a:srgbClr val="FFFFFF">
                    <a:alpha val="70000"/>
                  </a:srgbClr>
                </a:solidFill>
              </a:rPr>
              <a:t>11</a:t>
            </a:fld>
            <a:endParaRPr sz="1400" b="1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0" name="Shape 80"/>
          <p:cNvSpPr/>
          <p:nvPr/>
        </p:nvSpPr>
        <p:spPr>
          <a:xfrm>
            <a:off x="748525" y="7853933"/>
            <a:ext cx="10257048" cy="1462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300789" lvl="0" indent="-300789" algn="l"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Erstellen und hinzufügen des Sternenhimmels in die Szene</a:t>
            </a:r>
          </a:p>
          <a:p>
            <a:pPr marL="300789" lvl="0" indent="-300789" algn="l"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Zufällige Anordnung der Sterne</a:t>
            </a:r>
          </a:p>
          <a:p>
            <a:pPr marL="300789" lvl="0" indent="-300789" algn="l"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Werden in einem Array gespeichert</a:t>
            </a:r>
          </a:p>
        </p:txBody>
      </p:sp>
      <p:pic>
        <p:nvPicPr>
          <p:cNvPr id="81" name="Bildschirmfoto 2015-10-02 um 17.43.0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448" y="2976711"/>
            <a:ext cx="11525228" cy="45196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Systemarchitektur Funktionen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4294967295"/>
          </p:nvPr>
        </p:nvSpPr>
        <p:spPr>
          <a:xfrm>
            <a:off x="12635076" y="9309100"/>
            <a:ext cx="213158" cy="210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fld id="{86CB4B4D-7CA3-9044-876B-883B54F8677D}" type="slidenum">
              <a:rPr sz="1400" b="1">
                <a:solidFill>
                  <a:srgbClr val="FFFFFF">
                    <a:alpha val="70000"/>
                  </a:srgbClr>
                </a:solidFill>
              </a:rPr>
              <a:t>12</a:t>
            </a:fld>
            <a:endParaRPr sz="1400" b="1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787400" y="2854045"/>
            <a:ext cx="9022442" cy="5953553"/>
          </a:xfrm>
          <a:prstGeom prst="rect">
            <a:avLst/>
          </a:prstGeom>
        </p:spPr>
        <p:txBody>
          <a:bodyPr/>
          <a:lstStyle/>
          <a:p>
            <a:pPr marL="346708" lvl="0" indent="-346708" defTabSz="455674">
              <a:spcBef>
                <a:spcPts val="2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  <a:effectLst>
                  <a:outerShdw blurRad="38100" dist="29717" dir="5400000" rotWithShape="0">
                    <a:srgbClr val="000000"/>
                  </a:outerShdw>
                </a:effectLst>
              </a:rPr>
              <a:t>Raumschiffsteuerung</a:t>
            </a:r>
          </a:p>
          <a:p>
            <a:pPr marL="346708" lvl="0" indent="-346708" defTabSz="455674">
              <a:spcBef>
                <a:spcPts val="2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  <a:effectLst>
                  <a:outerShdw blurRad="38100" dist="29717" dir="5400000" rotWithShape="0">
                    <a:srgbClr val="000000"/>
                  </a:outerShdw>
                </a:effectLst>
              </a:rPr>
              <a:t>Meteoritenbewegung</a:t>
            </a:r>
          </a:p>
          <a:p>
            <a:pPr marL="346708" lvl="0" indent="-346708" defTabSz="455674">
              <a:spcBef>
                <a:spcPts val="2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  <a:effectLst>
                  <a:outerShdw blurRad="38100" dist="29717" dir="5400000" rotWithShape="0">
                    <a:srgbClr val="000000"/>
                  </a:outerShdw>
                </a:effectLst>
              </a:rPr>
              <a:t>Sternenhimmelbewegung</a:t>
            </a:r>
          </a:p>
          <a:p>
            <a:pPr marL="346708" lvl="0" indent="-346708" defTabSz="455674">
              <a:spcBef>
                <a:spcPts val="2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  <a:effectLst>
                  <a:outerShdw blurRad="38100" dist="29717" dir="5400000" rotWithShape="0">
                    <a:srgbClr val="000000"/>
                  </a:outerShdw>
                </a:effectLst>
              </a:rPr>
              <a:t>Schussfunktion (Projektile)</a:t>
            </a:r>
          </a:p>
          <a:p>
            <a:pPr marL="346708" lvl="0" indent="-346708" defTabSz="455674">
              <a:spcBef>
                <a:spcPts val="2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  <a:effectLst>
                  <a:outerShdw blurRad="38100" dist="29717" dir="5400000" rotWithShape="0">
                    <a:srgbClr val="000000"/>
                  </a:outerShdw>
                </a:effectLst>
              </a:rPr>
              <a:t>Kollision</a:t>
            </a:r>
          </a:p>
          <a:p>
            <a:pPr marL="346708" lvl="0" indent="-346708" defTabSz="455674">
              <a:spcBef>
                <a:spcPts val="2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  <a:effectLst>
                  <a:outerShdw blurRad="38100" dist="29717" dir="5400000" rotWithShape="0">
                    <a:srgbClr val="000000"/>
                  </a:outerShdw>
                </a:effectLst>
              </a:rPr>
              <a:t>Punktezähler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 defTabSz="566674">
              <a:defRPr sz="1800">
                <a:solidFill>
                  <a:srgbClr val="000000"/>
                </a:solidFill>
                <a:effectLst/>
              </a:defRPr>
            </a:pPr>
            <a:r>
              <a:rPr sz="6984">
                <a:solidFill>
                  <a:srgbClr val="FFFFFF"/>
                </a:solidFill>
                <a:effectLst>
                  <a:outerShdw blurRad="49276" dist="36957" dir="5400000" rotWithShape="0">
                    <a:srgbClr val="000000"/>
                  </a:outerShdw>
                </a:effectLst>
              </a:rPr>
              <a:t>Systemarchitektur Funktionen</a:t>
            </a:r>
          </a:p>
          <a:p>
            <a:pPr lvl="0" defTabSz="566674">
              <a:defRPr sz="1800">
                <a:solidFill>
                  <a:srgbClr val="000000"/>
                </a:solidFill>
                <a:effectLst/>
              </a:defRPr>
            </a:pPr>
            <a:r>
              <a:rPr sz="6984">
                <a:solidFill>
                  <a:srgbClr val="FFFFFF"/>
                </a:solidFill>
                <a:effectLst>
                  <a:outerShdw blurRad="49276" dist="36957" dir="5400000" rotWithShape="0">
                    <a:srgbClr val="000000"/>
                  </a:outerShdw>
                </a:effectLst>
              </a:rPr>
              <a:t>Raumschiffsteuerung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4294967295"/>
          </p:nvPr>
        </p:nvSpPr>
        <p:spPr>
          <a:xfrm>
            <a:off x="12635076" y="9309100"/>
            <a:ext cx="213158" cy="210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fld id="{86CB4B4D-7CA3-9044-876B-883B54F8677D}" type="slidenum">
              <a:rPr sz="1400" b="1">
                <a:solidFill>
                  <a:srgbClr val="FFFFFF">
                    <a:alpha val="70000"/>
                  </a:srgbClr>
                </a:solidFill>
              </a:rPr>
              <a:t>13</a:t>
            </a:fld>
            <a:endParaRPr sz="1400" b="1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9" name="Shape 89"/>
          <p:cNvSpPr/>
          <p:nvPr/>
        </p:nvSpPr>
        <p:spPr>
          <a:xfrm>
            <a:off x="5029814" y="4043933"/>
            <a:ext cx="7696360" cy="1462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L="300789" indent="-300789" algn="l">
              <a:buSzPct val="100000"/>
              <a:buChar char="•"/>
              <a:defRPr sz="3000" i="1">
                <a:solidFill>
                  <a:srgbClr val="FFFFFF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30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Keyboard-Event (Pfeiltasten und Leertaste) löst Steuerung des Schiffes oder Schießen-Funktion aus</a:t>
            </a:r>
          </a:p>
        </p:txBody>
      </p:sp>
      <p:pic>
        <p:nvPicPr>
          <p:cNvPr id="90" name="Bildschirmfoto 2015-10-02 um 17.45.3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7748" y="2663229"/>
            <a:ext cx="3937001" cy="513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Bildschirmfoto 2015-10-02 um 17.46.1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60900" y="2680592"/>
            <a:ext cx="8255000" cy="1003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 defTabSz="566674">
              <a:defRPr sz="1800">
                <a:solidFill>
                  <a:srgbClr val="000000"/>
                </a:solidFill>
                <a:effectLst/>
              </a:defRPr>
            </a:pPr>
            <a:r>
              <a:rPr sz="6984">
                <a:solidFill>
                  <a:srgbClr val="FFFFFF"/>
                </a:solidFill>
                <a:effectLst>
                  <a:outerShdw blurRad="49276" dist="36957" dir="5400000" rotWithShape="0">
                    <a:srgbClr val="000000"/>
                  </a:outerShdw>
                </a:effectLst>
              </a:rPr>
              <a:t>Systemarchitektur Funktionen</a:t>
            </a:r>
          </a:p>
          <a:p>
            <a:pPr lvl="0" defTabSz="566674">
              <a:defRPr sz="1800">
                <a:solidFill>
                  <a:srgbClr val="000000"/>
                </a:solidFill>
                <a:effectLst/>
              </a:defRPr>
            </a:pPr>
            <a:r>
              <a:rPr sz="6984">
                <a:solidFill>
                  <a:srgbClr val="FFFFFF"/>
                </a:solidFill>
                <a:effectLst>
                  <a:outerShdw blurRad="49276" dist="36957" dir="5400000" rotWithShape="0">
                    <a:srgbClr val="000000"/>
                  </a:outerShdw>
                </a:effectLst>
              </a:rPr>
              <a:t>Meteoritenbewegung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4294967295"/>
          </p:nvPr>
        </p:nvSpPr>
        <p:spPr>
          <a:xfrm>
            <a:off x="12635076" y="9309100"/>
            <a:ext cx="213158" cy="210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fld id="{86CB4B4D-7CA3-9044-876B-883B54F8677D}" type="slidenum">
              <a:rPr sz="1400" b="1">
                <a:solidFill>
                  <a:srgbClr val="FFFFFF">
                    <a:alpha val="70000"/>
                  </a:srgbClr>
                </a:solidFill>
              </a:rPr>
              <a:t>14</a:t>
            </a:fld>
            <a:endParaRPr sz="1400" b="1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5" name="Shape 95"/>
          <p:cNvSpPr/>
          <p:nvPr/>
        </p:nvSpPr>
        <p:spPr>
          <a:xfrm>
            <a:off x="778936" y="7066533"/>
            <a:ext cx="11264432" cy="191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300789" lvl="0" indent="-300789" algn="l"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Elemente des Meteoriten-Arrays werden in der Szene nach vorne bewegt</a:t>
            </a:r>
          </a:p>
          <a:p>
            <a:pPr marL="300789" lvl="0" indent="-300789" algn="l"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Wenn Meteoriten hinter der Kamera sind werden sie wieder ganz nach vorne zufällig positioniert </a:t>
            </a:r>
          </a:p>
        </p:txBody>
      </p:sp>
      <p:pic>
        <p:nvPicPr>
          <p:cNvPr id="96" name="Bildschirmfoto 2015-10-02 um 17.48.2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516" y="2791767"/>
            <a:ext cx="11264432" cy="42420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 defTabSz="566674">
              <a:defRPr sz="1800">
                <a:solidFill>
                  <a:srgbClr val="000000"/>
                </a:solidFill>
                <a:effectLst/>
              </a:defRPr>
            </a:pPr>
            <a:r>
              <a:rPr sz="6984">
                <a:solidFill>
                  <a:srgbClr val="FFFFFF"/>
                </a:solidFill>
                <a:effectLst>
                  <a:outerShdw blurRad="49276" dist="36957" dir="5400000" rotWithShape="0">
                    <a:srgbClr val="000000"/>
                  </a:outerShdw>
                </a:effectLst>
              </a:rPr>
              <a:t>Systemarchitektur Funktionen</a:t>
            </a:r>
          </a:p>
          <a:p>
            <a:pPr lvl="0" defTabSz="566674">
              <a:defRPr sz="1800">
                <a:solidFill>
                  <a:srgbClr val="000000"/>
                </a:solidFill>
                <a:effectLst/>
              </a:defRPr>
            </a:pPr>
            <a:r>
              <a:rPr sz="6984">
                <a:solidFill>
                  <a:srgbClr val="FFFFFF"/>
                </a:solidFill>
                <a:effectLst>
                  <a:outerShdw blurRad="49276" dist="36957" dir="5400000" rotWithShape="0">
                    <a:srgbClr val="000000"/>
                  </a:outerShdw>
                </a:effectLst>
              </a:rPr>
              <a:t>Meteoritenbewegung</a:t>
            </a:r>
          </a:p>
        </p:txBody>
      </p:sp>
      <p:sp>
        <p:nvSpPr>
          <p:cNvPr id="99" name="Shape 99"/>
          <p:cNvSpPr>
            <a:spLocks noGrp="1"/>
          </p:cNvSpPr>
          <p:nvPr>
            <p:ph type="sldNum" sz="quarter" idx="4294967295"/>
          </p:nvPr>
        </p:nvSpPr>
        <p:spPr>
          <a:xfrm>
            <a:off x="12635076" y="9309100"/>
            <a:ext cx="213158" cy="210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fld id="{86CB4B4D-7CA3-9044-876B-883B54F8677D}" type="slidenum">
              <a:rPr sz="1400" b="1">
                <a:solidFill>
                  <a:srgbClr val="FFFFFF">
                    <a:alpha val="70000"/>
                  </a:srgbClr>
                </a:solidFill>
              </a:rPr>
              <a:t>15</a:t>
            </a:fld>
            <a:endParaRPr sz="1400" b="1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778936" y="7803133"/>
            <a:ext cx="11264432" cy="1462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300789" lvl="0" indent="-300789" algn="l"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Umso mehr Punkte umso schneller werden die Meteoriten</a:t>
            </a:r>
          </a:p>
          <a:p>
            <a:pPr marL="300789" lvl="0" indent="-300789" algn="l"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Im Start-/GameOver-Screen blinken die Meteoriten bunt; im Spiel-Modus sind sie grau</a:t>
            </a:r>
          </a:p>
        </p:txBody>
      </p:sp>
      <p:pic>
        <p:nvPicPr>
          <p:cNvPr id="101" name="Bildschirmfoto 2015-10-02 um 17.51.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281" y="2663924"/>
            <a:ext cx="10990526" cy="48403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 defTabSz="566674">
              <a:defRPr sz="1800">
                <a:solidFill>
                  <a:srgbClr val="000000"/>
                </a:solidFill>
                <a:effectLst/>
              </a:defRPr>
            </a:pPr>
            <a:r>
              <a:rPr sz="6984">
                <a:solidFill>
                  <a:srgbClr val="FFFFFF"/>
                </a:solidFill>
                <a:effectLst>
                  <a:outerShdw blurRad="49276" dist="36957" dir="5400000" rotWithShape="0">
                    <a:srgbClr val="000000"/>
                  </a:outerShdw>
                </a:effectLst>
              </a:rPr>
              <a:t>Systemarchitektur Funktionen</a:t>
            </a:r>
          </a:p>
          <a:p>
            <a:pPr lvl="0" defTabSz="566674">
              <a:defRPr sz="1800">
                <a:solidFill>
                  <a:srgbClr val="000000"/>
                </a:solidFill>
                <a:effectLst/>
              </a:defRPr>
            </a:pPr>
            <a:r>
              <a:rPr sz="6984">
                <a:solidFill>
                  <a:srgbClr val="FFFFFF"/>
                </a:solidFill>
                <a:effectLst>
                  <a:outerShdw blurRad="49276" dist="36957" dir="5400000" rotWithShape="0">
                    <a:srgbClr val="000000"/>
                  </a:outerShdw>
                </a:effectLst>
              </a:rPr>
              <a:t>Sternenhimmelbewegung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4294967295"/>
          </p:nvPr>
        </p:nvSpPr>
        <p:spPr>
          <a:xfrm>
            <a:off x="12635076" y="9309100"/>
            <a:ext cx="213158" cy="210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fld id="{86CB4B4D-7CA3-9044-876B-883B54F8677D}" type="slidenum">
              <a:rPr sz="1400" b="1">
                <a:solidFill>
                  <a:srgbClr val="FFFFFF">
                    <a:alpha val="70000"/>
                  </a:srgbClr>
                </a:solidFill>
              </a:rPr>
              <a:t>16</a:t>
            </a:fld>
            <a:endParaRPr sz="1400" b="1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78936" y="7638033"/>
            <a:ext cx="11264432" cy="54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L="300789" indent="-300789" algn="l">
              <a:buSzPct val="100000"/>
              <a:buChar char="•"/>
              <a:defRPr sz="3000" i="1">
                <a:solidFill>
                  <a:srgbClr val="FFFFFF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30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Funktion gleicht Meteoritenbewegung</a:t>
            </a:r>
          </a:p>
        </p:txBody>
      </p:sp>
      <p:pic>
        <p:nvPicPr>
          <p:cNvPr id="106" name="Bildschirmfoto 2015-10-02 um 17.53.0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6289" y="2827287"/>
            <a:ext cx="11174466" cy="45401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 defTabSz="566674">
              <a:defRPr sz="1800">
                <a:solidFill>
                  <a:srgbClr val="000000"/>
                </a:solidFill>
                <a:effectLst/>
              </a:defRPr>
            </a:pPr>
            <a:r>
              <a:rPr sz="6984">
                <a:solidFill>
                  <a:srgbClr val="FFFFFF"/>
                </a:solidFill>
                <a:effectLst>
                  <a:outerShdw blurRad="49276" dist="36957" dir="5400000" rotWithShape="0">
                    <a:srgbClr val="000000"/>
                  </a:outerShdw>
                </a:effectLst>
              </a:rPr>
              <a:t>Systemarchitektur Funktionen</a:t>
            </a:r>
          </a:p>
          <a:p>
            <a:pPr lvl="0" defTabSz="566674">
              <a:defRPr sz="1800">
                <a:solidFill>
                  <a:srgbClr val="000000"/>
                </a:solidFill>
                <a:effectLst/>
              </a:defRPr>
            </a:pPr>
            <a:r>
              <a:rPr sz="6984">
                <a:solidFill>
                  <a:srgbClr val="FFFFFF"/>
                </a:solidFill>
                <a:effectLst>
                  <a:outerShdw blurRad="49276" dist="36957" dir="5400000" rotWithShape="0">
                    <a:srgbClr val="000000"/>
                  </a:outerShdw>
                </a:effectLst>
              </a:rPr>
              <a:t>Schussfunktion (Projektile)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4294967295"/>
          </p:nvPr>
        </p:nvSpPr>
        <p:spPr>
          <a:xfrm>
            <a:off x="12635076" y="9309100"/>
            <a:ext cx="213158" cy="210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fld id="{86CB4B4D-7CA3-9044-876B-883B54F8677D}" type="slidenum">
              <a:rPr sz="1400" b="1">
                <a:solidFill>
                  <a:srgbClr val="FFFFFF">
                    <a:alpha val="70000"/>
                  </a:srgbClr>
                </a:solidFill>
              </a:rPr>
              <a:t>17</a:t>
            </a:fld>
            <a:endParaRPr sz="1400" b="1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778936" y="7803133"/>
            <a:ext cx="11264432" cy="1462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300789" lvl="0" indent="-300789" algn="l"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Funktion erstellt Projektil-Objekte (nicht mehr als 3)</a:t>
            </a:r>
          </a:p>
          <a:p>
            <a:pPr marL="300789" lvl="0" indent="-300789" algn="l"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Positioniert Projektil-Objekte vor den Bug des Raumschiffes</a:t>
            </a:r>
          </a:p>
          <a:p>
            <a:pPr marL="300789" lvl="0" indent="-300789" algn="l"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Werden in einem Array gespeichert</a:t>
            </a:r>
          </a:p>
        </p:txBody>
      </p:sp>
      <p:pic>
        <p:nvPicPr>
          <p:cNvPr id="111" name="Bildschirmfoto 2015-10-02 um 17.54.2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096" y="2694384"/>
            <a:ext cx="7899742" cy="5106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 defTabSz="566674">
              <a:defRPr sz="1800">
                <a:solidFill>
                  <a:srgbClr val="000000"/>
                </a:solidFill>
                <a:effectLst/>
              </a:defRPr>
            </a:pPr>
            <a:r>
              <a:rPr sz="6984">
                <a:solidFill>
                  <a:srgbClr val="FFFFFF"/>
                </a:solidFill>
                <a:effectLst>
                  <a:outerShdw blurRad="49276" dist="36957" dir="5400000" rotWithShape="0">
                    <a:srgbClr val="000000"/>
                  </a:outerShdw>
                </a:effectLst>
              </a:rPr>
              <a:t>Systemarchitektur Funktionen</a:t>
            </a:r>
          </a:p>
          <a:p>
            <a:pPr lvl="0" defTabSz="566674">
              <a:defRPr sz="1800">
                <a:solidFill>
                  <a:srgbClr val="000000"/>
                </a:solidFill>
                <a:effectLst/>
              </a:defRPr>
            </a:pPr>
            <a:r>
              <a:rPr sz="6984">
                <a:solidFill>
                  <a:srgbClr val="FFFFFF"/>
                </a:solidFill>
                <a:effectLst>
                  <a:outerShdw blurRad="49276" dist="36957" dir="5400000" rotWithShape="0">
                    <a:srgbClr val="000000"/>
                  </a:outerShdw>
                </a:effectLst>
              </a:rPr>
              <a:t>Schussfunktion (Projektile)</a:t>
            </a: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4294967295"/>
          </p:nvPr>
        </p:nvSpPr>
        <p:spPr>
          <a:xfrm>
            <a:off x="12635076" y="9309100"/>
            <a:ext cx="213158" cy="210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fld id="{86CB4B4D-7CA3-9044-876B-883B54F8677D}" type="slidenum">
              <a:rPr sz="1400" b="1">
                <a:solidFill>
                  <a:srgbClr val="FFFFFF">
                    <a:alpha val="70000"/>
                  </a:srgbClr>
                </a:solidFill>
              </a:rPr>
              <a:t>18</a:t>
            </a:fld>
            <a:endParaRPr sz="1400" b="1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778936" y="8031733"/>
            <a:ext cx="11264432" cy="100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300789" lvl="0" indent="-300789" algn="l"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Projektile des Arrays werden nach vorne verschoben (schießen)</a:t>
            </a:r>
          </a:p>
          <a:p>
            <a:pPr marL="300789" lvl="0" indent="-300789" algn="l"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Ab einer bestimmten Entfernung verschwinden Projektile (shift)</a:t>
            </a:r>
          </a:p>
        </p:txBody>
      </p:sp>
      <p:pic>
        <p:nvPicPr>
          <p:cNvPr id="116" name="Bildschirmfoto 2015-10-02 um 17.57.3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178" y="2615009"/>
            <a:ext cx="6720969" cy="49607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 defTabSz="566674">
              <a:defRPr sz="1800">
                <a:solidFill>
                  <a:srgbClr val="000000"/>
                </a:solidFill>
                <a:effectLst/>
              </a:defRPr>
            </a:pPr>
            <a:r>
              <a:rPr sz="6984">
                <a:solidFill>
                  <a:srgbClr val="FFFFFF"/>
                </a:solidFill>
                <a:effectLst>
                  <a:outerShdw blurRad="49276" dist="36957" dir="5400000" rotWithShape="0">
                    <a:srgbClr val="000000"/>
                  </a:outerShdw>
                </a:effectLst>
              </a:rPr>
              <a:t>Systemarchitektur Funktionen</a:t>
            </a:r>
          </a:p>
          <a:p>
            <a:pPr lvl="0" defTabSz="566674">
              <a:defRPr sz="1800">
                <a:solidFill>
                  <a:srgbClr val="000000"/>
                </a:solidFill>
                <a:effectLst/>
              </a:defRPr>
            </a:pPr>
            <a:r>
              <a:rPr sz="6984">
                <a:solidFill>
                  <a:srgbClr val="FFFFFF"/>
                </a:solidFill>
                <a:effectLst>
                  <a:outerShdw blurRad="49276" dist="36957" dir="5400000" rotWithShape="0">
                    <a:srgbClr val="000000"/>
                  </a:outerShdw>
                </a:effectLst>
              </a:rPr>
              <a:t>Kollision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4294967295"/>
          </p:nvPr>
        </p:nvSpPr>
        <p:spPr>
          <a:xfrm>
            <a:off x="12635076" y="9309100"/>
            <a:ext cx="213158" cy="210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fld id="{86CB4B4D-7CA3-9044-876B-883B54F8677D}" type="slidenum">
              <a:rPr sz="1400" b="1">
                <a:solidFill>
                  <a:srgbClr val="FFFFFF">
                    <a:alpha val="70000"/>
                  </a:srgbClr>
                </a:solidFill>
              </a:rPr>
              <a:t>19</a:t>
            </a:fld>
            <a:endParaRPr sz="1400" b="1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870184" y="7549133"/>
            <a:ext cx="11264432" cy="191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300789" lvl="0" indent="-300789" algn="l"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Kollisionserkennung mit Hilfe des Three.js Objekts Raycaster</a:t>
            </a:r>
          </a:p>
          <a:p>
            <a:pPr marL="300789" lvl="0" indent="-300789" algn="l"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Quelle: </a:t>
            </a:r>
            <a:r>
              <a:rPr sz="3000" i="1" u="sng">
                <a:solidFill>
                  <a:srgbClr val="0000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>
                  <a:solidFill>
                    <a:srgbClr val="0000FF"/>
                  </a:solidFill>
                </a:uFill>
                <a:hlinkClick r:id="rId2"/>
              </a:rPr>
              <a:t>https://github.com/stemkoski/stemkoski.github.com/blob/master/Three.js/Collision-Detection.html</a:t>
            </a:r>
            <a:endParaRPr sz="3000" i="1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marL="300789" lvl="0" indent="-300789" algn="l"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für eigene Bedürfnisse angepasst</a:t>
            </a:r>
          </a:p>
        </p:txBody>
      </p:sp>
      <p:pic>
        <p:nvPicPr>
          <p:cNvPr id="121" name="Bildschirmfoto 2015-10-02 um 18.00.1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2688" y="2578100"/>
            <a:ext cx="10916989" cy="4866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Gliederung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/>
          <a:p>
            <a:pPr marL="1271268" lvl="0" indent="-1271268" defTabSz="578358">
              <a:spcBef>
                <a:spcPts val="3500"/>
              </a:spcBef>
              <a:buClr>
                <a:srgbClr val="FFFFFF"/>
              </a:buClr>
              <a:buSzPct val="100000"/>
              <a:buAutoNum type="arabicPeriod"/>
              <a:defRPr sz="1800">
                <a:solidFill>
                  <a:srgbClr val="000000"/>
                </a:solidFill>
                <a:effectLst/>
              </a:defRPr>
            </a:pPr>
            <a:r>
              <a:rPr sz="3500">
                <a:solidFill>
                  <a:srgbClr val="FFFFFF"/>
                </a:solidFill>
                <a:effectLst>
                  <a:outerShdw blurRad="50800" dist="37719" dir="5400000" rotWithShape="0">
                    <a:srgbClr val="000000"/>
                  </a:outerShdw>
                </a:effectLst>
              </a:rPr>
              <a:t>Demo (Video)</a:t>
            </a:r>
          </a:p>
          <a:p>
            <a:pPr marL="1271268" lvl="0" indent="-1271268" defTabSz="578358">
              <a:spcBef>
                <a:spcPts val="3500"/>
              </a:spcBef>
              <a:buClr>
                <a:srgbClr val="FFFFFF"/>
              </a:buClr>
              <a:buSzPct val="100000"/>
              <a:buAutoNum type="arabicPeriod"/>
              <a:defRPr sz="1800">
                <a:solidFill>
                  <a:srgbClr val="000000"/>
                </a:solidFill>
                <a:effectLst/>
              </a:defRPr>
            </a:pPr>
            <a:r>
              <a:rPr sz="3500">
                <a:solidFill>
                  <a:srgbClr val="FFFFFF"/>
                </a:solidFill>
                <a:effectLst>
                  <a:outerShdw blurRad="50800" dist="37719" dir="5400000" rotWithShape="0">
                    <a:srgbClr val="000000"/>
                  </a:outerShdw>
                </a:effectLst>
              </a:rPr>
              <a:t>Impressionen (Bilder)</a:t>
            </a:r>
          </a:p>
          <a:p>
            <a:pPr marL="1271268" lvl="0" indent="-1271268" defTabSz="578358">
              <a:spcBef>
                <a:spcPts val="3500"/>
              </a:spcBef>
              <a:buClr>
                <a:srgbClr val="FFFFFF"/>
              </a:buClr>
              <a:buSzPct val="100000"/>
              <a:buAutoNum type="arabicPeriod"/>
              <a:defRPr sz="1800">
                <a:solidFill>
                  <a:srgbClr val="000000"/>
                </a:solidFill>
                <a:effectLst/>
              </a:defRPr>
            </a:pPr>
            <a:r>
              <a:rPr sz="3500">
                <a:solidFill>
                  <a:srgbClr val="FFFFFF"/>
                </a:solidFill>
                <a:effectLst>
                  <a:outerShdw blurRad="50800" dist="37719" dir="5400000" rotWithShape="0">
                    <a:srgbClr val="000000"/>
                  </a:outerShdw>
                </a:effectLst>
              </a:rPr>
              <a:t>Systemarchitektur (Abläufe &amp; Objekte)</a:t>
            </a:r>
          </a:p>
          <a:p>
            <a:pPr marL="1271268" lvl="0" indent="-1271268" defTabSz="578358">
              <a:spcBef>
                <a:spcPts val="3500"/>
              </a:spcBef>
              <a:buClr>
                <a:srgbClr val="FFFFFF"/>
              </a:buClr>
              <a:buSzPct val="100000"/>
              <a:buAutoNum type="arabicPeriod"/>
              <a:defRPr sz="1800">
                <a:solidFill>
                  <a:srgbClr val="000000"/>
                </a:solidFill>
                <a:effectLst/>
              </a:defRPr>
            </a:pPr>
            <a:r>
              <a:rPr sz="3500">
                <a:solidFill>
                  <a:srgbClr val="FFFFFF"/>
                </a:solidFill>
                <a:effectLst>
                  <a:outerShdw blurRad="50800" dist="37719" dir="5400000" rotWithShape="0">
                    <a:srgbClr val="000000"/>
                  </a:outerShdw>
                </a:effectLst>
              </a:rPr>
              <a:t>Zeitplan vs. Realität</a:t>
            </a:r>
          </a:p>
          <a:p>
            <a:pPr marL="1271268" lvl="0" indent="-1271268" defTabSz="578358">
              <a:spcBef>
                <a:spcPts val="3500"/>
              </a:spcBef>
              <a:buClr>
                <a:srgbClr val="FFFFFF"/>
              </a:buClr>
              <a:buSzPct val="100000"/>
              <a:buAutoNum type="arabicPeriod"/>
              <a:defRPr sz="1800">
                <a:solidFill>
                  <a:srgbClr val="000000"/>
                </a:solidFill>
                <a:effectLst/>
              </a:defRPr>
            </a:pPr>
            <a:r>
              <a:rPr sz="3500">
                <a:solidFill>
                  <a:srgbClr val="FFFFFF"/>
                </a:solidFill>
                <a:effectLst>
                  <a:outerShdw blurRad="50800" dist="37719" dir="5400000" rotWithShape="0">
                    <a:srgbClr val="000000"/>
                  </a:outerShdw>
                </a:effectLst>
              </a:rPr>
              <a:t>Aufgabenverteilung/Aufwand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4294967295"/>
          </p:nvPr>
        </p:nvSpPr>
        <p:spPr>
          <a:xfrm>
            <a:off x="12635076" y="9309100"/>
            <a:ext cx="213158" cy="210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fld id="{86CB4B4D-7CA3-9044-876B-883B54F8677D}" type="slidenum">
              <a:rPr sz="1400" b="1">
                <a:solidFill>
                  <a:srgbClr val="FFFFFF">
                    <a:alpha val="70000"/>
                  </a:srgbClr>
                </a:solidFill>
              </a:rPr>
              <a:t>2</a:t>
            </a:fld>
            <a:endParaRPr sz="1400" b="1">
              <a:solidFill>
                <a:srgbClr val="FFFFFF">
                  <a:alpha val="70000"/>
                </a:srgbClr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 defTabSz="566674">
              <a:defRPr sz="1800">
                <a:solidFill>
                  <a:srgbClr val="000000"/>
                </a:solidFill>
                <a:effectLst/>
              </a:defRPr>
            </a:pPr>
            <a:r>
              <a:rPr sz="6984">
                <a:solidFill>
                  <a:srgbClr val="FFFFFF"/>
                </a:solidFill>
                <a:effectLst>
                  <a:outerShdw blurRad="49276" dist="36957" dir="5400000" rotWithShape="0">
                    <a:srgbClr val="000000"/>
                  </a:outerShdw>
                </a:effectLst>
              </a:rPr>
              <a:t>Systemarchitektur Funktionen</a:t>
            </a:r>
          </a:p>
          <a:p>
            <a:pPr lvl="0" defTabSz="566674">
              <a:defRPr sz="1800">
                <a:solidFill>
                  <a:srgbClr val="000000"/>
                </a:solidFill>
                <a:effectLst/>
              </a:defRPr>
            </a:pPr>
            <a:r>
              <a:rPr sz="6984">
                <a:solidFill>
                  <a:srgbClr val="FFFFFF"/>
                </a:solidFill>
                <a:effectLst>
                  <a:outerShdw blurRad="49276" dist="36957" dir="5400000" rotWithShape="0">
                    <a:srgbClr val="000000"/>
                  </a:outerShdw>
                </a:effectLst>
              </a:rPr>
              <a:t>Punktezähler</a:t>
            </a:r>
          </a:p>
        </p:txBody>
      </p:sp>
      <p:sp>
        <p:nvSpPr>
          <p:cNvPr id="124" name="Shape 124"/>
          <p:cNvSpPr>
            <a:spLocks noGrp="1"/>
          </p:cNvSpPr>
          <p:nvPr>
            <p:ph type="sldNum" sz="quarter" idx="4294967295"/>
          </p:nvPr>
        </p:nvSpPr>
        <p:spPr>
          <a:xfrm>
            <a:off x="12635076" y="9309100"/>
            <a:ext cx="213158" cy="210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fld id="{86CB4B4D-7CA3-9044-876B-883B54F8677D}" type="slidenum">
              <a:rPr sz="1400" b="1">
                <a:solidFill>
                  <a:srgbClr val="FFFFFF">
                    <a:alpha val="70000"/>
                  </a:srgbClr>
                </a:solidFill>
              </a:rPr>
              <a:t>20</a:t>
            </a:fld>
            <a:endParaRPr sz="1400" b="1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870184" y="6139433"/>
            <a:ext cx="11264432" cy="191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300789" lvl="0" indent="-300789" algn="l"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ca. pro Sekunde 10 Punkte</a:t>
            </a:r>
          </a:p>
          <a:p>
            <a:pPr marL="300789" lvl="0" indent="-300789" algn="l"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die Punkte steigen nur in 10er Schritten</a:t>
            </a:r>
          </a:p>
          <a:p>
            <a:pPr marL="300789" lvl="0" indent="-300789" algn="l"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Highscore wird angepasst wenn der aktuelle Punktestand größer ist als der aktuelle Highscore</a:t>
            </a:r>
          </a:p>
        </p:txBody>
      </p:sp>
      <p:pic>
        <p:nvPicPr>
          <p:cNvPr id="126" name="Bildschirmfoto 2015-10-02 um 18.12.5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07" y="2652662"/>
            <a:ext cx="11835798" cy="3049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Zeitplan vs. Realität</a:t>
            </a:r>
          </a:p>
        </p:txBody>
      </p:sp>
      <p:graphicFrame>
        <p:nvGraphicFramePr>
          <p:cNvPr id="129" name="Table 129"/>
          <p:cNvGraphicFramePr/>
          <p:nvPr/>
        </p:nvGraphicFramePr>
        <p:xfrm>
          <a:off x="1059385" y="2429960"/>
          <a:ext cx="11105054" cy="639697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10293"/>
                <a:gridCol w="7157340"/>
                <a:gridCol w="2137420"/>
              </a:tblGrid>
              <a:tr h="554098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Plan KW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Aufgabe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Realität KW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  <a:tr h="1098858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26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Erstellung &amp; Vorstellung Planungspräsentation (24.06.15)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26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36852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Einarbeitung Three.js + Spielkonzept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74086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Steuerung Held/Raumschiff + Hindernisse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137103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Skybox, Kollisionsverhalten (z.B. </a:t>
                      </a:r>
                      <a:r>
                        <a:rPr sz="3000" strike="sngStrike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Lebensabzug</a:t>
                      </a: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, </a:t>
                      </a:r>
                      <a:r>
                        <a:rPr sz="3000" i="1" strike="sngStrike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Explosion</a:t>
                      </a: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) + </a:t>
                      </a:r>
                      <a:r>
                        <a:rPr sz="3000" b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"/>
                        </a:rPr>
                        <a:t>MS1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34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474848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34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 i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Raumschiff-Waffen (schießen), Hindernisse (abschießen),</a:t>
                      </a: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 Punktezähler </a:t>
                      </a:r>
                      <a:r>
                        <a:rPr sz="3000" i="1" strike="sngStrike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(Website mit Highscore)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816428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35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Modellierung (Blender)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0" name="Shape 130"/>
          <p:cNvSpPr>
            <a:spLocks noGrp="1"/>
          </p:cNvSpPr>
          <p:nvPr>
            <p:ph type="sldNum" sz="quarter" idx="4294967295"/>
          </p:nvPr>
        </p:nvSpPr>
        <p:spPr>
          <a:xfrm>
            <a:off x="12635076" y="9309100"/>
            <a:ext cx="213158" cy="210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fld id="{86CB4B4D-7CA3-9044-876B-883B54F8677D}" type="slidenum">
              <a:rPr sz="1400" b="1">
                <a:solidFill>
                  <a:srgbClr val="FFFFFF">
                    <a:alpha val="70000"/>
                  </a:srgbClr>
                </a:solidFill>
              </a:rPr>
              <a:t>21</a:t>
            </a:fld>
            <a:endParaRPr sz="1400" b="1">
              <a:solidFill>
                <a:srgbClr val="FFFFFF">
                  <a:alpha val="70000"/>
                </a:srgbClr>
              </a:solidFill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Zeitplan vs. Realität</a:t>
            </a:r>
          </a:p>
        </p:txBody>
      </p:sp>
      <p:graphicFrame>
        <p:nvGraphicFramePr>
          <p:cNvPr id="133" name="Table 133"/>
          <p:cNvGraphicFramePr/>
          <p:nvPr/>
        </p:nvGraphicFramePr>
        <p:xfrm>
          <a:off x="1059385" y="2768600"/>
          <a:ext cx="10886028" cy="589924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91268"/>
                <a:gridCol w="7157340"/>
                <a:gridCol w="2137420"/>
              </a:tblGrid>
              <a:tr h="945082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Plan KW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Aufgabe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Realität KW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  <a:tr h="1011866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36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Einbau Modelle in Spielumgebung, eventuell Anpassung der Collider + </a:t>
                      </a:r>
                      <a:r>
                        <a:rPr sz="3000" b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"/>
                        </a:rPr>
                        <a:t>MS2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45082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37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Bugfixing/Feinheiten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40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17647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Javascript-Optimierung wegen großer Rechenlast durch Three.js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30347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39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Finale Präsentation &amp; Highscore knacken ;-) +</a:t>
                      </a:r>
                      <a:r>
                        <a:rPr sz="3000" b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"/>
                        </a:rPr>
                        <a:t> MS3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40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45082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40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Endabgabe  (02.10.15)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40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4" name="Shape 134"/>
          <p:cNvSpPr>
            <a:spLocks noGrp="1"/>
          </p:cNvSpPr>
          <p:nvPr>
            <p:ph type="sldNum" sz="quarter" idx="4294967295"/>
          </p:nvPr>
        </p:nvSpPr>
        <p:spPr>
          <a:xfrm>
            <a:off x="12635076" y="9309100"/>
            <a:ext cx="213158" cy="210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fld id="{86CB4B4D-7CA3-9044-876B-883B54F8677D}" type="slidenum">
              <a:rPr sz="1400" b="1">
                <a:solidFill>
                  <a:srgbClr val="FFFFFF">
                    <a:alpha val="70000"/>
                  </a:srgbClr>
                </a:solidFill>
              </a:rPr>
              <a:t>22</a:t>
            </a:fld>
            <a:endParaRPr sz="1400" b="1">
              <a:solidFill>
                <a:srgbClr val="FFFFFF">
                  <a:alpha val="70000"/>
                </a:srgbClr>
              </a:solidFill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Aufgabenverteilung/Aufwand</a:t>
            </a:r>
          </a:p>
        </p:txBody>
      </p:sp>
      <p:graphicFrame>
        <p:nvGraphicFramePr>
          <p:cNvPr id="137" name="Table 137"/>
          <p:cNvGraphicFramePr/>
          <p:nvPr/>
        </p:nvGraphicFramePr>
        <p:xfrm>
          <a:off x="1059385" y="2429960"/>
          <a:ext cx="10886028" cy="672783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15411"/>
                <a:gridCol w="2035308"/>
                <a:gridCol w="2035308"/>
              </a:tblGrid>
              <a:tr h="554098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Aufgabe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Plan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Realität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  <a:tr h="1098858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Erstellung &amp; Vorstellung Planungspräsentation (24.06.15)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5h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5h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36852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Einarbeitung Three.js + Spielkonzept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15h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30h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04948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Steuerung Held/Raumschiff + Hindernisse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15h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10h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137103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Skybox, Kollisionsverhalten (z.B. Game Over bei Zusammenstoß) + </a:t>
                      </a:r>
                      <a:r>
                        <a:rPr sz="3000" b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"/>
                        </a:rPr>
                        <a:t>MS1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20h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35h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474848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Raumschiff-Waffen (schießen), Hindernisse (abschießen)</a:t>
                      </a:r>
                      <a:r>
                        <a:rPr sz="3000" i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,</a:t>
                      </a: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 Punktezähler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15h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20h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816428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Modellierung (Blender)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20h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8" name="Shape 138"/>
          <p:cNvSpPr>
            <a:spLocks noGrp="1"/>
          </p:cNvSpPr>
          <p:nvPr>
            <p:ph type="sldNum" sz="quarter" idx="4294967295"/>
          </p:nvPr>
        </p:nvSpPr>
        <p:spPr>
          <a:xfrm>
            <a:off x="12635076" y="9309100"/>
            <a:ext cx="213158" cy="210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fld id="{86CB4B4D-7CA3-9044-876B-883B54F8677D}" type="slidenum">
              <a:rPr sz="1400" b="1">
                <a:solidFill>
                  <a:srgbClr val="FFFFFF">
                    <a:alpha val="70000"/>
                  </a:srgbClr>
                </a:solidFill>
              </a:rPr>
              <a:t>23</a:t>
            </a:fld>
            <a:endParaRPr sz="1400" b="1">
              <a:solidFill>
                <a:srgbClr val="FFFFFF">
                  <a:alpha val="70000"/>
                </a:srgbClr>
              </a:solidFill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Aufgabenverteilung/Aufwand</a:t>
            </a:r>
          </a:p>
        </p:txBody>
      </p:sp>
      <p:graphicFrame>
        <p:nvGraphicFramePr>
          <p:cNvPr id="141" name="Table 141"/>
          <p:cNvGraphicFramePr/>
          <p:nvPr/>
        </p:nvGraphicFramePr>
        <p:xfrm>
          <a:off x="1059385" y="2768600"/>
          <a:ext cx="10886028" cy="589924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15411"/>
                <a:gridCol w="2035308"/>
                <a:gridCol w="2035308"/>
              </a:tblGrid>
              <a:tr h="945082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Aufgabe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Plan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Realität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  <a:tr h="1011866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Einbau Modelle in Spielumgebung, eventuell Anpassung der Collider + </a:t>
                      </a:r>
                      <a:r>
                        <a:rPr sz="3000" b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"/>
                        </a:rPr>
                        <a:t>MS2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10h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45082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Bugfixing/Feinheiten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xxh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5h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17647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Javascript-Optimierung wegen großer Rechenlast durch Three.js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xxh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30347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Finale Präsentation &amp; Highscore knacken ;-) +</a:t>
                      </a:r>
                      <a:r>
                        <a:rPr sz="3000" b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"/>
                        </a:rPr>
                        <a:t> MS3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5h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8h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45082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rPr>
                        <a:t>Endabgabe  (02.10.15)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1800" b="0" i="0">
                          <a:solidFill>
                            <a:srgbClr val="000000"/>
                          </a:solidFill>
                          <a:effectLst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68400" algn="l"/>
                        </a:tabLst>
                        <a:defRPr sz="3000" b="0" i="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Helvetica Neue Light"/>
                          <a:ea typeface="Helvetica Neue Light"/>
                          <a:cs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2" name="Shape 142"/>
          <p:cNvSpPr>
            <a:spLocks noGrp="1"/>
          </p:cNvSpPr>
          <p:nvPr>
            <p:ph type="sldNum" sz="quarter" idx="4294967295"/>
          </p:nvPr>
        </p:nvSpPr>
        <p:spPr>
          <a:xfrm>
            <a:off x="12635076" y="9309100"/>
            <a:ext cx="213158" cy="210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fld id="{86CB4B4D-7CA3-9044-876B-883B54F8677D}" type="slidenum">
              <a:rPr sz="1400" b="1">
                <a:solidFill>
                  <a:srgbClr val="FFFFFF">
                    <a:alpha val="70000"/>
                  </a:srgbClr>
                </a:solidFill>
              </a:rPr>
              <a:t>24</a:t>
            </a:fld>
            <a:endParaRPr sz="1400" b="1">
              <a:solidFill>
                <a:srgbClr val="FFFFFF">
                  <a:alpha val="70000"/>
                </a:srgbClr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1270000" y="6362700"/>
            <a:ext cx="10464800" cy="728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  <a:sym typeface="Helvetica Neue"/>
              </a:rPr>
              <a:t>Stefanie Zahn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  <a:sym typeface="Helvetica Neue"/>
              </a:rPr>
              <a:t>02.10.2015</a:t>
            </a:r>
          </a:p>
        </p:txBody>
      </p:sp>
      <p:sp>
        <p:nvSpPr>
          <p:cNvPr id="145" name="Shape 145"/>
          <p:cNvSpPr/>
          <p:nvPr/>
        </p:nvSpPr>
        <p:spPr>
          <a:xfrm>
            <a:off x="1270000" y="4318280"/>
            <a:ext cx="10464800" cy="545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rPr>
              <a:t>Vielen Dank für Ihre Aufmerksamkeit!</a:t>
            </a:r>
          </a:p>
        </p:txBody>
      </p:sp>
      <p:sp>
        <p:nvSpPr>
          <p:cNvPr id="146" name="Shape 146"/>
          <p:cNvSpPr>
            <a:spLocks noGrp="1"/>
          </p:cNvSpPr>
          <p:nvPr>
            <p:ph type="sldNum" sz="quarter" idx="4294967295"/>
          </p:nvPr>
        </p:nvSpPr>
        <p:spPr>
          <a:xfrm>
            <a:off x="12536220" y="9309100"/>
            <a:ext cx="312016" cy="210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fld id="{86CB4B4D-7CA3-9044-876B-883B54F8677D}" type="slidenum">
              <a:rPr sz="1400" b="1">
                <a:solidFill>
                  <a:srgbClr val="FFFFFF">
                    <a:alpha val="70000"/>
                  </a:srgbClr>
                </a:solidFill>
              </a:rPr>
              <a:t>25</a:t>
            </a:fld>
            <a:endParaRPr sz="1400" b="1">
              <a:solidFill>
                <a:srgbClr val="FFFFFF">
                  <a:alpha val="70000"/>
                </a:srgbClr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Demo (Video)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4294967295"/>
          </p:nvPr>
        </p:nvSpPr>
        <p:spPr>
          <a:xfrm>
            <a:off x="12635076" y="9309100"/>
            <a:ext cx="213158" cy="210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fld id="{86CB4B4D-7CA3-9044-876B-883B54F8677D}" type="slidenum">
              <a:rPr sz="1400" b="1">
                <a:solidFill>
                  <a:srgbClr val="FFFFFF">
                    <a:alpha val="70000"/>
                  </a:srgbClr>
                </a:solidFill>
              </a:rPr>
              <a:t>3</a:t>
            </a:fld>
            <a:endParaRPr sz="1400" b="1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800100" y="2057400"/>
            <a:ext cx="11544251" cy="551688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200" dirty="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Spacetacular - ein Weltraumshooter der nächsten Generation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lang="de-DE" sz="3200" dirty="0" smtClean="0">
              <a:solidFill>
                <a:srgbClr val="73B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lang="de-DE" sz="3200" dirty="0">
              <a:solidFill>
                <a:srgbClr val="73BFFF"/>
              </a:solidFill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lang="de-DE" sz="3200" dirty="0" smtClean="0">
              <a:solidFill>
                <a:srgbClr val="73B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lang="de-DE" sz="3200" dirty="0">
              <a:solidFill>
                <a:srgbClr val="73BFFF"/>
              </a:solidFill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lang="de-DE" sz="3200" dirty="0" smtClean="0">
              <a:solidFill>
                <a:srgbClr val="73B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200" dirty="0" smtClean="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Youtube-Link</a:t>
            </a:r>
            <a:r>
              <a:rPr sz="3200" dirty="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: </a:t>
            </a:r>
            <a:r>
              <a:rPr sz="3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https://youtu.be/9zjFusv_jjk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Impressionen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Bilder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4294967295"/>
          </p:nvPr>
        </p:nvSpPr>
        <p:spPr>
          <a:xfrm>
            <a:off x="12635076" y="9309100"/>
            <a:ext cx="213158" cy="210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fld id="{86CB4B4D-7CA3-9044-876B-883B54F8677D}" type="slidenum">
              <a:rPr sz="1400" b="1">
                <a:solidFill>
                  <a:srgbClr val="FFFFFF">
                    <a:alpha val="70000"/>
                  </a:srgbClr>
                </a:solidFill>
              </a:rPr>
              <a:t>4</a:t>
            </a:fld>
            <a:endParaRPr sz="1400" b="1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49" name="spacetacular_1.jpg"/>
          <p:cNvPicPr/>
          <p:nvPr/>
        </p:nvPicPr>
        <p:blipFill>
          <a:blip r:embed="rId2">
            <a:extLst/>
          </a:blip>
          <a:srcRect l="23954" r="28665"/>
          <a:stretch>
            <a:fillRect/>
          </a:stretch>
        </p:blipFill>
        <p:spPr>
          <a:xfrm>
            <a:off x="6660030" y="1529556"/>
            <a:ext cx="5638891" cy="6694506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6683057" y="8272144"/>
            <a:ext cx="3524886" cy="473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 i="1">
                <a:solidFill>
                  <a:srgbClr val="FFFFFF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25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Start-Screen (Ausschnitt)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sldNum" sz="quarter" idx="4294967295"/>
          </p:nvPr>
        </p:nvSpPr>
        <p:spPr>
          <a:xfrm>
            <a:off x="12633755" y="9309100"/>
            <a:ext cx="213158" cy="210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fld id="{86CB4B4D-7CA3-9044-876B-883B54F8677D}" type="slidenum">
              <a:rPr sz="1400" b="1">
                <a:solidFill>
                  <a:srgbClr val="FFFFFF">
                    <a:alpha val="70000"/>
                  </a:srgbClr>
                </a:solidFill>
              </a:rPr>
              <a:t>5</a:t>
            </a:fld>
            <a:endParaRPr sz="1400" b="1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53" name="Shape 53"/>
          <p:cNvSpPr/>
          <p:nvPr/>
        </p:nvSpPr>
        <p:spPr>
          <a:xfrm>
            <a:off x="589438" y="7383144"/>
            <a:ext cx="1843724" cy="473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 i="1">
                <a:solidFill>
                  <a:srgbClr val="FFFFFF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25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Start-Screen</a:t>
            </a:r>
          </a:p>
        </p:txBody>
      </p:sp>
      <p:pic>
        <p:nvPicPr>
          <p:cNvPr id="54" name="spacetacular_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513" y="603001"/>
            <a:ext cx="11839774" cy="6659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sldNum" sz="quarter" idx="4294967295"/>
          </p:nvPr>
        </p:nvSpPr>
        <p:spPr>
          <a:xfrm>
            <a:off x="12633755" y="9309100"/>
            <a:ext cx="213158" cy="210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fld id="{86CB4B4D-7CA3-9044-876B-883B54F8677D}" type="slidenum">
              <a:rPr sz="1400" b="1">
                <a:solidFill>
                  <a:srgbClr val="FFFFFF">
                    <a:alpha val="70000"/>
                  </a:srgbClr>
                </a:solidFill>
              </a:rPr>
              <a:t>6</a:t>
            </a:fld>
            <a:endParaRPr sz="1400" b="1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57" name="spacetacular_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513" y="603001"/>
            <a:ext cx="11839774" cy="6659874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586898" y="7383144"/>
            <a:ext cx="1848804" cy="473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 i="1">
                <a:solidFill>
                  <a:srgbClr val="FFFFFF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25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Spiel-Modus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sldNum" sz="quarter" idx="4294967295"/>
          </p:nvPr>
        </p:nvSpPr>
        <p:spPr>
          <a:xfrm>
            <a:off x="12633755" y="9309100"/>
            <a:ext cx="213158" cy="210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fld id="{86CB4B4D-7CA3-9044-876B-883B54F8677D}" type="slidenum">
              <a:rPr sz="1400" b="1">
                <a:solidFill>
                  <a:srgbClr val="FFFFFF">
                    <a:alpha val="70000"/>
                  </a:srgbClr>
                </a:solidFill>
              </a:rPr>
              <a:t>7</a:t>
            </a:fld>
            <a:endParaRPr sz="1400" b="1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61" name="Shape 61"/>
          <p:cNvSpPr/>
          <p:nvPr/>
        </p:nvSpPr>
        <p:spPr>
          <a:xfrm>
            <a:off x="539908" y="7383144"/>
            <a:ext cx="2755584" cy="473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 i="1">
                <a:solidFill>
                  <a:srgbClr val="FFFFFF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25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Game-Over Screen</a:t>
            </a:r>
          </a:p>
        </p:txBody>
      </p:sp>
      <p:pic>
        <p:nvPicPr>
          <p:cNvPr id="62" name="spacetacular_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513" y="599748"/>
            <a:ext cx="11839774" cy="6659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Systemarchitektur Objekte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4294967295"/>
          </p:nvPr>
        </p:nvSpPr>
        <p:spPr>
          <a:xfrm>
            <a:off x="12635076" y="9309100"/>
            <a:ext cx="213158" cy="210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fld id="{86CB4B4D-7CA3-9044-876B-883B54F8677D}" type="slidenum">
              <a:rPr sz="1400" b="1">
                <a:solidFill>
                  <a:srgbClr val="FFFFFF">
                    <a:alpha val="70000"/>
                  </a:srgbClr>
                </a:solidFill>
              </a:rPr>
              <a:t>8</a:t>
            </a:fld>
            <a:endParaRPr sz="1400" b="1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66" name="Shape 66"/>
          <p:cNvSpPr/>
          <p:nvPr/>
        </p:nvSpPr>
        <p:spPr>
          <a:xfrm>
            <a:off x="825500" y="2282545"/>
            <a:ext cx="9022442" cy="595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346708" lvl="0" indent="-346708" algn="l" defTabSz="455674">
              <a:spcBef>
                <a:spcPts val="28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5600">
                <a:solidFill>
                  <a:srgbClr val="FFFFFF"/>
                </a:solidFill>
                <a:effectLst>
                  <a:outerShdw blurRad="38100" dist="29717" dir="5400000" rotWithShape="0">
                    <a:srgbClr val="000000"/>
                  </a:outerShdw>
                </a:effectLst>
              </a:rPr>
              <a:t>Raumschiff</a:t>
            </a:r>
          </a:p>
          <a:p>
            <a:pPr marL="346708" lvl="0" indent="-346708" algn="l" defTabSz="455674">
              <a:spcBef>
                <a:spcPts val="28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5600">
                <a:solidFill>
                  <a:srgbClr val="FFFFFF"/>
                </a:solidFill>
                <a:effectLst>
                  <a:outerShdw blurRad="38100" dist="29717" dir="5400000" rotWithShape="0">
                    <a:srgbClr val="000000"/>
                  </a:outerShdw>
                </a:effectLst>
              </a:rPr>
              <a:t>Meteoriten</a:t>
            </a:r>
          </a:p>
          <a:p>
            <a:pPr marL="346708" lvl="0" indent="-346708" algn="l" defTabSz="455674">
              <a:spcBef>
                <a:spcPts val="28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5600">
                <a:solidFill>
                  <a:srgbClr val="FFFFFF"/>
                </a:solidFill>
                <a:effectLst>
                  <a:outerShdw blurRad="38100" dist="29717" dir="5400000" rotWithShape="0">
                    <a:srgbClr val="000000"/>
                  </a:outerShdw>
                </a:effectLst>
              </a:rPr>
              <a:t>Sternenhimmel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Systemarchitektur Objekte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Raumschiff</a:t>
            </a:r>
          </a:p>
        </p:txBody>
      </p:sp>
      <p:sp>
        <p:nvSpPr>
          <p:cNvPr id="69" name="Shape 69"/>
          <p:cNvSpPr>
            <a:spLocks noGrp="1"/>
          </p:cNvSpPr>
          <p:nvPr>
            <p:ph type="sldNum" sz="quarter" idx="4294967295"/>
          </p:nvPr>
        </p:nvSpPr>
        <p:spPr>
          <a:xfrm>
            <a:off x="12635076" y="9309100"/>
            <a:ext cx="213158" cy="210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fld id="{86CB4B4D-7CA3-9044-876B-883B54F8677D}" type="slidenum">
              <a:rPr sz="1400" b="1">
                <a:solidFill>
                  <a:srgbClr val="FFFFFF">
                    <a:alpha val="70000"/>
                  </a:srgbClr>
                </a:solidFill>
              </a:rPr>
              <a:t>9</a:t>
            </a:fld>
            <a:endParaRPr sz="1400" b="1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70" name="Bildschirmfoto 2015-10-02 um 17.38.4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362" y="3024485"/>
            <a:ext cx="11430001" cy="3400952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837425" y="6456933"/>
            <a:ext cx="11406150" cy="100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0789" lvl="0" indent="-300789" algn="l"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Erstellen und hinzufügen des Raumschiffs in die Szene</a:t>
            </a:r>
          </a:p>
          <a:p>
            <a:pPr marL="300789" lvl="0" indent="-300789" algn="l"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 i="1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Wird um 90 Grad nach vorne gedreht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FFFFFF"/>
      </a:dk1>
      <a:lt1>
        <a:srgbClr val="BC00FF"/>
      </a:lt1>
      <a:dk2>
        <a:srgbClr val="A7A7A7"/>
      </a:dk2>
      <a:lt2>
        <a:srgbClr val="535353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73CF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BC00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73CF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BC00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73CF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BC00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73CF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BC00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Macintosh PowerPoint</Application>
  <PresentationFormat>Benutzerdefiniert</PresentationFormat>
  <Paragraphs>189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8" baseType="lpstr">
      <vt:lpstr>Helvetica Neue</vt:lpstr>
      <vt:lpstr>Helvetica Neue Light</vt:lpstr>
      <vt:lpstr>Default</vt:lpstr>
      <vt:lpstr>Spacetacular</vt:lpstr>
      <vt:lpstr>Gliederung</vt:lpstr>
      <vt:lpstr>Demo (Video)</vt:lpstr>
      <vt:lpstr>Impressionen</vt:lpstr>
      <vt:lpstr>PowerPoint-Präsentation</vt:lpstr>
      <vt:lpstr>PowerPoint-Präsentation</vt:lpstr>
      <vt:lpstr>PowerPoint-Präsentation</vt:lpstr>
      <vt:lpstr>Systemarchitektur Objekte</vt:lpstr>
      <vt:lpstr>Systemarchitektur Objekte Raumschiff</vt:lpstr>
      <vt:lpstr>Systemarchitektur Objekte Meteoriten</vt:lpstr>
      <vt:lpstr>Systemarchitektur Objekte Sternenhimmel</vt:lpstr>
      <vt:lpstr>Systemarchitektur Funktionen</vt:lpstr>
      <vt:lpstr>Systemarchitektur Funktionen Raumschiffsteuerung</vt:lpstr>
      <vt:lpstr>Systemarchitektur Funktionen Meteoritenbewegung</vt:lpstr>
      <vt:lpstr>Systemarchitektur Funktionen Meteoritenbewegung</vt:lpstr>
      <vt:lpstr>Systemarchitektur Funktionen Sternenhimmelbewegung</vt:lpstr>
      <vt:lpstr>Systemarchitektur Funktionen Schussfunktion (Projektile)</vt:lpstr>
      <vt:lpstr>Systemarchitektur Funktionen Schussfunktion (Projektile)</vt:lpstr>
      <vt:lpstr>Systemarchitektur Funktionen Kollision</vt:lpstr>
      <vt:lpstr>Systemarchitektur Funktionen Punktezähler</vt:lpstr>
      <vt:lpstr>Zeitplan vs. Realität</vt:lpstr>
      <vt:lpstr>Zeitplan vs. Realität</vt:lpstr>
      <vt:lpstr>Aufgabenverteilung/Aufwand</vt:lpstr>
      <vt:lpstr>Aufgabenverteilung/Aufwand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Spacetacular</dc:title>
  <cp:lastModifiedBy>Stefanie Zahn</cp:lastModifiedBy>
  <cp:revision>2</cp:revision>
  <dcterms:modified xsi:type="dcterms:W3CDTF">2015-10-02T16:32:06Z</dcterms:modified>
</cp:coreProperties>
</file>