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autoCompressPictures="0">
  <p:sldMasterIdLst>
    <p:sldMasterId id="2147483674" r:id="rId1"/>
  </p:sldMasterIdLst>
  <p:notesMasterIdLst>
    <p:notesMasterId r:id="rId2"/>
  </p:notesMasterIdLst>
  <p:sldIdLst>
    <p:sldId id="256" r:id="rId3"/>
    <p:sldId id="379" r:id="rId4"/>
    <p:sldId id="297" r:id="rId5"/>
    <p:sldId id="380" r:id="rId6"/>
    <p:sldId id="296" r:id="rId7"/>
    <p:sldId id="358" r:id="rId8"/>
    <p:sldId id="354" r:id="rId9"/>
    <p:sldId id="355" r:id="rId10"/>
    <p:sldId id="304" r:id="rId11"/>
    <p:sldId id="361" r:id="rId12"/>
    <p:sldId id="327" r:id="rId13"/>
    <p:sldId id="363" r:id="rId14"/>
    <p:sldId id="362" r:id="rId15"/>
    <p:sldId id="318" r:id="rId16"/>
    <p:sldId id="310" r:id="rId17"/>
    <p:sldId id="313" r:id="rId18"/>
    <p:sldId id="312" r:id="rId19"/>
    <p:sldId id="341" r:id="rId20"/>
    <p:sldId id="342" r:id="rId21"/>
    <p:sldId id="366" r:id="rId22"/>
    <p:sldId id="367" r:id="rId23"/>
    <p:sldId id="365" r:id="rId24"/>
    <p:sldId id="368" r:id="rId25"/>
    <p:sldId id="305" r:id="rId26"/>
    <p:sldId id="369" r:id="rId27"/>
    <p:sldId id="357" r:id="rId28"/>
    <p:sldId id="378" r:id="rId29"/>
    <p:sldId id="382" r:id="rId30"/>
    <p:sldId id="383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TxStyle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TxStyle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42320776-619C-4BAB-845C-80F7B59164DB}" styleName="Generic Style 2- Body/Background Dark Color 1">
    <a:tblBg>
      <a:fillRef idx="3">
        <a:schemeClr val="lt1"/>
      </a:fillRef>
      <a:effectRef idx="3">
        <a:schemeClr val="l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lt1">
                <a:tint val="50000"/>
              </a:schemeClr>
            </a:lnRef>
          </a:left>
          <a:right>
            <a:lnRef idx="1">
              <a:schemeClr val="lt1">
                <a:tint val="50000"/>
              </a:schemeClr>
            </a:lnRef>
          </a:right>
          <a:top>
            <a:lnRef idx="1">
              <a:schemeClr val="lt1">
                <a:tint val="50000"/>
              </a:schemeClr>
            </a:lnRef>
          </a:top>
          <a:bottom>
            <a:lnRef idx="1">
              <a:schemeClr val="lt1">
                <a:tint val="50000"/>
              </a:schemeClr>
            </a:lnRef>
          </a:bottom>
          <a:insideH>
            <a:lnRef idx="0">
              <a:schemeClr val="dk1"/>
            </a:lnRef>
          </a:insideH>
          <a:insideV>
            <a:lnRef idx="0">
              <a:schemeClr val="dk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dk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>
        <a:fontRef idx="minor">
          <a:schemeClr val="dk1"/>
        </a:fontRef>
      </a:tcTxStyle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0">
              <a:schemeClr val="lt1"/>
            </a:lnRef>
          </a:top>
        </a:tcBdr>
        <a:fill>
          <a:solidFill>
            <a:schemeClr val="lt1">
              <a:shade val="60000"/>
            </a:schemeClr>
          </a:solidFill>
        </a:fill>
      </a:tcStyle>
    </a:lastRow>
    <a:seCell>
      <a:tcTxStyle/>
      <a:tcStyle>
        <a:tcBdr>
          <a:left>
            <a:lnRef idx="2">
              <a:schemeClr val="lt1"/>
            </a:lnRef>
          </a:left>
          <a:top>
            <a:ln>
              <a:noFill/>
            </a:ln>
          </a:top>
        </a:tcBdr>
      </a:tcStyle>
    </a:seCell>
    <a:swCell>
      <a:tcTxStyle/>
      <a:tcStyle>
        <a:tcBdr>
          <a:right>
            <a:lnRef idx="2">
              <a:schemeClr val="lt1"/>
            </a:lnRef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0">
              <a:schemeClr val="lt1"/>
            </a:lnRef>
          </a:bottom>
        </a:tcBdr>
        <a:fill>
          <a:noFill/>
        </a:fill>
      </a:tcStyle>
    </a:firstRow>
    <a:neCell>
      <a:tcTxStyle/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9615" autoAdjust="0"/>
    <p:restoredTop sz="95901" autoAdjust="0"/>
  </p:normalViewPr>
  <p:slideViewPr>
    <p:cSldViewPr snapToGrid="0" showGuides="1">
      <p:cViewPr varScale="1">
        <p:scale>
          <a:sx n="100" d="100"/>
          <a:sy n="100" d="100"/>
        </p:scale>
        <p:origin x="540" y="114"/>
      </p:cViewPr>
      <p:guideLst>
        <p:guide orient="horz" pos="2155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82" d="100"/>
          <a:sy n="82" d="100"/>
        </p:scale>
        <p:origin x="3516" y="102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presProps" Target="presProps.xml"  /><Relationship Id="rId33" Type="http://schemas.openxmlformats.org/officeDocument/2006/relationships/viewProps" Target="viewProps.xml"  /><Relationship Id="rId34" Type="http://schemas.openxmlformats.org/officeDocument/2006/relationships/theme" Target="theme/theme1.xml"  /><Relationship Id="rId35" Type="http://schemas.openxmlformats.org/officeDocument/2006/relationships/tableStyles" Target="tableStyles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A69724E4-A766-4F31-A6A9-EAF7B51C41A5}" type="datetime1">
              <a:rPr lang="ko-KR" altLang="en-US"/>
              <a:pPr lvl="0">
                <a:defRPr/>
              </a:pPr>
              <a:t>2022-12-09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4988148-F745-47B5-AED9-DD6216537B6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Core </a:t>
            </a:r>
            <a:r>
              <a:rPr lang="ko-KR" altLang="en-US"/>
              <a:t>컨테이너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Core </a:t>
            </a:r>
            <a:r>
              <a:rPr lang="ko-KR" altLang="en-US"/>
              <a:t>컨테이너는 </a:t>
            </a:r>
            <a:r>
              <a:rPr lang="en-US" altLang="ko-KR"/>
              <a:t>Spring </a:t>
            </a:r>
            <a:r>
              <a:rPr lang="ko-KR" altLang="en-US"/>
              <a:t>프레임워크의 기본 기능을 제공한다</a:t>
            </a:r>
            <a:r>
              <a:rPr lang="en-US" altLang="ko-KR"/>
              <a:t>. </a:t>
            </a:r>
            <a:r>
              <a:rPr lang="ko-KR" altLang="en-US"/>
              <a:t>이 모듈에 있는 </a:t>
            </a:r>
            <a:r>
              <a:rPr lang="en-US" altLang="ko-KR"/>
              <a:t>BeanFactory</a:t>
            </a:r>
            <a:r>
              <a:rPr lang="ko-KR" altLang="en-US"/>
              <a:t>는</a:t>
            </a:r>
            <a:r>
              <a:rPr lang="en-US" altLang="ko-KR"/>
              <a:t> Spring</a:t>
            </a:r>
            <a:r>
              <a:rPr lang="ko-KR" altLang="en-US"/>
              <a:t>의</a:t>
            </a:r>
            <a:r>
              <a:rPr lang="en-US" altLang="ko-KR"/>
              <a:t> </a:t>
            </a:r>
            <a:r>
              <a:rPr lang="ko-KR" altLang="en-US"/>
              <a:t>기본 컨테이너이면서 스프링 </a:t>
            </a:r>
            <a:r>
              <a:rPr lang="en-US" altLang="ko-KR"/>
              <a:t>DI</a:t>
            </a:r>
            <a:r>
              <a:rPr lang="ko-KR" altLang="en-US"/>
              <a:t>의 기반이다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Context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Context </a:t>
            </a:r>
            <a:r>
              <a:rPr lang="ko-KR" altLang="en-US"/>
              <a:t>모듈은 </a:t>
            </a:r>
            <a:r>
              <a:rPr lang="en-US" altLang="ko-KR"/>
              <a:t>BeanFactory</a:t>
            </a:r>
            <a:r>
              <a:rPr lang="ko-KR" altLang="en-US"/>
              <a:t>의 개념을 확장한 것으로 국제화</a:t>
            </a:r>
            <a:r>
              <a:rPr lang="en-US" altLang="ko-KR"/>
              <a:t>(I18N) </a:t>
            </a:r>
            <a:r>
              <a:rPr lang="ko-KR" altLang="en-US"/>
              <a:t>메시지</a:t>
            </a:r>
            <a:r>
              <a:rPr lang="en-US" altLang="ko-KR"/>
              <a:t>, </a:t>
            </a:r>
            <a:r>
              <a:rPr lang="ko-KR" altLang="en-US"/>
              <a:t>애플리케이션 생명주기 이벤트</a:t>
            </a:r>
            <a:r>
              <a:rPr lang="en-US" altLang="ko-KR"/>
              <a:t>, </a:t>
            </a:r>
            <a:r>
              <a:rPr lang="ko-KR" altLang="en-US"/>
              <a:t>유효성 검증 등을 지원한다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JDBC(DAO)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JDBC</a:t>
            </a:r>
            <a:r>
              <a:rPr lang="ko-KR" altLang="en-US"/>
              <a:t>에 대한 추상화 계층으로 </a:t>
            </a:r>
            <a:r>
              <a:rPr lang="en-US" altLang="ko-KR"/>
              <a:t>JDBC </a:t>
            </a:r>
            <a:r>
              <a:rPr lang="ko-KR" altLang="en-US"/>
              <a:t>코딩이나 예외처리하는 부분을 간편화 시켰으며</a:t>
            </a:r>
            <a:r>
              <a:rPr lang="en-US" altLang="ko-KR"/>
              <a:t>, AOP </a:t>
            </a:r>
            <a:r>
              <a:rPr lang="ko-KR" altLang="en-US"/>
              <a:t>모듈을 이용해 트랜잭션 관리 서비스도 제공한다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ORM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MyBatis, Hibernate, JPA </a:t>
            </a:r>
            <a:r>
              <a:rPr lang="ko-KR" altLang="en-US"/>
              <a:t>등 널리 사용되는 </a:t>
            </a:r>
            <a:r>
              <a:rPr lang="en-US" altLang="ko-KR"/>
              <a:t>ORM </a:t>
            </a:r>
            <a:r>
              <a:rPr lang="ko-KR" altLang="en-US"/>
              <a:t>프레임워크와의 연결고리를 제공한다</a:t>
            </a:r>
            <a:r>
              <a:rPr lang="en-US" altLang="ko-KR"/>
              <a:t>. ORM </a:t>
            </a:r>
            <a:r>
              <a:rPr lang="ko-KR" altLang="en-US"/>
              <a:t>제품들을 </a:t>
            </a:r>
            <a:r>
              <a:rPr lang="en-US" altLang="ko-KR"/>
              <a:t>Spring</a:t>
            </a:r>
            <a:r>
              <a:rPr lang="ko-KR" altLang="en-US"/>
              <a:t>의 기능과 조합해서 사용할 수 있도록 해준다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AOP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AOP </a:t>
            </a:r>
            <a:r>
              <a:rPr lang="ko-KR" altLang="en-US"/>
              <a:t>모듈을 통해 </a:t>
            </a:r>
            <a:r>
              <a:rPr lang="en-US" altLang="ko-KR"/>
              <a:t>Aspect </a:t>
            </a:r>
            <a:r>
              <a:rPr lang="ko-KR" altLang="en-US"/>
              <a:t>지향 프로그래밍을 지원한다</a:t>
            </a:r>
            <a:r>
              <a:rPr lang="en-US" altLang="ko-KR"/>
              <a:t>. AOP </a:t>
            </a:r>
            <a:r>
              <a:rPr lang="ko-KR" altLang="en-US"/>
              <a:t>모듈은 스프링 애플리케이션에서 </a:t>
            </a:r>
            <a:r>
              <a:rPr lang="en-US" altLang="ko-KR"/>
              <a:t>Aspect</a:t>
            </a:r>
            <a:r>
              <a:rPr lang="ko-KR" altLang="en-US"/>
              <a:t>를 개발할 수 있는 기반을 지원한다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Web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일반적인 웹어플리케이션 개발에 필요한 기본기능을 제공하고</a:t>
            </a:r>
            <a:r>
              <a:rPr lang="en-US" altLang="ko-KR"/>
              <a:t>, Webwork</a:t>
            </a:r>
            <a:r>
              <a:rPr lang="ko-KR" altLang="en-US"/>
              <a:t>나 </a:t>
            </a:r>
            <a:r>
              <a:rPr lang="en-US" altLang="ko-KR"/>
              <a:t>struts</a:t>
            </a:r>
            <a:r>
              <a:rPr lang="ko-KR" altLang="en-US"/>
              <a:t>와 같은 다른 웹어플리케이션 프레임워크와의 통합을 지원하다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4988148-F745-47B5-AED9-DD6216537B67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1880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3261565"/>
            <a:ext cx="10993546" cy="2780889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636254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CA8A719-FBD5-43C6-980D-2A7D116DF4F8}" type="datetime1">
              <a:rPr lang="en-US" altLang="ko-KR" smtClean="0"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35822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636254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8"/>
            <a:ext cx="11309338" cy="619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57225"/>
            <a:ext cx="11029616" cy="503237"/>
          </a:xfrm>
        </p:spPr>
        <p:txBody>
          <a:bodyPr>
            <a:noAutofit/>
          </a:bodyPr>
          <a:lstStyle>
            <a:lvl1pPr>
              <a:defRPr sz="2400" cap="none" baseline="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449388"/>
            <a:ext cx="11029616" cy="48244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B3F03-0A92-4C01-A250-1990677C8B45}" type="datetime1">
              <a:rPr lang="en-US" altLang="ko-KR" smtClean="0"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6362543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orient="horz" pos="731" userDrawn="1">
          <p15:clr>
            <a:srgbClr val="FBAE40"/>
          </p15:clr>
        </p15:guide>
        <p15:guide id="3" orient="horz" pos="41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5"/>
            <a:ext cx="11290860" cy="113182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9C2B92-FA54-4E49-A6E0-2D25441D61DF}" type="datetime1">
              <a:rPr lang="en-US" altLang="ko-KR" smtClean="0"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449389"/>
            <a:ext cx="5422390" cy="481429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1449389"/>
            <a:ext cx="5422392" cy="481429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DF4C8-4196-4C5F-9CA9-6BF131782B92}" type="datetime1">
              <a:rPr lang="en-US" altLang="ko-KR" smtClean="0"/>
              <a:t>8/21/2022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6"/>
          <p:cNvSpPr>
            <a:spLocks noChangeAspect="1"/>
          </p:cNvSpPr>
          <p:nvPr userDrawn="1"/>
        </p:nvSpPr>
        <p:spPr>
          <a:xfrm>
            <a:off x="440286" y="614408"/>
            <a:ext cx="11309338" cy="619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81192" y="657225"/>
            <a:ext cx="11029616" cy="503237"/>
          </a:xfrm>
        </p:spPr>
        <p:txBody>
          <a:bodyPr>
            <a:noAutofit/>
          </a:bodyPr>
          <a:lstStyle>
            <a:lvl1pPr>
              <a:defRPr sz="2400" cap="none" baseline="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146454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141018"/>
            <a:ext cx="5393100" cy="4132782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146454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141018"/>
            <a:ext cx="5393100" cy="4132782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5690A-B1B8-4BC1-BA9B-6007899145AF}" type="datetime1">
              <a:rPr lang="en-US" altLang="ko-KR" smtClean="0"/>
              <a:t>8/21/2022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6"/>
          <p:cNvSpPr>
            <a:spLocks noChangeAspect="1"/>
          </p:cNvSpPr>
          <p:nvPr userDrawn="1"/>
        </p:nvSpPr>
        <p:spPr>
          <a:xfrm>
            <a:off x="440286" y="614408"/>
            <a:ext cx="11309338" cy="619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81192" y="657225"/>
            <a:ext cx="11029616" cy="503237"/>
          </a:xfrm>
        </p:spPr>
        <p:txBody>
          <a:bodyPr>
            <a:noAutofit/>
          </a:bodyPr>
          <a:lstStyle>
            <a:lvl1pPr>
              <a:defRPr sz="2400" cap="none" baseline="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8E6EA85D-DC6E-4658-8F1E-A4A7A4B5313F}" type="datetime1">
              <a:rPr lang="en-US" altLang="ko-KR" smtClean="0"/>
              <a:t>8/21/2022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 userDrawn="1"/>
        </p:nvSpPr>
        <p:spPr>
          <a:xfrm>
            <a:off x="440286" y="614408"/>
            <a:ext cx="11309338" cy="619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81192" y="657225"/>
            <a:ext cx="11029616" cy="503237"/>
          </a:xfrm>
        </p:spPr>
        <p:txBody>
          <a:bodyPr>
            <a:noAutofit/>
          </a:bodyPr>
          <a:lstStyle>
            <a:lvl1pPr>
              <a:defRPr sz="2400" cap="none" baseline="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5DB69-F7FD-45B4-ADE4-4594E1EF2CA4}" type="datetime1">
              <a:rPr lang="en-US" altLang="ko-KR" smtClean="0"/>
              <a:t>8/21/2022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378F1-634F-4D6E-936E-9E47AD80AB4D}" type="datetime1">
              <a:rPr lang="en-US" altLang="ko-KR" smtClean="0"/>
              <a:t>8/21/2022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210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64492"/>
            <a:ext cx="11029616" cy="480930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3625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90F5ACC-B2F7-4756-8611-E5A089BD7E96}" type="datetime1">
              <a:rPr lang="en-US" altLang="ko-KR" smtClean="0"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3582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3625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 userDrawn="1"/>
        </p:nvSpPr>
        <p:spPr>
          <a:xfrm>
            <a:off x="8014447" y="129092"/>
            <a:ext cx="3694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smtClean="0"/>
              <a:t>1. </a:t>
            </a:r>
            <a:r>
              <a:rPr lang="ko-KR" altLang="en-US" sz="1400" smtClean="0"/>
              <a:t>스프링 프레임워크 개요 및 개발환경구축</a:t>
            </a:r>
            <a:endParaRPr lang="ko-KR" altLang="en-US" sz="1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hf hdr="0" ftr="0" dt="0"/>
  <p:txStyles>
    <p:titleStyle>
      <a:lvl1pPr algn="l" defTabSz="457200" rtl="0" eaLnBrk="1" latinLnBrk="1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휴먼모음T" panose="02030504000101010101" pitchFamily="18" charset="-127"/>
          <a:ea typeface="휴먼모음T" panose="02030504000101010101" pitchFamily="18" charset="-127"/>
          <a:cs typeface="+mn-cs"/>
        </a:defRPr>
      </a:lvl1pPr>
      <a:lvl2pPr marL="630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휴먼모음T" panose="02030504000101010101" pitchFamily="18" charset="-127"/>
          <a:ea typeface="휴먼모음T" panose="02030504000101010101" pitchFamily="18" charset="-127"/>
          <a:cs typeface="+mn-cs"/>
        </a:defRPr>
      </a:lvl2pPr>
      <a:lvl3pPr marL="90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휴먼모음T" panose="02030504000101010101" pitchFamily="18" charset="-127"/>
          <a:ea typeface="휴먼모음T" panose="02030504000101010101" pitchFamily="18" charset="-127"/>
          <a:cs typeface="+mn-cs"/>
        </a:defRPr>
      </a:lvl3pPr>
      <a:lvl4pPr marL="124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휴먼모음T" panose="02030504000101010101" pitchFamily="18" charset="-127"/>
          <a:ea typeface="휴먼모음T" panose="02030504000101010101" pitchFamily="18" charset="-127"/>
          <a:cs typeface="+mn-cs"/>
        </a:defRPr>
      </a:lvl4pPr>
      <a:lvl5pPr marL="160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휴먼모음T" panose="02030504000101010101" pitchFamily="18" charset="-127"/>
          <a:ea typeface="휴먼모음T" panose="02030504000101010101" pitchFamily="18" charset="-127"/>
          <a:cs typeface="+mn-cs"/>
        </a:defRPr>
      </a:lvl5pPr>
      <a:lvl6pPr marL="19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845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913" userDrawn="1">
          <p15:clr>
            <a:srgbClr val="F26B43"/>
          </p15:clr>
        </p15:guide>
        <p15:guide id="4" orient="horz" pos="3952" userDrawn="1">
          <p15:clr>
            <a:srgbClr val="F26B43"/>
          </p15:clr>
        </p15:guide>
        <p15:guide id="5" orient="horz" pos="399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www.oracle.com/java/technologies/downloads/" TargetMode="External" /><Relationship Id="rId3" Type="http://schemas.openxmlformats.org/officeDocument/2006/relationships/image" Target="../media/image4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www.eclipse.org/downloads/packages/" TargetMode="External" /><Relationship Id="rId3" Type="http://schemas.openxmlformats.org/officeDocument/2006/relationships/image" Target="../media/image10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Relationship Id="rId3" Type="http://schemas.openxmlformats.org/officeDocument/2006/relationships/image" Target="../media/image11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2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projectlombok.org/features/" TargetMode="External" /><Relationship Id="rId3" Type="http://schemas.openxmlformats.org/officeDocument/2006/relationships/image" Target="../media/image17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coggle.it/diagram/YCntIeANbfWWIbYG/t/&#50937;&#44060;&#48156;&#51088;" TargetMode="External" /><Relationship Id="rId3" Type="http://schemas.openxmlformats.org/officeDocument/2006/relationships/image" Target="../media/image1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18.png"  /><Relationship Id="rId3" Type="http://schemas.openxmlformats.org/officeDocument/2006/relationships/image" Target="../media/image19.png"  /><Relationship Id="rId4" Type="http://schemas.openxmlformats.org/officeDocument/2006/relationships/image" Target="../media/image20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1.png"  /><Relationship Id="rId3" Type="http://schemas.openxmlformats.org/officeDocument/2006/relationships/image" Target="../media/image22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23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4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javacan.tistory.com/entry/MavenBasic" TargetMode="External"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5.png"  /><Relationship Id="rId3" Type="http://schemas.openxmlformats.org/officeDocument/2006/relationships/image" Target="../media/image26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7.png"  /><Relationship Id="rId3" Type="http://schemas.openxmlformats.org/officeDocument/2006/relationships/image" Target="../media/image28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9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6.xml"  /><Relationship Id="rId3" Type="http://schemas.openxmlformats.org/officeDocument/2006/relationships/image" Target="../media/image3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cap="none"/>
              <a:t>1. </a:t>
            </a:r>
            <a:r>
              <a:rPr lang="ko-KR" altLang="en-US" cap="none"/>
              <a:t>스프링 프레임워크 개요 및 개발환경 구축</a:t>
            </a:r>
            <a:endParaRPr lang="en-US" altLang="ko-KR" cap="none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lvl="0" indent="-342900">
              <a:buAutoNum type="arabicPeriod"/>
              <a:defRPr/>
            </a:pPr>
            <a:r>
              <a:rPr lang="ko-KR" altLang="en-US" cap="none"/>
              <a:t>스프링 프레임워크 개요</a:t>
            </a:r>
            <a:endParaRPr lang="ko-KR" altLang="en-US" cap="none"/>
          </a:p>
          <a:p>
            <a:pPr marL="342900" lvl="0" indent="-342900">
              <a:buAutoNum type="arabicPeriod"/>
              <a:defRPr/>
            </a:pPr>
            <a:r>
              <a:rPr lang="ko-KR" altLang="en-US" cap="none"/>
              <a:t>개발환경 구축</a:t>
            </a:r>
            <a:endParaRPr lang="ko-KR" altLang="en-US" cap="none"/>
          </a:p>
          <a:p>
            <a:pPr marL="342900" lvl="0" indent="-342900">
              <a:buFont typeface="Wingdings 2"/>
              <a:buAutoNum type="arabicPeriod"/>
              <a:defRPr/>
            </a:pPr>
            <a:r>
              <a:rPr lang="en-US" altLang="ko-KR" cap="none"/>
              <a:t>Maven </a:t>
            </a:r>
            <a:r>
              <a:rPr lang="ko-KR" altLang="en-US" cap="none"/>
              <a:t>프로젝트</a:t>
            </a:r>
            <a:endParaRPr lang="ko-KR" altLang="en-US" cap="none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2.2 JDK 11 </a:t>
            </a:r>
            <a:r>
              <a:rPr lang="ko-KR" altLang="en-US"/>
              <a:t>설치</a:t>
            </a:r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다운로드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 u="sng">
                <a:hlinkClick r:id="rId2"/>
              </a:rPr>
              <a:t>https://www.oracle.com/java/technologies/downloads/</a:t>
            </a:r>
            <a:endParaRPr lang="en-US" altLang="ko-KR" u="sng"/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11</a:t>
            </a:fld>
            <a:endParaRPr 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907585" y="1803801"/>
            <a:ext cx="6376830" cy="4469999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429000" y="2812774"/>
            <a:ext cx="516835" cy="3379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376531" y="4615070"/>
            <a:ext cx="516835" cy="3379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flipH="1">
            <a:off x="8070573" y="5324062"/>
            <a:ext cx="1093303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2" name="가로 글상자 11"/>
          <p:cNvSpPr txBox="1"/>
          <p:nvPr/>
        </p:nvSpPr>
        <p:spPr>
          <a:xfrm>
            <a:off x="466334" y="126644"/>
            <a:ext cx="3660740" cy="300076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휴먼매직체"/>
              </a:rPr>
              <a:t> 개발환경 구축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Gill Sans MT"/>
              <a:ea typeface="휴먼매직체"/>
              <a:cs typeface="휴먼매직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2.3 </a:t>
            </a:r>
            <a:r>
              <a:rPr lang="ko-KR" altLang="en-US"/>
              <a:t>환경변수 설정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>시스템 환경변수 </a:t>
            </a:r>
            <a:r>
              <a:rPr lang="en-US" altLang="ko-KR"/>
              <a:t>"</a:t>
            </a:r>
            <a:r>
              <a:rPr lang="en-US" altLang="ko-KR">
                <a:solidFill>
                  <a:schemeClr val="accent6"/>
                </a:solidFill>
              </a:rPr>
              <a:t>JAVA_HOME</a:t>
            </a:r>
            <a:r>
              <a:rPr lang="en-US" altLang="ko-KR"/>
              <a:t>" </a:t>
            </a:r>
            <a:r>
              <a:rPr lang="ko-KR" altLang="en-US"/>
              <a:t>추가</a:t>
            </a:r>
            <a:endParaRPr lang="ko-KR" altLang="en-US"/>
          </a:p>
          <a:p>
            <a:pPr lvl="1">
              <a:defRPr/>
            </a:pPr>
            <a:r>
              <a:rPr lang="ko-KR" altLang="en-US">
                <a:latin typeface="D2Coding"/>
              </a:rPr>
              <a:t>시스템 환경 변수 편집 실행</a:t>
            </a:r>
            <a:endParaRPr lang="ko-KR" altLang="en-US">
              <a:latin typeface="D2Coding"/>
            </a:endParaRPr>
          </a:p>
          <a:p>
            <a:pPr lvl="1">
              <a:defRPr/>
            </a:pPr>
            <a:r>
              <a:rPr lang="en-US" altLang="ko-KR">
                <a:latin typeface="D2Coding"/>
              </a:rPr>
              <a:t>[</a:t>
            </a:r>
            <a:r>
              <a:rPr lang="ko-KR" altLang="en-US">
                <a:latin typeface="D2Coding"/>
              </a:rPr>
              <a:t>고급</a:t>
            </a:r>
            <a:r>
              <a:rPr lang="en-US" altLang="ko-KR">
                <a:latin typeface="D2Coding"/>
              </a:rPr>
              <a:t>] </a:t>
            </a:r>
            <a:r>
              <a:rPr lang="ko-KR" altLang="en-US">
                <a:latin typeface="D2Coding"/>
              </a:rPr>
              <a:t>탭에서 환경 변수 클릭</a:t>
            </a:r>
            <a:endParaRPr lang="ko-KR" altLang="en-US">
              <a:latin typeface="D2Coding"/>
            </a:endParaRPr>
          </a:p>
          <a:p>
            <a:pPr lvl="1">
              <a:defRPr/>
            </a:pPr>
            <a:r>
              <a:rPr lang="en-US" altLang="ko-KR">
                <a:latin typeface="D2Coding"/>
              </a:rPr>
              <a:t>[</a:t>
            </a:r>
            <a:r>
              <a:rPr lang="ko-KR" altLang="en-US">
                <a:latin typeface="D2Coding"/>
              </a:rPr>
              <a:t>새로 만들기</a:t>
            </a:r>
            <a:r>
              <a:rPr lang="en-US" altLang="ko-KR">
                <a:latin typeface="D2Coding"/>
              </a:rPr>
              <a:t>]</a:t>
            </a:r>
            <a:r>
              <a:rPr lang="ko-KR" altLang="en-US">
                <a:latin typeface="D2Coding"/>
              </a:rPr>
              <a:t> 클릭</a:t>
            </a:r>
            <a:endParaRPr lang="ko-KR" altLang="en-US">
              <a:latin typeface="D2Coding"/>
            </a:endParaRPr>
          </a:p>
          <a:p>
            <a:pPr lvl="2">
              <a:defRPr/>
            </a:pPr>
            <a:r>
              <a:rPr lang="ko-KR" altLang="en-US"/>
              <a:t>변수이름</a:t>
            </a:r>
            <a:r>
              <a:rPr lang="en-US" altLang="ko-KR"/>
              <a:t>: JAVA_HOME</a:t>
            </a:r>
            <a:endParaRPr lang="en-US" altLang="ko-KR"/>
          </a:p>
          <a:p>
            <a:pPr lvl="2">
              <a:defRPr/>
            </a:pPr>
            <a:r>
              <a:rPr lang="ko-KR" altLang="en-US"/>
              <a:t>변수 값</a:t>
            </a:r>
            <a:r>
              <a:rPr lang="en-US" altLang="ko-KR"/>
              <a:t>: C:\Program Files\Java\jdk-11.0.12</a:t>
            </a: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marL="324000" lvl="1" indent="0">
              <a:buNone/>
              <a:defRPr/>
            </a:pPr>
            <a:endParaRPr lang="en-US" altLang="ko-KR"/>
          </a:p>
          <a:p>
            <a:pPr marL="324000" lvl="1" indent="0">
              <a:buNone/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12</a:t>
            </a:fld>
            <a:endParaRPr lang="en-US"/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57483" y="4018755"/>
            <a:ext cx="6219825" cy="1571625"/>
          </a:xfrm>
          <a:prstGeom prst="rect">
            <a:avLst/>
          </a:prstGeom>
        </p:spPr>
      </p:pic>
      <p:grpSp>
        <p:nvGrpSpPr>
          <p:cNvPr id="55" name="그룹 54"/>
          <p:cNvGrpSpPr/>
          <p:nvPr/>
        </p:nvGrpSpPr>
        <p:grpSpPr>
          <a:xfrm rot="0">
            <a:off x="7353599" y="1565011"/>
            <a:ext cx="4112702" cy="4535985"/>
            <a:chOff x="7627528" y="1445091"/>
            <a:chExt cx="3748832" cy="4156868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7627528" y="1445091"/>
              <a:ext cx="3748832" cy="4156868"/>
            </a:xfrm>
            <a:prstGeom prst="rect">
              <a:avLst/>
            </a:prstGeom>
          </p:spPr>
        </p:pic>
        <p:sp>
          <p:nvSpPr>
            <p:cNvPr id="47" name="직사각형 46"/>
            <p:cNvSpPr/>
            <p:nvPr/>
          </p:nvSpPr>
          <p:spPr>
            <a:xfrm>
              <a:off x="8407905" y="4756370"/>
              <a:ext cx="1142523" cy="30472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</p:grpSp>
      <p:cxnSp>
        <p:nvCxnSpPr>
          <p:cNvPr id="48" name="직선 화살표 연결선 47"/>
          <p:cNvCxnSpPr>
            <a:stCxn id="47" idx="1"/>
            <a:endCxn id="41" idx="3"/>
          </p:cNvCxnSpPr>
          <p:nvPr/>
        </p:nvCxnSpPr>
        <p:spPr>
          <a:xfrm flipH="1" flipV="1">
            <a:off x="7077308" y="4804568"/>
            <a:ext cx="1132413" cy="5399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056536" y="4472609"/>
            <a:ext cx="2257047" cy="6261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6" name="가로 글상자 55"/>
          <p:cNvSpPr txBox="1"/>
          <p:nvPr/>
        </p:nvSpPr>
        <p:spPr>
          <a:xfrm>
            <a:off x="466334" y="126644"/>
            <a:ext cx="3660740" cy="300076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휴먼매직체"/>
              </a:rPr>
              <a:t> 개발환경 구축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Gill Sans MT"/>
              <a:ea typeface="휴먼매직체"/>
              <a:cs typeface="휴먼매직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2.3 </a:t>
            </a:r>
            <a:r>
              <a:rPr lang="ko-KR" altLang="en-US"/>
              <a:t>환경변수 설정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시스템 환경변수 </a:t>
            </a:r>
            <a:r>
              <a:rPr lang="en-US" altLang="ko-KR"/>
              <a:t>"</a:t>
            </a:r>
            <a:r>
              <a:rPr lang="en-US" altLang="ko-KR">
                <a:solidFill>
                  <a:schemeClr val="accent6"/>
                </a:solidFill>
              </a:rPr>
              <a:t>PATH</a:t>
            </a:r>
            <a:r>
              <a:rPr lang="en-US" altLang="ko-KR"/>
              <a:t>" </a:t>
            </a:r>
            <a:r>
              <a:rPr lang="ko-KR" altLang="en-US"/>
              <a:t>에 자바 실행 경로 추가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13</a:t>
            </a:fld>
            <a:endParaRPr 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b="56800"/>
          <a:stretch>
            <a:fillRect/>
          </a:stretch>
        </p:blipFill>
        <p:spPr>
          <a:xfrm>
            <a:off x="6188677" y="1947337"/>
            <a:ext cx="4261785" cy="175045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55242" y="1963770"/>
            <a:ext cx="3649685" cy="409538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398054" y="4894593"/>
            <a:ext cx="5564693" cy="115670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117497" y="5224375"/>
            <a:ext cx="771211" cy="3379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70758" y="4934647"/>
            <a:ext cx="769537" cy="2101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580262" y="2271837"/>
            <a:ext cx="870020" cy="3206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5065779" y="2754462"/>
            <a:ext cx="85000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rot="5400000">
            <a:off x="6896255" y="4293536"/>
            <a:ext cx="85000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60438" y="2393333"/>
            <a:ext cx="9082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>
                <a:latin typeface="맑은 고딕"/>
                <a:ea typeface="맑은 고딕"/>
              </a:rPr>
              <a:t>Path </a:t>
            </a:r>
            <a:r>
              <a:rPr lang="ko-KR" altLang="en-US" sz="1200">
                <a:latin typeface="맑은 고딕"/>
                <a:ea typeface="맑은 고딕"/>
              </a:rPr>
              <a:t>편집</a:t>
            </a:r>
            <a:endParaRPr lang="ko-KR" altLang="en-US" sz="1200">
              <a:solidFill>
                <a:schemeClr val="accent6"/>
              </a:solidFill>
              <a:latin typeface="맑은 고딕"/>
              <a:ea typeface="맑은 고딕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22992" y="4253953"/>
            <a:ext cx="16702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>
                <a:latin typeface="맑은 고딕"/>
                <a:ea typeface="맑은 고딕"/>
              </a:rPr>
              <a:t>Path </a:t>
            </a:r>
            <a:r>
              <a:rPr lang="ko-KR" altLang="en-US" sz="1200">
                <a:latin typeface="맑은 고딕"/>
                <a:ea typeface="맑은 고딕"/>
              </a:rPr>
              <a:t>설정 확인</a:t>
            </a:r>
            <a:endParaRPr lang="ko-KR" altLang="en-US" sz="1200">
              <a:solidFill>
                <a:schemeClr val="accent6"/>
              </a:solidFill>
              <a:latin typeface="맑은 고딕"/>
              <a:ea typeface="맑은 고딕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205045" y="5205045"/>
            <a:ext cx="2502040" cy="4019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6" name="가로 글상자 15"/>
          <p:cNvSpPr txBox="1"/>
          <p:nvPr/>
        </p:nvSpPr>
        <p:spPr>
          <a:xfrm>
            <a:off x="466334" y="126644"/>
            <a:ext cx="3660740" cy="300076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휴먼매직체"/>
              </a:rPr>
              <a:t> 개발환경 구축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Gill Sans MT"/>
              <a:ea typeface="휴먼매직체"/>
              <a:cs typeface="휴먼매직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 4 Eclipse </a:t>
            </a:r>
            <a:r>
              <a:rPr lang="ko-KR" altLang="en-US"/>
              <a:t>설치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다운로드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>
                <a:hlinkClick r:id="rId2"/>
              </a:rPr>
              <a:t>https://www.eclipse.org/downloads/packages/</a:t>
            </a: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14</a:t>
            </a:fld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17400" b="14070"/>
          <a:stretch>
            <a:fillRect/>
          </a:stretch>
        </p:blipFill>
        <p:spPr>
          <a:xfrm>
            <a:off x="2141451" y="2140298"/>
            <a:ext cx="6781486" cy="390880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546415" y="2231644"/>
            <a:ext cx="2467711" cy="5417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929172" y="4755455"/>
            <a:ext cx="1501395" cy="13438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940236" y="1961253"/>
            <a:ext cx="9082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>
                <a:latin typeface="맑은 고딕"/>
                <a:ea typeface="맑은 고딕"/>
              </a:rPr>
              <a:t>최신 버전</a:t>
            </a:r>
            <a:endParaRPr lang="ko-KR" altLang="en-US" sz="1200">
              <a:solidFill>
                <a:schemeClr val="accent6"/>
              </a:solidFill>
              <a:latin typeface="맑은 고딕"/>
              <a:ea typeface="맑은 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08214" y="4917143"/>
            <a:ext cx="9082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>
                <a:latin typeface="맑은 고딕"/>
                <a:ea typeface="맑은 고딕"/>
              </a:rPr>
              <a:t>이전 버전</a:t>
            </a:r>
            <a:endParaRPr lang="ko-KR" altLang="en-US" sz="1200">
              <a:solidFill>
                <a:schemeClr val="accent6"/>
              </a:solidFill>
              <a:latin typeface="맑은 고딕"/>
              <a:ea typeface="맑은 고딕"/>
            </a:endParaRPr>
          </a:p>
        </p:txBody>
      </p:sp>
      <p:sp>
        <p:nvSpPr>
          <p:cNvPr id="10" name="가로 글상자 9"/>
          <p:cNvSpPr txBox="1"/>
          <p:nvPr/>
        </p:nvSpPr>
        <p:spPr>
          <a:xfrm>
            <a:off x="466334" y="126644"/>
            <a:ext cx="3660740" cy="300076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휴먼매직체"/>
              </a:rPr>
              <a:t> 개발환경 구축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Gill Sans MT"/>
              <a:ea typeface="휴먼매직체"/>
              <a:cs typeface="휴먼매직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 4 Eclipse </a:t>
            </a:r>
            <a:r>
              <a:rPr lang="ko-KR" altLang="en-US"/>
              <a:t>설치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>압축해제 </a:t>
            </a:r>
            <a:r>
              <a:rPr lang="en-US" altLang="ko-KR"/>
              <a:t>: c:/dev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이클립스 설정파일에 </a:t>
            </a:r>
            <a:r>
              <a:rPr lang="en-US" altLang="ko-KR"/>
              <a:t>java </a:t>
            </a:r>
            <a:r>
              <a:rPr lang="ko-KR" altLang="en-US"/>
              <a:t>실행경로 지정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c:/dev/eclipse/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eclipse.ini</a:t>
            </a:r>
            <a:endParaRPr lang="en-US" altLang="ko-KR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15</a:t>
            </a:fld>
            <a:endParaRPr lang="en-US"/>
          </a:p>
        </p:txBody>
      </p:sp>
      <p:grpSp>
        <p:nvGrpSpPr>
          <p:cNvPr id="17" name="그룹 16"/>
          <p:cNvGrpSpPr/>
          <p:nvPr/>
        </p:nvGrpSpPr>
        <p:grpSpPr>
          <a:xfrm rot="0">
            <a:off x="1288185" y="3191070"/>
            <a:ext cx="4213099" cy="2528042"/>
            <a:chOff x="1288185" y="3191070"/>
            <a:chExt cx="4213099" cy="2528042"/>
          </a:xfrm>
        </p:grpSpPr>
        <p:pic>
          <p:nvPicPr>
            <p:cNvPr id="10242" name="Picture 2"/>
            <p:cNvPicPr>
              <a:picLocks noChangeAspect="1" noChangeArrowheads="1"/>
            </p:cNvPicPr>
            <p:nvPr/>
          </p:nvPicPr>
          <p:blipFill rotWithShape="1">
            <a:blip r:embed="rId2"/>
            <a:srcRect t="9730" r="21360"/>
            <a:stretch>
              <a:fillRect/>
            </a:stretch>
          </p:blipFill>
          <p:spPr>
            <a:xfrm>
              <a:off x="1288185" y="3191070"/>
              <a:ext cx="4213099" cy="2528042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6" name="직사각형 5"/>
            <p:cNvSpPr/>
            <p:nvPr/>
          </p:nvSpPr>
          <p:spPr>
            <a:xfrm>
              <a:off x="1423200" y="5135693"/>
              <a:ext cx="1056904" cy="29171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747234" y="4169065"/>
              <a:ext cx="2404166" cy="38320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</p:grpSp>
      <p:grpSp>
        <p:nvGrpSpPr>
          <p:cNvPr id="23" name="그룹 22"/>
          <p:cNvGrpSpPr/>
          <p:nvPr/>
        </p:nvGrpSpPr>
        <p:grpSpPr>
          <a:xfrm rot="0">
            <a:off x="7221590" y="4155111"/>
            <a:ext cx="3014315" cy="1564001"/>
            <a:chOff x="1867516" y="4798336"/>
            <a:chExt cx="2783018" cy="1466662"/>
          </a:xfrm>
        </p:grpSpPr>
        <p:pic>
          <p:nvPicPr>
            <p:cNvPr id="24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 l="26700" t="22050" r="21360" b="25580"/>
            <a:stretch>
              <a:fillRect/>
            </a:stretch>
          </p:blipFill>
          <p:spPr>
            <a:xfrm>
              <a:off x="1867516" y="4798336"/>
              <a:ext cx="2783018" cy="1466662"/>
            </a:xfrm>
            <a:prstGeom prst="rect">
              <a:avLst/>
            </a:prstGeom>
            <a:noFill/>
            <a:ln>
              <a:noFill/>
            </a:ln>
            <a:effectLst/>
          </p:spPr>
        </p:pic>
        <p:cxnSp>
          <p:nvCxnSpPr>
            <p:cNvPr id="26" name="직선 연결선 25"/>
            <p:cNvCxnSpPr/>
            <p:nvPr/>
          </p:nvCxnSpPr>
          <p:spPr>
            <a:xfrm>
              <a:off x="1997024" y="5508891"/>
              <a:ext cx="2153662" cy="18374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flipV="1">
              <a:off x="1988409" y="5508891"/>
              <a:ext cx="2162277" cy="20124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직사각형 14"/>
          <p:cNvSpPr/>
          <p:nvPr/>
        </p:nvSpPr>
        <p:spPr>
          <a:xfrm>
            <a:off x="2602888" y="5791594"/>
            <a:ext cx="15311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latin typeface="D2Coding"/>
                <a:ea typeface="D2Coding"/>
              </a:rPr>
              <a:t>–vm </a:t>
            </a:r>
            <a:r>
              <a:rPr lang="ko-KR" altLang="en-US" sz="1400">
                <a:latin typeface="D2Coding"/>
                <a:ea typeface="D2Coding"/>
              </a:rPr>
              <a:t>옵션을 변경</a:t>
            </a:r>
            <a:endParaRPr lang="ko-KR" altLang="en-US" sz="1400">
              <a:latin typeface="D2Coding"/>
              <a:ea typeface="D2Coding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070687" y="5791594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latin typeface="D2Coding"/>
                <a:ea typeface="D2Coding"/>
              </a:rPr>
              <a:t>–vm </a:t>
            </a:r>
            <a:r>
              <a:rPr lang="ko-KR" altLang="en-US" sz="1400">
                <a:latin typeface="D2Coding"/>
                <a:ea typeface="D2Coding"/>
              </a:rPr>
              <a:t>삭제</a:t>
            </a:r>
            <a:endParaRPr lang="ko-KR" altLang="en-US" sz="1400">
              <a:latin typeface="D2Coding"/>
              <a:ea typeface="D2Coding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965079" y="4581725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>
                <a:latin typeface="D2Coding"/>
                <a:ea typeface="D2Coding"/>
              </a:rPr>
              <a:t>또는</a:t>
            </a:r>
            <a:endParaRPr lang="ko-KR" altLang="en-US" sz="1400">
              <a:latin typeface="D2Coding"/>
              <a:ea typeface="D2Coding"/>
            </a:endParaRPr>
          </a:p>
        </p:txBody>
      </p:sp>
      <p:sp>
        <p:nvSpPr>
          <p:cNvPr id="10243" name="가로 글상자 10242"/>
          <p:cNvSpPr txBox="1"/>
          <p:nvPr/>
        </p:nvSpPr>
        <p:spPr>
          <a:xfrm>
            <a:off x="466334" y="126644"/>
            <a:ext cx="3660740" cy="300076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휴먼매직체"/>
              </a:rPr>
              <a:t> 개발환경 구축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Gill Sans MT"/>
              <a:ea typeface="휴먼매직체"/>
              <a:cs typeface="휴먼매직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STS </a:t>
            </a:r>
            <a:r>
              <a:rPr lang="ko-KR" altLang="en-US"/>
              <a:t>플러그인 설치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Eclipse Marketplace</a:t>
            </a:r>
            <a:r>
              <a:rPr lang="ko-KR" altLang="en-US"/>
              <a:t>에서 </a:t>
            </a:r>
            <a:r>
              <a:rPr lang="en-US" altLang="ko-KR"/>
              <a:t>sts </a:t>
            </a:r>
            <a:r>
              <a:rPr lang="ko-KR" altLang="en-US"/>
              <a:t>검색</a:t>
            </a: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r>
              <a:rPr lang="en-US" altLang="ko-KR"/>
              <a:t>Spring Tools 3 </a:t>
            </a:r>
            <a:r>
              <a:rPr lang="ko-KR" altLang="en-US"/>
              <a:t>설치</a:t>
            </a:r>
            <a:endParaRPr lang="ko-KR" altLang="en-US"/>
          </a:p>
          <a:p>
            <a:pPr lvl="2">
              <a:defRPr/>
            </a:pPr>
            <a:r>
              <a:rPr lang="en-US" altLang="ko-KR"/>
              <a:t>Spring Legacy : xml </a:t>
            </a:r>
            <a:r>
              <a:rPr lang="ko-KR" altLang="en-US"/>
              <a:t>기반</a:t>
            </a:r>
            <a:r>
              <a:rPr lang="en-US" altLang="ko-KR"/>
              <a:t>, AOP </a:t>
            </a:r>
            <a:r>
              <a:rPr lang="ko-KR" altLang="en-US"/>
              <a:t>지원</a:t>
            </a:r>
            <a:endParaRPr lang="ko-KR" altLang="en-US"/>
          </a:p>
          <a:p>
            <a:pPr lvl="2">
              <a:defRPr/>
            </a:pPr>
            <a:r>
              <a:rPr lang="en-US" altLang="ko-KR"/>
              <a:t>eclipse</a:t>
            </a:r>
            <a:r>
              <a:rPr lang="ko-KR" altLang="en-US"/>
              <a:t>용 스프링 도구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또는 </a:t>
            </a:r>
            <a:r>
              <a:rPr lang="en-US" altLang="ko-KR"/>
              <a:t>Spring Tools 4</a:t>
            </a:r>
            <a:r>
              <a:rPr lang="ko-KR" altLang="en-US"/>
              <a:t>버전 설치하고             </a:t>
            </a:r>
            <a:r>
              <a:rPr lang="en-US" altLang="ko-KR"/>
              <a:t>Spring Tools 3 Add-On </a:t>
            </a:r>
            <a:r>
              <a:rPr lang="ko-KR" altLang="en-US"/>
              <a:t>설치</a:t>
            </a: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16</a:t>
            </a:fld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2. 5 </a:t>
            </a:r>
            <a:r>
              <a:rPr lang="ko-KR" altLang="en-US"/>
              <a:t>이클립스 플러그인</a:t>
            </a:r>
            <a:r>
              <a:rPr lang="en-US" altLang="ko-KR"/>
              <a:t> </a:t>
            </a:r>
            <a:r>
              <a:rPr lang="ko-KR" altLang="en-US"/>
              <a:t>설치</a:t>
            </a:r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907527" y="1607663"/>
            <a:ext cx="4146550" cy="4751723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1" name="직사각형 10"/>
          <p:cNvSpPr/>
          <p:nvPr/>
        </p:nvSpPr>
        <p:spPr>
          <a:xfrm>
            <a:off x="4996102" y="2249278"/>
            <a:ext cx="406400" cy="2432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245869" y="3633714"/>
            <a:ext cx="215270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chemeClr val="accent1">
                    <a:lumMod val="60000"/>
                    <a:lumOff val="40000"/>
                  </a:schemeClr>
                </a:solidFill>
                <a:latin typeface="D2Coding"/>
                <a:ea typeface="휴먼모음T"/>
              </a:rPr>
              <a:t>spring Tools 4</a:t>
            </a:r>
            <a:r>
              <a:rPr lang="ko-KR" altLang="en-US" sz="1200">
                <a:latin typeface="D2Coding"/>
                <a:ea typeface="휴먼모음T"/>
              </a:rPr>
              <a:t>는 </a:t>
            </a:r>
            <a:r>
              <a:rPr lang="en-US" altLang="ko-KR" sz="1200">
                <a:latin typeface="D2Coding"/>
                <a:ea typeface="휴먼모음T"/>
              </a:rPr>
              <a:t>Spring Boot </a:t>
            </a:r>
            <a:r>
              <a:rPr lang="ko-KR" altLang="en-US" sz="1200">
                <a:latin typeface="D2Coding"/>
                <a:ea typeface="휴먼모음T"/>
              </a:rPr>
              <a:t>만 지원함</a:t>
            </a:r>
            <a:endParaRPr lang="ko-KR" altLang="en-US" sz="1200">
              <a:latin typeface="D2Coding"/>
              <a:ea typeface="휴먼모음T"/>
            </a:endParaRPr>
          </a:p>
          <a:p>
            <a:pPr lvl="0">
              <a:defRPr/>
            </a:pPr>
            <a:endParaRPr lang="en-US" altLang="ko-KR" sz="1200">
              <a:latin typeface="D2Coding"/>
              <a:ea typeface="휴먼모음T"/>
            </a:endParaRPr>
          </a:p>
          <a:p>
            <a:pPr lvl="0">
              <a:defRPr/>
            </a:pPr>
            <a:r>
              <a:rPr lang="en-US" altLang="ko-KR" sz="1200">
                <a:solidFill>
                  <a:schemeClr val="accent1">
                    <a:lumMod val="60000"/>
                    <a:lumOff val="40000"/>
                  </a:schemeClr>
                </a:solidFill>
                <a:latin typeface="D2Coding"/>
                <a:ea typeface="휴먼모음T"/>
              </a:rPr>
              <a:t>spring tools 3 Add-On</a:t>
            </a:r>
            <a:r>
              <a:rPr lang="ko-KR" altLang="en-US" sz="1200">
                <a:latin typeface="D2Coding"/>
                <a:ea typeface="휴먼모음T"/>
              </a:rPr>
              <a:t>을 설치해야 </a:t>
            </a:r>
            <a:r>
              <a:rPr lang="en-US" altLang="ko-KR" sz="1200">
                <a:latin typeface="D2Coding"/>
                <a:ea typeface="휴먼모음T"/>
              </a:rPr>
              <a:t>spring legacy</a:t>
            </a:r>
            <a:r>
              <a:rPr lang="ko-KR" altLang="en-US" sz="1200">
                <a:latin typeface="D2Coding"/>
                <a:ea typeface="휴먼모음T"/>
              </a:rPr>
              <a:t>를 사용할 수 있음</a:t>
            </a:r>
            <a:endParaRPr lang="ko-KR" altLang="en-US" sz="1200">
              <a:latin typeface="D2Coding"/>
              <a:ea typeface="휴먼모음T"/>
            </a:endParaRPr>
          </a:p>
        </p:txBody>
      </p:sp>
      <p:cxnSp>
        <p:nvCxnSpPr>
          <p:cNvPr id="12" name="직선 화살표 연결선 11"/>
          <p:cNvCxnSpPr>
            <a:stCxn id="9" idx="1"/>
            <a:endCxn id="15" idx="3"/>
          </p:cNvCxnSpPr>
          <p:nvPr/>
        </p:nvCxnSpPr>
        <p:spPr>
          <a:xfrm flipH="1">
            <a:off x="8871346" y="4233879"/>
            <a:ext cx="374523" cy="8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5402502" y="3404977"/>
            <a:ext cx="3468844" cy="167401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402502" y="2504965"/>
            <a:ext cx="3468844" cy="8203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028" name="가로 글상자 1027"/>
          <p:cNvSpPr txBox="1"/>
          <p:nvPr/>
        </p:nvSpPr>
        <p:spPr>
          <a:xfrm>
            <a:off x="466334" y="126644"/>
            <a:ext cx="3660740" cy="300076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휴먼매직체"/>
              </a:rPr>
              <a:t> 개발환경 구축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Gill Sans MT"/>
              <a:ea typeface="휴먼매직체"/>
              <a:cs typeface="휴먼매직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2. 5 </a:t>
            </a:r>
            <a:r>
              <a:rPr lang="ko-KR" altLang="en-US"/>
              <a:t>이클립스 플러그인</a:t>
            </a:r>
            <a:r>
              <a:rPr lang="en-US" altLang="ko-KR"/>
              <a:t> </a:t>
            </a:r>
            <a:r>
              <a:rPr lang="ko-KR" altLang="en-US"/>
              <a:t>설치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Spring Tools 3 </a:t>
            </a:r>
            <a:r>
              <a:rPr lang="ko-KR" altLang="en-US"/>
              <a:t>설치</a:t>
            </a: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17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527550" y="1825625"/>
            <a:ext cx="5981700" cy="44767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" name="직사각형 5"/>
          <p:cNvSpPr/>
          <p:nvPr/>
        </p:nvSpPr>
        <p:spPr>
          <a:xfrm>
            <a:off x="4527550" y="2863848"/>
            <a:ext cx="539750" cy="4349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509000" y="5826123"/>
            <a:ext cx="1054100" cy="4349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075" name="가로 글상자 3074"/>
          <p:cNvSpPr txBox="1"/>
          <p:nvPr/>
        </p:nvSpPr>
        <p:spPr>
          <a:xfrm>
            <a:off x="466334" y="126644"/>
            <a:ext cx="3660740" cy="300076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휴먼매직체"/>
              </a:rPr>
              <a:t> 개발환경 구축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Gill Sans MT"/>
              <a:ea typeface="휴먼매직체"/>
              <a:cs typeface="휴먼매직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2. 5 </a:t>
            </a:r>
            <a:r>
              <a:rPr lang="ko-KR" altLang="en-US"/>
              <a:t>이클립스 플러그인</a:t>
            </a:r>
            <a:r>
              <a:rPr lang="en-US" altLang="ko-KR"/>
              <a:t> </a:t>
            </a:r>
            <a:r>
              <a:rPr lang="ko-KR" altLang="en-US"/>
              <a:t>설치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Spring Tools 3 </a:t>
            </a:r>
            <a:r>
              <a:rPr lang="ko-KR" altLang="en-US"/>
              <a:t>설치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18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073525" y="1676399"/>
            <a:ext cx="6406863" cy="44037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" name="직사각형 5"/>
          <p:cNvSpPr/>
          <p:nvPr/>
        </p:nvSpPr>
        <p:spPr>
          <a:xfrm>
            <a:off x="7823200" y="5762624"/>
            <a:ext cx="2870200" cy="4349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343006" y="3182936"/>
            <a:ext cx="4933950" cy="13906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9" name="직사각형 8"/>
          <p:cNvSpPr/>
          <p:nvPr/>
        </p:nvSpPr>
        <p:spPr>
          <a:xfrm>
            <a:off x="5219700" y="4127500"/>
            <a:ext cx="1104900" cy="342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099" name="가로 글상자 4098"/>
          <p:cNvSpPr txBox="1"/>
          <p:nvPr/>
        </p:nvSpPr>
        <p:spPr>
          <a:xfrm>
            <a:off x="466334" y="126644"/>
            <a:ext cx="3660740" cy="300076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휴먼매직체"/>
              </a:rPr>
              <a:t> 개발환경 구축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Gill Sans MT"/>
              <a:ea typeface="휴먼매직체"/>
              <a:cs typeface="휴먼매직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2. 5 </a:t>
            </a:r>
            <a:r>
              <a:rPr lang="ko-KR" altLang="en-US"/>
              <a:t>이클립스 플러그인</a:t>
            </a:r>
            <a:r>
              <a:rPr lang="en-US" altLang="ko-KR"/>
              <a:t> </a:t>
            </a:r>
            <a:r>
              <a:rPr lang="ko-KR" altLang="en-US"/>
              <a:t>설치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1192" y="1449388"/>
            <a:ext cx="5402165" cy="4824412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ORM </a:t>
            </a:r>
            <a:r>
              <a:rPr lang="ko-KR" altLang="en-US"/>
              <a:t>플러그인 설치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Mybatis</a:t>
            </a:r>
            <a:r>
              <a:rPr lang="ko-KR" altLang="en-US"/>
              <a:t>와 관련된 복잡한 </a:t>
            </a:r>
            <a:r>
              <a:rPr lang="en-US" altLang="ko-KR"/>
              <a:t>XML </a:t>
            </a:r>
            <a:r>
              <a:rPr lang="ko-KR" altLang="en-US"/>
              <a:t>설정 파일들을 자동으로 만들고 관리</a:t>
            </a: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r>
              <a:rPr lang="ko-KR" altLang="en-US"/>
              <a:t>설치순서</a:t>
            </a:r>
            <a:endParaRPr lang="ko-KR" altLang="en-US"/>
          </a:p>
          <a:p>
            <a:pPr lvl="2">
              <a:defRPr/>
            </a:pPr>
            <a:r>
              <a:rPr lang="en-US" altLang="ko-KR"/>
              <a:t>MarketPlace</a:t>
            </a:r>
            <a:r>
              <a:rPr lang="ko-KR" altLang="en-US"/>
              <a:t>에서 </a:t>
            </a:r>
            <a:r>
              <a:rPr lang="en-US" altLang="ko-KR"/>
              <a:t>ORM </a:t>
            </a:r>
            <a:r>
              <a:rPr lang="ko-KR" altLang="en-US"/>
              <a:t>검색</a:t>
            </a:r>
            <a:endParaRPr lang="ko-KR" altLang="en-US"/>
          </a:p>
          <a:p>
            <a:pPr lvl="2">
              <a:defRPr/>
            </a:pPr>
            <a:r>
              <a:rPr lang="en-US" altLang="ko-KR"/>
              <a:t>MyBatipse Install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install anyway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restart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19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 rot="0">
            <a:off x="5824380" y="1897861"/>
            <a:ext cx="4220308" cy="4492330"/>
            <a:chOff x="6462555" y="1793085"/>
            <a:chExt cx="4220308" cy="449233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6691617" y="1793085"/>
              <a:ext cx="3872698" cy="4492330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6462555" y="3280680"/>
              <a:ext cx="4220308" cy="89943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</p:grpSp>
      <p:sp>
        <p:nvSpPr>
          <p:cNvPr id="10" name="가로 글상자 9"/>
          <p:cNvSpPr txBox="1"/>
          <p:nvPr/>
        </p:nvSpPr>
        <p:spPr>
          <a:xfrm>
            <a:off x="466334" y="126644"/>
            <a:ext cx="3660740" cy="300076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휴먼매직체"/>
              </a:rPr>
              <a:t> 개발환경 구축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Gill Sans MT"/>
              <a:ea typeface="휴먼매직체"/>
              <a:cs typeface="휴먼매직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2.6 Lombok </a:t>
            </a:r>
            <a:r>
              <a:rPr lang="ko-KR" altLang="en-US"/>
              <a:t>설치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Java </a:t>
            </a:r>
            <a:r>
              <a:rPr lang="ko-KR" altLang="en-US"/>
              <a:t>개발 시 자주 사용되는 </a:t>
            </a:r>
            <a:r>
              <a:rPr lang="en-US" altLang="ko-KR"/>
              <a:t>getter/setter, toString(), </a:t>
            </a:r>
            <a:r>
              <a:rPr lang="ko-KR" altLang="en-US"/>
              <a:t>생성자 등을 자동으로 생성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설치 순서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lombok.jar  </a:t>
            </a:r>
            <a:r>
              <a:rPr lang="ko-KR" altLang="en-US"/>
              <a:t>실행 </a:t>
            </a:r>
            <a:r>
              <a:rPr lang="en-US" altLang="ko-KR"/>
              <a:t>: Lombok.jar </a:t>
            </a:r>
            <a:r>
              <a:rPr lang="ko-KR" altLang="en-US"/>
              <a:t>파일을 더블클릭하거나 </a:t>
            </a:r>
            <a:r>
              <a:rPr lang="en-US" altLang="ko-KR"/>
              <a:t>java </a:t>
            </a:r>
            <a:r>
              <a:rPr lang="ko-KR" altLang="en-US"/>
              <a:t>명령어를 이용하여 실행</a:t>
            </a:r>
            <a:r>
              <a:rPr lang="en-US" altLang="ko-KR"/>
              <a:t>. </a:t>
            </a:r>
            <a:endParaRPr lang="en-US" altLang="ko-KR"/>
          </a:p>
          <a:p>
            <a:pPr lvl="2">
              <a:defRPr/>
            </a:pPr>
            <a:r>
              <a:rPr lang="ko-KR" altLang="en-US"/>
              <a:t>C:\Users\admin\.m2\repository\org\projectlombok\lombok\1.18.24&gt;  </a:t>
            </a:r>
            <a:r>
              <a:rPr lang="ko-KR" altLang="en-US">
                <a:solidFill>
                  <a:srgbClr val="3057b9"/>
                </a:solidFill>
              </a:rPr>
              <a:t>java -jar lombok-1.18.24.jar</a:t>
            </a:r>
            <a:endParaRPr lang="ko-KR" altLang="en-US">
              <a:solidFill>
                <a:srgbClr val="3057b9"/>
              </a:solidFill>
            </a:endParaRPr>
          </a:p>
          <a:p>
            <a:pPr lvl="1">
              <a:defRPr/>
            </a:pPr>
            <a:r>
              <a:rPr lang="en-US" altLang="ko-KR"/>
              <a:t>Sepecify location</a:t>
            </a:r>
            <a:r>
              <a:rPr lang="ko-KR" altLang="en-US"/>
              <a:t> 클릭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이클립스 실행파일 위치 등록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install/update</a:t>
            </a:r>
            <a:r>
              <a:rPr lang="ko-KR" altLang="en-US"/>
              <a:t> 클릭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Quit Installer</a:t>
            </a:r>
            <a:r>
              <a:rPr lang="ko-KR" altLang="en-US"/>
              <a:t> 클릭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메뉴얼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>
                <a:hlinkClick r:id="rId2"/>
              </a:rPr>
              <a:t>https://projectlombok.org/features/</a:t>
            </a: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20</a:t>
            </a:fld>
            <a:endParaRPr lang="en-US"/>
          </a:p>
        </p:txBody>
      </p:sp>
      <p:grpSp>
        <p:nvGrpSpPr>
          <p:cNvPr id="10" name="그룹 9"/>
          <p:cNvGrpSpPr/>
          <p:nvPr/>
        </p:nvGrpSpPr>
        <p:grpSpPr>
          <a:xfrm rot="0">
            <a:off x="6093815" y="3064749"/>
            <a:ext cx="4969421" cy="3245985"/>
            <a:chOff x="4762919" y="3749475"/>
            <a:chExt cx="4862283" cy="2813251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4762919" y="3749475"/>
              <a:ext cx="4803112" cy="2813251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5548886" y="5733771"/>
              <a:ext cx="1094227" cy="26521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665554" y="5733771"/>
              <a:ext cx="959648" cy="26521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8655505" y="6291753"/>
              <a:ext cx="959648" cy="26521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</p:grpSp>
      <p:sp>
        <p:nvSpPr>
          <p:cNvPr id="11" name="가로 글상자 10"/>
          <p:cNvSpPr txBox="1"/>
          <p:nvPr/>
        </p:nvSpPr>
        <p:spPr>
          <a:xfrm>
            <a:off x="466334" y="126644"/>
            <a:ext cx="3660740" cy="300076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휴먼매직체"/>
              </a:rPr>
              <a:t> 개발환경 구축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Gill Sans MT"/>
              <a:ea typeface="휴먼매직체"/>
              <a:cs typeface="휴먼매직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로드맵</a:t>
            </a:r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hlinkClick r:id="rId2"/>
              </a:rPr>
              <a:t>https://coggle.it/diagram/YCntIeANbfWWIbYG/t/</a:t>
            </a:r>
            <a:r>
              <a:rPr lang="ko-KR" altLang="en-US">
                <a:hlinkClick r:id="rId2"/>
              </a:rPr>
              <a:t>웹개발자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2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01700" y="1891530"/>
            <a:ext cx="8084819" cy="438227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21</a:t>
            </a:fld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3.1 Maven</a:t>
            </a:r>
            <a:r>
              <a:rPr lang="ko-KR" altLang="en-US"/>
              <a:t> 프로젝트 생성</a:t>
            </a:r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 rot="0">
            <a:off x="493279" y="2022167"/>
            <a:ext cx="4497821" cy="1542698"/>
            <a:chOff x="493279" y="1469717"/>
            <a:chExt cx="4497821" cy="1542698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93279" y="1469717"/>
              <a:ext cx="4497821" cy="1542698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2771775" y="2636239"/>
              <a:ext cx="1343025" cy="23078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 rot="0">
            <a:off x="4288774" y="3541713"/>
            <a:ext cx="3614452" cy="2732087"/>
            <a:chOff x="3443573" y="3259138"/>
            <a:chExt cx="3747802" cy="3011495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3443573" y="3259138"/>
              <a:ext cx="3747802" cy="3011495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3448049" y="4013349"/>
              <a:ext cx="2340349" cy="19670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</p:grp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489857" y="1797391"/>
            <a:ext cx="3168184" cy="3858777"/>
          </a:xfrm>
          <a:prstGeom prst="rect">
            <a:avLst/>
          </a:prstGeom>
        </p:spPr>
      </p:pic>
      <p:cxnSp>
        <p:nvCxnSpPr>
          <p:cNvPr id="12" name="직선 화살표 연결선 11"/>
          <p:cNvCxnSpPr/>
          <p:nvPr/>
        </p:nvCxnSpPr>
        <p:spPr>
          <a:xfrm>
            <a:off x="3733800" y="3848100"/>
            <a:ext cx="466725" cy="457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8020050" y="3486150"/>
            <a:ext cx="381000" cy="4381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3" name="가로 글상자 22"/>
          <p:cNvSpPr txBox="1"/>
          <p:nvPr/>
        </p:nvSpPr>
        <p:spPr>
          <a:xfrm>
            <a:off x="466334" y="126644"/>
            <a:ext cx="3660740" cy="30007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400"/>
              <a:t>3.</a:t>
            </a:r>
            <a:r>
              <a:rPr lang="ko-KR" altLang="en-US" sz="1400"/>
              <a:t> </a:t>
            </a:r>
            <a:r>
              <a:rPr lang="en-US" altLang="ko-KR" sz="1400"/>
              <a:t>Maven</a:t>
            </a:r>
            <a:r>
              <a:rPr lang="ko-KR" altLang="en-US" sz="1400"/>
              <a:t> 프로젝트</a:t>
            </a:r>
            <a:endParaRPr lang="ko-KR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3.2 </a:t>
            </a:r>
            <a:r>
              <a:rPr lang="ko-KR" altLang="en-US"/>
              <a:t>자바버전변경</a:t>
            </a:r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자바 버전 변경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자바버전에 대한 경고 확인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프로젝트 </a:t>
            </a:r>
            <a:r>
              <a:rPr lang="en-US" altLang="ko-KR"/>
              <a:t>Properties </a:t>
            </a:r>
            <a:r>
              <a:rPr lang="ko-KR" altLang="en-US"/>
              <a:t>창에서 </a:t>
            </a:r>
            <a:r>
              <a:rPr lang="en-US" altLang="ko-KR"/>
              <a:t>[Project Facets] </a:t>
            </a:r>
            <a:r>
              <a:rPr lang="ko-KR" altLang="en-US"/>
              <a:t>선택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Java </a:t>
            </a:r>
            <a:r>
              <a:rPr lang="ko-KR" altLang="en-US"/>
              <a:t>버전을 </a:t>
            </a:r>
            <a:r>
              <a:rPr lang="en-US" altLang="ko-KR"/>
              <a:t>11</a:t>
            </a:r>
            <a:r>
              <a:rPr lang="ko-KR" altLang="en-US"/>
              <a:t>로 변경하면 경고가 사라짐</a:t>
            </a: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22</a:t>
            </a:fld>
            <a:endParaRPr lang="en-US"/>
          </a:p>
        </p:txBody>
      </p:sp>
      <p:grpSp>
        <p:nvGrpSpPr>
          <p:cNvPr id="9" name="그룹 8"/>
          <p:cNvGrpSpPr/>
          <p:nvPr/>
        </p:nvGrpSpPr>
        <p:grpSpPr>
          <a:xfrm rot="0">
            <a:off x="1143001" y="3541114"/>
            <a:ext cx="4291011" cy="1216623"/>
            <a:chOff x="923926" y="3160114"/>
            <a:chExt cx="4291011" cy="1216623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014412" y="3186112"/>
              <a:ext cx="4200525" cy="1190625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923926" y="3160114"/>
              <a:ext cx="1143000" cy="30698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 rot="0">
            <a:off x="6096000" y="2628900"/>
            <a:ext cx="5133975" cy="2990850"/>
            <a:chOff x="5724525" y="1981200"/>
            <a:chExt cx="5619750" cy="325755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5724525" y="1981200"/>
              <a:ext cx="5619750" cy="3257550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5819776" y="4255489"/>
              <a:ext cx="1247774" cy="25936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686675" y="4350739"/>
              <a:ext cx="3295649" cy="25936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</p:grpSp>
      <p:sp>
        <p:nvSpPr>
          <p:cNvPr id="12" name="가로 글상자 11"/>
          <p:cNvSpPr txBox="1"/>
          <p:nvPr/>
        </p:nvSpPr>
        <p:spPr>
          <a:xfrm>
            <a:off x="466334" y="126644"/>
            <a:ext cx="3660740" cy="300076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3.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휴먼매직체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Maven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휴먼매직체"/>
              </a:rPr>
              <a:t> 프로젝트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Gill Sans MT"/>
              <a:ea typeface="휴먼매직체"/>
              <a:cs typeface="휴먼매직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23</a:t>
            </a:fld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3.3 Maven </a:t>
            </a:r>
            <a:r>
              <a:rPr lang="ko-KR" altLang="en-US"/>
              <a:t>프로젝트 폴더 구성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96711" y="1905680"/>
            <a:ext cx="4088465" cy="305966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482069" y="2727957"/>
            <a:ext cx="7032172" cy="1118238"/>
          </a:xfrm>
          <a:prstGeom prst="rect">
            <a:avLst/>
          </a:prstGeom>
          <a:solidFill>
            <a:srgbClr val="289b6e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>
              <a:spcBef>
                <a:spcPts val="300"/>
              </a:spcBef>
              <a:defRPr/>
            </a:pPr>
            <a:r>
              <a:rPr lang="ko-KR" altLang="en-US" sz="1200">
                <a:solidFill>
                  <a:schemeClr val="bg1"/>
                </a:solidFill>
                <a:latin typeface="한컴 고딕"/>
                <a:ea typeface="한컴 고딕"/>
              </a:rPr>
              <a:t>자바 소스 파일이 위치한다</a:t>
            </a:r>
            <a:r>
              <a:rPr lang="en-US" altLang="ko-KR" sz="1200">
                <a:solidFill>
                  <a:schemeClr val="bg1"/>
                </a:solidFill>
                <a:latin typeface="한컴 고딕"/>
                <a:ea typeface="한컴 고딕"/>
              </a:rPr>
              <a:t>.</a:t>
            </a:r>
            <a:endParaRPr lang="en-US" altLang="ko-KR" sz="1200">
              <a:solidFill>
                <a:schemeClr val="bg1"/>
              </a:solidFill>
              <a:latin typeface="한컴 고딕"/>
              <a:ea typeface="한컴 고딕"/>
            </a:endParaRPr>
          </a:p>
          <a:p>
            <a:pPr lvl="0">
              <a:spcBef>
                <a:spcPts val="300"/>
              </a:spcBef>
              <a:defRPr/>
            </a:pPr>
            <a:r>
              <a:rPr lang="ko-KR" altLang="en-US" sz="1200">
                <a:solidFill>
                  <a:schemeClr val="bg1"/>
                </a:solidFill>
                <a:latin typeface="한컴 고딕"/>
                <a:ea typeface="한컴 고딕"/>
              </a:rPr>
              <a:t>프로퍼티나 스프링 설정파일 </a:t>
            </a:r>
            <a:r>
              <a:rPr lang="en-US" altLang="ko-KR" sz="1200">
                <a:solidFill>
                  <a:schemeClr val="bg1"/>
                </a:solidFill>
                <a:latin typeface="한컴 고딕"/>
                <a:ea typeface="한컴 고딕"/>
              </a:rPr>
              <a:t>XML </a:t>
            </a:r>
            <a:r>
              <a:rPr lang="ko-KR" altLang="en-US" sz="1200">
                <a:solidFill>
                  <a:schemeClr val="bg1"/>
                </a:solidFill>
                <a:latin typeface="한컴 고딕"/>
                <a:ea typeface="한컴 고딕"/>
              </a:rPr>
              <a:t>등 리소스 파일이 위치하며</a:t>
            </a:r>
            <a:r>
              <a:rPr lang="en-US" altLang="ko-KR" sz="1200">
                <a:solidFill>
                  <a:schemeClr val="bg1"/>
                </a:solidFill>
                <a:latin typeface="한컴 고딕"/>
                <a:ea typeface="한컴 고딕"/>
              </a:rPr>
              <a:t> </a:t>
            </a:r>
            <a:r>
              <a:rPr lang="ko-KR" altLang="en-US" sz="1200">
                <a:solidFill>
                  <a:schemeClr val="bg1"/>
                </a:solidFill>
                <a:latin typeface="한컴 고딕"/>
                <a:ea typeface="한컴 고딕"/>
              </a:rPr>
              <a:t>클래스패스에 포함된다</a:t>
            </a:r>
            <a:r>
              <a:rPr lang="en-US" altLang="ko-KR" sz="1200">
                <a:solidFill>
                  <a:schemeClr val="bg1"/>
                </a:solidFill>
                <a:latin typeface="한컴 고딕"/>
                <a:ea typeface="한컴 고딕"/>
              </a:rPr>
              <a:t>.</a:t>
            </a:r>
            <a:endParaRPr lang="en-US" altLang="ko-KR" sz="1200">
              <a:solidFill>
                <a:schemeClr val="bg1"/>
              </a:solidFill>
              <a:latin typeface="한컴 고딕"/>
              <a:ea typeface="한컴 고딕"/>
            </a:endParaRPr>
          </a:p>
          <a:p>
            <a:pPr lvl="0">
              <a:spcBef>
                <a:spcPts val="300"/>
              </a:spcBef>
              <a:defRPr/>
            </a:pPr>
            <a:r>
              <a:rPr lang="ko-KR" altLang="en-US" sz="1200">
                <a:solidFill>
                  <a:schemeClr val="bg1"/>
                </a:solidFill>
                <a:latin typeface="한컴 고딕"/>
                <a:ea typeface="한컴 고딕"/>
              </a:rPr>
              <a:t>테스트 자바 소스 파일이 위치하며 배포시에는 제외 됨</a:t>
            </a:r>
            <a:r>
              <a:rPr lang="en-US" altLang="ko-KR" sz="1200">
                <a:solidFill>
                  <a:schemeClr val="bg1"/>
                </a:solidFill>
                <a:latin typeface="한컴 고딕"/>
                <a:ea typeface="한컴 고딕"/>
              </a:rPr>
              <a:t>.</a:t>
            </a:r>
            <a:endParaRPr lang="en-US" altLang="ko-KR" sz="1200">
              <a:solidFill>
                <a:schemeClr val="bg1"/>
              </a:solidFill>
              <a:latin typeface="한컴 고딕"/>
              <a:ea typeface="한컴 고딕"/>
            </a:endParaRPr>
          </a:p>
          <a:p>
            <a:pPr lvl="0">
              <a:spcBef>
                <a:spcPts val="300"/>
              </a:spcBef>
              <a:defRPr/>
            </a:pPr>
            <a:r>
              <a:rPr lang="ko-KR" altLang="en-US" sz="1200">
                <a:solidFill>
                  <a:schemeClr val="bg1"/>
                </a:solidFill>
                <a:latin typeface="한컴 고딕"/>
                <a:ea typeface="한컴 고딕"/>
              </a:rPr>
              <a:t>테스트 과정에서 사용되는 리소스 파일이 위치한다</a:t>
            </a:r>
            <a:r>
              <a:rPr lang="en-US" altLang="ko-KR" sz="1200">
                <a:solidFill>
                  <a:schemeClr val="bg1"/>
                </a:solidFill>
                <a:latin typeface="한컴 고딕"/>
                <a:ea typeface="한컴 고딕"/>
              </a:rPr>
              <a:t>. </a:t>
            </a:r>
            <a:r>
              <a:rPr lang="ko-KR" altLang="en-US" sz="1200">
                <a:solidFill>
                  <a:schemeClr val="bg1"/>
                </a:solidFill>
                <a:latin typeface="한컴 고딕"/>
                <a:ea typeface="한컴 고딕"/>
              </a:rPr>
              <a:t>테스트 시에 사용되는 클래스패스에 포함되며 배포시에는 제외 됨</a:t>
            </a:r>
            <a:r>
              <a:rPr lang="en-US" altLang="ko-KR" sz="1200">
                <a:solidFill>
                  <a:schemeClr val="bg1"/>
                </a:solidFill>
                <a:latin typeface="한컴 고딕"/>
                <a:ea typeface="한컴 고딕"/>
              </a:rPr>
              <a:t>.</a:t>
            </a:r>
            <a:endParaRPr lang="en-US" altLang="ko-KR" sz="1200" b="0" i="0">
              <a:solidFill>
                <a:schemeClr val="bg1"/>
              </a:solidFill>
              <a:effectLst/>
              <a:latin typeface="한컴 고딕"/>
              <a:ea typeface="한컴 고딕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3115877" y="2838826"/>
            <a:ext cx="31176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3482069" y="4370340"/>
            <a:ext cx="7032172" cy="485505"/>
          </a:xfrm>
          <a:prstGeom prst="rect">
            <a:avLst/>
          </a:prstGeom>
          <a:solidFill>
            <a:srgbClr val="289b6e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>
              <a:spcBef>
                <a:spcPts val="300"/>
              </a:spcBef>
              <a:defRPr/>
            </a:pPr>
            <a:r>
              <a:rPr lang="ko-KR" altLang="en-US" sz="1200">
                <a:solidFill>
                  <a:schemeClr val="bg1"/>
                </a:solidFill>
                <a:latin typeface="한컴 고딕"/>
                <a:ea typeface="한컴 고딕"/>
              </a:rPr>
              <a:t>컴파일된 클래스 파일과 빌드된 배포 파일 위치</a:t>
            </a:r>
            <a:endParaRPr lang="ko-KR" altLang="en-US" sz="1200">
              <a:solidFill>
                <a:schemeClr val="bg1"/>
              </a:solidFill>
              <a:latin typeface="한컴 고딕"/>
              <a:ea typeface="한컴 고딕"/>
            </a:endParaRPr>
          </a:p>
          <a:p>
            <a:pPr lvl="0">
              <a:spcBef>
                <a:spcPts val="300"/>
              </a:spcBef>
              <a:defRPr/>
            </a:pPr>
            <a:r>
              <a:rPr lang="ko-KR" altLang="en-US" sz="1200" b="0" i="0">
                <a:solidFill>
                  <a:schemeClr val="bg1"/>
                </a:solidFill>
                <a:effectLst/>
                <a:latin typeface="한컴 고딕"/>
                <a:ea typeface="한컴 고딕"/>
              </a:rPr>
              <a:t>메이븐 설정 파일</a:t>
            </a:r>
            <a:endParaRPr lang="en-US" altLang="ko-KR" sz="1200" b="0" i="0">
              <a:solidFill>
                <a:schemeClr val="bg1"/>
              </a:solidFill>
              <a:effectLst/>
              <a:latin typeface="한컴 고딕"/>
              <a:ea typeface="한컴 고딕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3115877" y="4523390"/>
            <a:ext cx="31176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3115877" y="4762875"/>
            <a:ext cx="31176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3115877" y="3076951"/>
            <a:ext cx="31176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3115877" y="3324601"/>
            <a:ext cx="31176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3115877" y="3572251"/>
            <a:ext cx="31176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9" name="가로 글상자 18"/>
          <p:cNvSpPr txBox="1"/>
          <p:nvPr/>
        </p:nvSpPr>
        <p:spPr>
          <a:xfrm>
            <a:off x="466334" y="126644"/>
            <a:ext cx="3660740" cy="300076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3.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휴먼매직체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Maven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휴먼매직체"/>
              </a:rPr>
              <a:t> 프로젝트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Gill Sans MT"/>
              <a:ea typeface="휴먼매직체"/>
              <a:cs typeface="휴먼매직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3.4 </a:t>
            </a:r>
            <a:r>
              <a:rPr lang="ko-KR" altLang="en-US"/>
              <a:t>스프링 라이브러리 추가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라이브러리 의존성 관리</a:t>
            </a:r>
            <a:endParaRPr lang="ko-KR" altLang="en-US"/>
          </a:p>
          <a:p>
            <a:pPr marL="576000" lvl="2">
              <a:defRPr/>
            </a:pPr>
            <a:r>
              <a:rPr lang="ko-KR" altLang="en-US"/>
              <a:t>라이브러리 다운로드 자동화</a:t>
            </a:r>
            <a:r>
              <a:rPr lang="en-US" altLang="ko-KR"/>
              <a:t>. </a:t>
            </a:r>
            <a:r>
              <a:rPr lang="ko-KR" altLang="en-US"/>
              <a:t>필요한</a:t>
            </a:r>
            <a:r>
              <a:rPr lang="en-US" altLang="ko-KR"/>
              <a:t>(</a:t>
            </a:r>
            <a:r>
              <a:rPr lang="ko-KR" altLang="en-US"/>
              <a:t>의존성 있는</a:t>
            </a:r>
            <a:r>
              <a:rPr lang="en-US" altLang="ko-KR"/>
              <a:t>) </a:t>
            </a:r>
            <a:r>
              <a:rPr lang="ko-KR" altLang="en-US"/>
              <a:t>라이브러리를 하나씩 다운로드 받을 필요가 없다</a:t>
            </a:r>
            <a:r>
              <a:rPr lang="en-US" altLang="ko-KR"/>
              <a:t>.</a:t>
            </a:r>
            <a:endParaRPr lang="en-US" altLang="ko-KR"/>
          </a:p>
          <a:p>
            <a:pPr marL="576000" lvl="2">
              <a:defRPr/>
            </a:pPr>
            <a:r>
              <a:rPr lang="ko-KR" altLang="en-US"/>
              <a:t>중앙 </a:t>
            </a:r>
            <a:r>
              <a:rPr lang="en-US" altLang="ko-KR"/>
              <a:t>repository</a:t>
            </a:r>
            <a:r>
              <a:rPr lang="ko-KR" altLang="en-US"/>
              <a:t> 서버에서 필요한 </a:t>
            </a:r>
            <a:r>
              <a:rPr lang="en-US" altLang="ko-KR"/>
              <a:t>jar</a:t>
            </a:r>
            <a:r>
              <a:rPr lang="ko-KR" altLang="en-US"/>
              <a:t>파일을 다운받아 의존 모듈을 관리한다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24</a:t>
            </a:fld>
            <a:endParaRPr lang="en-US"/>
          </a:p>
        </p:txBody>
      </p:sp>
      <p:grpSp>
        <p:nvGrpSpPr>
          <p:cNvPr id="10" name="그룹 9"/>
          <p:cNvGrpSpPr/>
          <p:nvPr/>
        </p:nvGrpSpPr>
        <p:grpSpPr>
          <a:xfrm rot="0">
            <a:off x="1970216" y="2599135"/>
            <a:ext cx="8104424" cy="3239283"/>
            <a:chOff x="1080519" y="2315357"/>
            <a:chExt cx="8104424" cy="3239283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080519" y="2315357"/>
              <a:ext cx="7820025" cy="3209925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1334068" y="5288029"/>
              <a:ext cx="1081585" cy="26661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529919" y="3816345"/>
              <a:ext cx="4655024" cy="131521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254456" y="3734459"/>
              <a:ext cx="2034654" cy="124697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</p:grpSp>
      <p:sp>
        <p:nvSpPr>
          <p:cNvPr id="11" name="가로 글상자 10"/>
          <p:cNvSpPr txBox="1"/>
          <p:nvPr/>
        </p:nvSpPr>
        <p:spPr>
          <a:xfrm>
            <a:off x="466334" y="126644"/>
            <a:ext cx="3660740" cy="300076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3.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휴먼매직체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Maven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휴먼매직체"/>
              </a:rPr>
              <a:t> 프로젝트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Gill Sans MT"/>
              <a:ea typeface="휴먼매직체"/>
              <a:cs typeface="휴먼매직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3.4 </a:t>
            </a:r>
            <a:r>
              <a:rPr lang="ko-KR" altLang="en-US"/>
              <a:t>스프링 라이브러리 추가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>라이브러리 의존성 관리</a:t>
            </a: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25</a:t>
            </a:fld>
            <a:endParaRPr lang="en-US"/>
          </a:p>
        </p:txBody>
      </p:sp>
      <p:sp>
        <p:nvSpPr>
          <p:cNvPr id="5" name="직사각형 4"/>
          <p:cNvSpPr/>
          <p:nvPr/>
        </p:nvSpPr>
        <p:spPr>
          <a:xfrm>
            <a:off x="5738650" y="2172279"/>
            <a:ext cx="18603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400">
                <a:latin typeface="한컴 고딕"/>
                <a:ea typeface="한컴 고딕"/>
              </a:rPr>
              <a:t>로컬 리포지토리</a:t>
            </a:r>
            <a:endParaRPr lang="en-US" altLang="ko-KR" sz="1400">
              <a:latin typeface="한컴 고딕"/>
              <a:ea typeface="한컴 고딕"/>
            </a:endParaRPr>
          </a:p>
        </p:txBody>
      </p:sp>
      <p:grpSp>
        <p:nvGrpSpPr>
          <p:cNvPr id="31" name="그룹 30"/>
          <p:cNvGrpSpPr/>
          <p:nvPr/>
        </p:nvGrpSpPr>
        <p:grpSpPr>
          <a:xfrm rot="0">
            <a:off x="8776137" y="3321268"/>
            <a:ext cx="1429407" cy="809297"/>
            <a:chOff x="9648497" y="3079531"/>
            <a:chExt cx="1429407" cy="809297"/>
          </a:xfrm>
        </p:grpSpPr>
        <p:sp>
          <p:nvSpPr>
            <p:cNvPr id="7" name="직사각형 6"/>
            <p:cNvSpPr/>
            <p:nvPr/>
          </p:nvSpPr>
          <p:spPr>
            <a:xfrm>
              <a:off x="9648497" y="3079531"/>
              <a:ext cx="1429407" cy="8092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9673165" y="3317906"/>
              <a:ext cx="139974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1400">
                  <a:solidFill>
                    <a:schemeClr val="bg1"/>
                  </a:solidFill>
                  <a:latin typeface="한컴 고딕"/>
                  <a:ea typeface="한컴 고딕"/>
                </a:rPr>
                <a:t>리포지토리 서버</a:t>
              </a:r>
              <a:endParaRPr lang="en-US" altLang="ko-KR" sz="1400">
                <a:solidFill>
                  <a:schemeClr val="bg1"/>
                </a:solidFill>
                <a:latin typeface="한컴 고딕"/>
                <a:ea typeface="한컴 고딕"/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5532095" y="5441858"/>
            <a:ext cx="2407945" cy="2855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300">
                <a:latin typeface="휴먼모음T"/>
                <a:ea typeface="휴먼모음T"/>
              </a:rPr>
              <a:t>C:\Users\admin\.m2\repository</a:t>
            </a:r>
            <a:endParaRPr lang="en-US" altLang="ko-KR" sz="1300">
              <a:latin typeface="휴먼모음T"/>
              <a:ea typeface="휴먼모음T"/>
            </a:endParaRPr>
          </a:p>
        </p:txBody>
      </p:sp>
      <p:grpSp>
        <p:nvGrpSpPr>
          <p:cNvPr id="11" name="그룹 10"/>
          <p:cNvGrpSpPr/>
          <p:nvPr/>
        </p:nvGrpSpPr>
        <p:grpSpPr>
          <a:xfrm rot="0">
            <a:off x="5933092" y="2653864"/>
            <a:ext cx="1455682" cy="446690"/>
            <a:chOff x="6647794" y="2958663"/>
            <a:chExt cx="1455682" cy="446690"/>
          </a:xfrm>
        </p:grpSpPr>
        <p:sp>
          <p:nvSpPr>
            <p:cNvPr id="9" name="직사각형 8"/>
            <p:cNvSpPr/>
            <p:nvPr/>
          </p:nvSpPr>
          <p:spPr>
            <a:xfrm>
              <a:off x="6647794" y="2958663"/>
              <a:ext cx="1429407" cy="44669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672462" y="3039387"/>
              <a:ext cx="143101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sz="1200">
                  <a:solidFill>
                    <a:schemeClr val="bg1"/>
                  </a:solidFill>
                  <a:latin typeface="한컴 고딕"/>
                  <a:ea typeface="한컴 고딕"/>
                </a:rPr>
                <a:t>라이브러리</a:t>
              </a:r>
              <a:endParaRPr lang="en-US" altLang="ko-KR" sz="1200">
                <a:solidFill>
                  <a:schemeClr val="bg1"/>
                </a:solidFill>
                <a:latin typeface="한컴 고딕"/>
                <a:ea typeface="한컴 고딕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 rot="0">
            <a:off x="5933092" y="3168871"/>
            <a:ext cx="1455682" cy="446690"/>
            <a:chOff x="6647794" y="2958663"/>
            <a:chExt cx="1455682" cy="446690"/>
          </a:xfrm>
        </p:grpSpPr>
        <p:sp>
          <p:nvSpPr>
            <p:cNvPr id="13" name="직사각형 12"/>
            <p:cNvSpPr/>
            <p:nvPr/>
          </p:nvSpPr>
          <p:spPr>
            <a:xfrm>
              <a:off x="6647794" y="2958663"/>
              <a:ext cx="1429407" cy="44669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672462" y="3039387"/>
              <a:ext cx="143101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sz="1200">
                  <a:solidFill>
                    <a:schemeClr val="bg1"/>
                  </a:solidFill>
                  <a:latin typeface="한컴 고딕"/>
                  <a:ea typeface="한컴 고딕"/>
                </a:rPr>
                <a:t>라이브러리</a:t>
              </a:r>
              <a:endParaRPr lang="en-US" altLang="ko-KR" sz="1200">
                <a:solidFill>
                  <a:schemeClr val="bg1"/>
                </a:solidFill>
                <a:latin typeface="한컴 고딕"/>
                <a:ea typeface="한컴 고딕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 rot="0">
            <a:off x="5933092" y="3683878"/>
            <a:ext cx="1455682" cy="446690"/>
            <a:chOff x="6647794" y="2958663"/>
            <a:chExt cx="1455682" cy="446690"/>
          </a:xfrm>
        </p:grpSpPr>
        <p:sp>
          <p:nvSpPr>
            <p:cNvPr id="16" name="직사각형 15"/>
            <p:cNvSpPr/>
            <p:nvPr/>
          </p:nvSpPr>
          <p:spPr>
            <a:xfrm>
              <a:off x="6647794" y="2958663"/>
              <a:ext cx="1429407" cy="44669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672462" y="3039387"/>
              <a:ext cx="143101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sz="1200">
                  <a:solidFill>
                    <a:schemeClr val="bg1"/>
                  </a:solidFill>
                  <a:latin typeface="한컴 고딕"/>
                  <a:ea typeface="한컴 고딕"/>
                </a:rPr>
                <a:t>라이브러리</a:t>
              </a:r>
              <a:endParaRPr lang="en-US" altLang="ko-KR" sz="1200">
                <a:solidFill>
                  <a:schemeClr val="bg1"/>
                </a:solidFill>
                <a:latin typeface="한컴 고딕"/>
                <a:ea typeface="한컴 고딕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 rot="0">
            <a:off x="5933092" y="4198885"/>
            <a:ext cx="1455682" cy="446690"/>
            <a:chOff x="6647794" y="2958663"/>
            <a:chExt cx="1455682" cy="446690"/>
          </a:xfrm>
        </p:grpSpPr>
        <p:sp>
          <p:nvSpPr>
            <p:cNvPr id="19" name="직사각형 18"/>
            <p:cNvSpPr/>
            <p:nvPr/>
          </p:nvSpPr>
          <p:spPr>
            <a:xfrm>
              <a:off x="6647794" y="2958663"/>
              <a:ext cx="1429407" cy="44669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672462" y="3039387"/>
              <a:ext cx="143101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sz="1200">
                  <a:solidFill>
                    <a:schemeClr val="bg1"/>
                  </a:solidFill>
                  <a:latin typeface="한컴 고딕"/>
                  <a:ea typeface="한컴 고딕"/>
                </a:rPr>
                <a:t>라이브러리</a:t>
              </a:r>
              <a:endParaRPr lang="en-US" altLang="ko-KR" sz="1200">
                <a:solidFill>
                  <a:schemeClr val="bg1"/>
                </a:solidFill>
                <a:latin typeface="한컴 고딕"/>
                <a:ea typeface="한컴 고딕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 rot="0">
            <a:off x="5933092" y="4713892"/>
            <a:ext cx="1455682" cy="446690"/>
            <a:chOff x="6647794" y="2958663"/>
            <a:chExt cx="1455682" cy="446690"/>
          </a:xfrm>
        </p:grpSpPr>
        <p:sp>
          <p:nvSpPr>
            <p:cNvPr id="22" name="직사각형 21"/>
            <p:cNvSpPr/>
            <p:nvPr/>
          </p:nvSpPr>
          <p:spPr>
            <a:xfrm>
              <a:off x="6647794" y="2958663"/>
              <a:ext cx="1429407" cy="44669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672462" y="3039387"/>
              <a:ext cx="143101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sz="1200">
                  <a:solidFill>
                    <a:schemeClr val="bg1"/>
                  </a:solidFill>
                  <a:latin typeface="한컴 고딕"/>
                  <a:ea typeface="한컴 고딕"/>
                </a:rPr>
                <a:t>라이브러리</a:t>
              </a:r>
              <a:endParaRPr lang="en-US" altLang="ko-KR" sz="1200">
                <a:solidFill>
                  <a:schemeClr val="bg1"/>
                </a:solidFill>
                <a:latin typeface="한컴 고딕"/>
                <a:ea typeface="한컴 고딕"/>
              </a:endParaRP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5728140" y="2091559"/>
            <a:ext cx="1881352" cy="32687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cxnSp>
        <p:nvCxnSpPr>
          <p:cNvPr id="28" name="직선 화살표 연결선 27"/>
          <p:cNvCxnSpPr>
            <a:stCxn id="7" idx="1"/>
            <a:endCxn id="27" idx="3"/>
          </p:cNvCxnSpPr>
          <p:nvPr/>
        </p:nvCxnSpPr>
        <p:spPr>
          <a:xfrm flipH="1">
            <a:off x="7609492" y="3725917"/>
            <a:ext cx="1166645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7865387" y="3769849"/>
            <a:ext cx="68480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050">
                <a:latin typeface="한컴 고딕"/>
                <a:ea typeface="한컴 고딕"/>
              </a:rPr>
              <a:t>다운로드</a:t>
            </a:r>
            <a:endParaRPr lang="en-US" altLang="ko-KR" sz="1050">
              <a:latin typeface="한컴 고딕"/>
              <a:ea typeface="한컴 고딕"/>
            </a:endParaRPr>
          </a:p>
        </p:txBody>
      </p:sp>
      <p:grpSp>
        <p:nvGrpSpPr>
          <p:cNvPr id="34" name="그룹 33"/>
          <p:cNvGrpSpPr/>
          <p:nvPr/>
        </p:nvGrpSpPr>
        <p:grpSpPr>
          <a:xfrm rot="0">
            <a:off x="2649569" y="2530552"/>
            <a:ext cx="1113138" cy="867967"/>
            <a:chOff x="9648497" y="3079531"/>
            <a:chExt cx="1429407" cy="829791"/>
          </a:xfrm>
        </p:grpSpPr>
        <p:sp>
          <p:nvSpPr>
            <p:cNvPr id="35" name="직사각형 34"/>
            <p:cNvSpPr/>
            <p:nvPr/>
          </p:nvSpPr>
          <p:spPr>
            <a:xfrm>
              <a:off x="9648497" y="3079531"/>
              <a:ext cx="1429407" cy="809297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 sz="160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9673163" y="3233826"/>
              <a:ext cx="1390077" cy="3203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sz="1600">
                  <a:solidFill>
                    <a:schemeClr val="bg1"/>
                  </a:solidFill>
                  <a:latin typeface="한컴 고딕"/>
                  <a:ea typeface="한컴 고딕"/>
                </a:rPr>
                <a:t>프로젝트</a:t>
              </a:r>
              <a:endParaRPr lang="en-US" altLang="ko-KR" sz="1600">
                <a:solidFill>
                  <a:schemeClr val="bg1"/>
                </a:solidFill>
                <a:latin typeface="한컴 고딕"/>
                <a:ea typeface="한컴 고딕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 rot="0">
            <a:off x="2649569" y="4009249"/>
            <a:ext cx="1113138" cy="846530"/>
            <a:chOff x="9648497" y="3079531"/>
            <a:chExt cx="1429407" cy="809297"/>
          </a:xfrm>
        </p:grpSpPr>
        <p:sp>
          <p:nvSpPr>
            <p:cNvPr id="38" name="직사각형 37"/>
            <p:cNvSpPr/>
            <p:nvPr/>
          </p:nvSpPr>
          <p:spPr>
            <a:xfrm>
              <a:off x="9648497" y="3079531"/>
              <a:ext cx="1429407" cy="809297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 sz="160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9673163" y="3233825"/>
              <a:ext cx="1390077" cy="3181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sz="1600">
                  <a:solidFill>
                    <a:schemeClr val="bg1"/>
                  </a:solidFill>
                  <a:latin typeface="한컴 고딕"/>
                  <a:ea typeface="한컴 고딕"/>
                </a:rPr>
                <a:t>프로젝트</a:t>
              </a:r>
              <a:endParaRPr lang="en-US" altLang="ko-KR" sz="1600">
                <a:solidFill>
                  <a:schemeClr val="bg1"/>
                </a:solidFill>
                <a:latin typeface="한컴 고딕"/>
                <a:ea typeface="한컴 고딕"/>
              </a:endParaRPr>
            </a:p>
          </p:txBody>
        </p:sp>
      </p:grpSp>
      <p:cxnSp>
        <p:nvCxnSpPr>
          <p:cNvPr id="43" name="직선 화살표 연결선 42"/>
          <p:cNvCxnSpPr>
            <a:stCxn id="9" idx="1"/>
          </p:cNvCxnSpPr>
          <p:nvPr/>
        </p:nvCxnSpPr>
        <p:spPr>
          <a:xfrm flipH="1" flipV="1">
            <a:off x="4666593" y="2860970"/>
            <a:ext cx="1266499" cy="162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13" idx="1"/>
          </p:cNvCxnSpPr>
          <p:nvPr/>
        </p:nvCxnSpPr>
        <p:spPr>
          <a:xfrm flipH="1" flipV="1">
            <a:off x="4650828" y="3011215"/>
            <a:ext cx="1282264" cy="3810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13" idx="1"/>
          </p:cNvCxnSpPr>
          <p:nvPr/>
        </p:nvCxnSpPr>
        <p:spPr>
          <a:xfrm flipH="1">
            <a:off x="4677104" y="3392216"/>
            <a:ext cx="1255988" cy="9170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17" idx="1"/>
          </p:cNvCxnSpPr>
          <p:nvPr/>
        </p:nvCxnSpPr>
        <p:spPr>
          <a:xfrm flipH="1">
            <a:off x="4698124" y="3903102"/>
            <a:ext cx="1259636" cy="4902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59" name="그룹 58"/>
          <p:cNvGrpSpPr/>
          <p:nvPr/>
        </p:nvGrpSpPr>
        <p:grpSpPr>
          <a:xfrm rot="0">
            <a:off x="3762707" y="2648606"/>
            <a:ext cx="903886" cy="515007"/>
            <a:chOff x="3762707" y="2648606"/>
            <a:chExt cx="903886" cy="515007"/>
          </a:xfrm>
        </p:grpSpPr>
        <p:sp>
          <p:nvSpPr>
            <p:cNvPr id="57" name="타원 56"/>
            <p:cNvSpPr/>
            <p:nvPr/>
          </p:nvSpPr>
          <p:spPr>
            <a:xfrm>
              <a:off x="3762707" y="2648606"/>
              <a:ext cx="903886" cy="515007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 sz="1100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825941" y="2750346"/>
              <a:ext cx="81945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en-US" altLang="ko-KR" sz="1400"/>
                <a:t>pom.xml</a:t>
              </a:r>
              <a:endParaRPr lang="ko-KR" altLang="en-US" sz="1400"/>
            </a:p>
          </p:txBody>
        </p:sp>
      </p:grpSp>
      <p:grpSp>
        <p:nvGrpSpPr>
          <p:cNvPr id="60" name="그룹 59"/>
          <p:cNvGrpSpPr/>
          <p:nvPr/>
        </p:nvGrpSpPr>
        <p:grpSpPr>
          <a:xfrm rot="0">
            <a:off x="3767962" y="4093779"/>
            <a:ext cx="903886" cy="515007"/>
            <a:chOff x="3762707" y="2648606"/>
            <a:chExt cx="903886" cy="515007"/>
          </a:xfrm>
        </p:grpSpPr>
        <p:sp>
          <p:nvSpPr>
            <p:cNvPr id="61" name="타원 60"/>
            <p:cNvSpPr/>
            <p:nvPr/>
          </p:nvSpPr>
          <p:spPr>
            <a:xfrm>
              <a:off x="3762707" y="2648606"/>
              <a:ext cx="903886" cy="515007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 sz="1100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3825941" y="2750346"/>
              <a:ext cx="81945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en-US" altLang="ko-KR" sz="1400"/>
                <a:t>pom.xml</a:t>
              </a:r>
              <a:endParaRPr lang="ko-KR" altLang="en-US" sz="1400"/>
            </a:p>
          </p:txBody>
        </p:sp>
      </p:grpSp>
      <p:sp>
        <p:nvSpPr>
          <p:cNvPr id="63" name="가로 글상자 62"/>
          <p:cNvSpPr txBox="1"/>
          <p:nvPr/>
        </p:nvSpPr>
        <p:spPr>
          <a:xfrm>
            <a:off x="466334" y="126644"/>
            <a:ext cx="3660740" cy="300076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3.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휴먼매직체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Maven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휴먼매직체"/>
              </a:rPr>
              <a:t> 프로젝트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Gill Sans MT"/>
              <a:ea typeface="휴먼매직체"/>
              <a:cs typeface="휴먼매직체"/>
            </a:endParaRPr>
          </a:p>
        </p:txBody>
      </p:sp>
      <p:sp>
        <p:nvSpPr>
          <p:cNvPr id="64" name="가로 글상자 63"/>
          <p:cNvSpPr txBox="1"/>
          <p:nvPr/>
        </p:nvSpPr>
        <p:spPr>
          <a:xfrm>
            <a:off x="5654291" y="5761065"/>
            <a:ext cx="2265065" cy="28634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300">
                <a:effectLst/>
              </a:rPr>
              <a:t>다운로드 받아서 로컬에 저장</a:t>
            </a:r>
            <a:endParaRPr lang="ko-KR" altLang="en-US" sz="1300"/>
          </a:p>
        </p:txBody>
      </p:sp>
      <p:sp>
        <p:nvSpPr>
          <p:cNvPr id="65" name="가로 글상자 64"/>
          <p:cNvSpPr txBox="1"/>
          <p:nvPr/>
        </p:nvSpPr>
        <p:spPr>
          <a:xfrm>
            <a:off x="410306" y="5537311"/>
            <a:ext cx="4777155" cy="64271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참고사이트</a:t>
            </a:r>
            <a:endParaRPr lang="ko-KR" altLang="en-US"/>
          </a:p>
          <a:p>
            <a:pPr lvl="1">
              <a:defRPr/>
            </a:pPr>
            <a:r>
              <a:rPr lang="en-US" altLang="ko-KR">
                <a:hlinkClick r:id="rId2"/>
              </a:rPr>
              <a:t>https://javacan.tistory.com/entry/MavenBasic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3.5 </a:t>
            </a:r>
            <a:r>
              <a:rPr lang="ko-KR" altLang="en-US"/>
              <a:t>빌드하기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pom.xml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빌드 옵션 추가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26</a:t>
            </a:fld>
            <a:endParaRPr lang="en-US"/>
          </a:p>
        </p:txBody>
      </p:sp>
      <p:sp>
        <p:nvSpPr>
          <p:cNvPr id="6" name="직사각형 5"/>
          <p:cNvSpPr/>
          <p:nvPr/>
        </p:nvSpPr>
        <p:spPr>
          <a:xfrm>
            <a:off x="1072055" y="2202100"/>
            <a:ext cx="5023945" cy="3920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rgbClr val="008080"/>
                </a:solidFill>
                <a:latin typeface="Consolas"/>
              </a:rPr>
              <a:t>&lt;/dependencies&gt;</a:t>
            </a:r>
            <a:endParaRPr lang="en-US" altLang="ko-KR" sz="1200">
              <a:solidFill>
                <a:srgbClr val="008080"/>
              </a:solidFill>
              <a:latin typeface="Consolas"/>
            </a:endParaRPr>
          </a:p>
          <a:p>
            <a:pPr lvl="0">
              <a:defRPr/>
            </a:pPr>
            <a:endParaRPr lang="en-US" altLang="ko-KR" sz="1200">
              <a:solidFill>
                <a:srgbClr val="008080"/>
              </a:solidFill>
              <a:latin typeface="Consolas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1200">
                <a:solidFill>
                  <a:srgbClr val="3f7f7f"/>
                </a:solidFill>
                <a:latin typeface="Consolas"/>
              </a:rPr>
              <a:t>build</a:t>
            </a:r>
            <a:r>
              <a:rPr lang="en-US" altLang="ko-KR" sz="1200">
                <a:solidFill>
                  <a:srgbClr val="008080"/>
                </a:solidFill>
                <a:latin typeface="Consolas"/>
              </a:rPr>
              <a:t>&gt;</a:t>
            </a:r>
            <a:endParaRPr lang="en-US" altLang="ko-KR" sz="1200">
              <a:solidFill>
                <a:srgbClr val="008080"/>
              </a:solidFill>
              <a:latin typeface="Consolas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008080"/>
                </a:solidFill>
                <a:latin typeface="Consolas"/>
              </a:rPr>
              <a:t>  &lt;</a:t>
            </a:r>
            <a:r>
              <a:rPr lang="en-US" altLang="ko-KR" sz="1200">
                <a:solidFill>
                  <a:srgbClr val="3f7f7f"/>
                </a:solidFill>
                <a:latin typeface="Consolas"/>
              </a:rPr>
              <a:t>plugins</a:t>
            </a:r>
            <a:r>
              <a:rPr lang="en-US" altLang="ko-KR" sz="1200">
                <a:solidFill>
                  <a:srgbClr val="008080"/>
                </a:solidFill>
                <a:latin typeface="Consolas"/>
              </a:rPr>
              <a:t>&gt;</a:t>
            </a:r>
            <a:endParaRPr lang="en-US" altLang="ko-KR" sz="1200">
              <a:solidFill>
                <a:srgbClr val="008080"/>
              </a:solidFill>
              <a:latin typeface="Consolas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008080"/>
                </a:solidFill>
                <a:latin typeface="Consolas"/>
              </a:rPr>
              <a:t>    &lt;</a:t>
            </a:r>
            <a:r>
              <a:rPr lang="en-US" altLang="ko-KR" sz="1200">
                <a:solidFill>
                  <a:srgbClr val="3f7f7f"/>
                </a:solidFill>
                <a:latin typeface="Consolas"/>
              </a:rPr>
              <a:t>plugin</a:t>
            </a:r>
            <a:r>
              <a:rPr lang="en-US" altLang="ko-KR" sz="1200">
                <a:solidFill>
                  <a:srgbClr val="008080"/>
                </a:solidFill>
                <a:latin typeface="Consolas"/>
              </a:rPr>
              <a:t>&gt;</a:t>
            </a:r>
            <a:endParaRPr lang="en-US" altLang="ko-KR" sz="1200">
              <a:solidFill>
                <a:srgbClr val="008080"/>
              </a:solidFill>
              <a:latin typeface="Consolas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008080"/>
                </a:solidFill>
                <a:latin typeface="Consolas"/>
              </a:rPr>
              <a:t>      &lt;</a:t>
            </a:r>
            <a:r>
              <a:rPr lang="en-US" altLang="ko-KR" sz="1200">
                <a:solidFill>
                  <a:srgbClr val="3f7f7f"/>
                </a:solidFill>
                <a:latin typeface="Consolas"/>
              </a:rPr>
              <a:t>groupId</a:t>
            </a:r>
            <a:r>
              <a:rPr lang="en-US" altLang="ko-KR" sz="120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org.apache.maven.plugins</a:t>
            </a:r>
            <a:r>
              <a:rPr lang="en-US" altLang="ko-KR" sz="12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1200">
                <a:solidFill>
                  <a:srgbClr val="3f7f7f"/>
                </a:solidFill>
                <a:latin typeface="Consolas"/>
              </a:rPr>
              <a:t>groupId</a:t>
            </a:r>
            <a:r>
              <a:rPr lang="en-US" altLang="ko-KR" sz="1200">
                <a:solidFill>
                  <a:srgbClr val="008080"/>
                </a:solidFill>
                <a:latin typeface="Consolas"/>
              </a:rPr>
              <a:t>&gt;</a:t>
            </a:r>
            <a:endParaRPr lang="en-US" altLang="ko-KR" sz="1200">
              <a:solidFill>
                <a:srgbClr val="008080"/>
              </a:solidFill>
              <a:latin typeface="Consolas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008080"/>
                </a:solidFill>
                <a:latin typeface="Consolas"/>
              </a:rPr>
              <a:t>      &lt;</a:t>
            </a:r>
            <a:r>
              <a:rPr lang="en-US" altLang="ko-KR" sz="1200">
                <a:solidFill>
                  <a:srgbClr val="3f7f7f"/>
                </a:solidFill>
                <a:latin typeface="Consolas"/>
              </a:rPr>
              <a:t>artifactId</a:t>
            </a:r>
            <a:r>
              <a:rPr lang="en-US" altLang="ko-KR" sz="120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maven-compiler-plugin</a:t>
            </a:r>
            <a:r>
              <a:rPr lang="en-US" altLang="ko-KR" sz="12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1200">
                <a:solidFill>
                  <a:srgbClr val="3f7f7f"/>
                </a:solidFill>
                <a:latin typeface="Consolas"/>
              </a:rPr>
              <a:t>artifactId</a:t>
            </a:r>
            <a:r>
              <a:rPr lang="en-US" altLang="ko-KR" sz="1200">
                <a:solidFill>
                  <a:srgbClr val="008080"/>
                </a:solidFill>
                <a:latin typeface="Consolas"/>
              </a:rPr>
              <a:t>&gt;</a:t>
            </a:r>
            <a:endParaRPr lang="en-US" altLang="ko-KR" sz="1200">
              <a:solidFill>
                <a:srgbClr val="008080"/>
              </a:solidFill>
              <a:latin typeface="Consolas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008080"/>
                </a:solidFill>
                <a:latin typeface="Consolas"/>
              </a:rPr>
              <a:t>      &lt;</a:t>
            </a:r>
            <a:r>
              <a:rPr lang="en-US" altLang="ko-KR" sz="1200">
                <a:solidFill>
                  <a:srgbClr val="3f7f7f"/>
                </a:solidFill>
                <a:latin typeface="Consolas"/>
              </a:rPr>
              <a:t>version</a:t>
            </a:r>
            <a:r>
              <a:rPr lang="en-US" altLang="ko-KR" sz="120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3.1</a:t>
            </a:r>
            <a:r>
              <a:rPr lang="en-US" altLang="ko-KR" sz="12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1200">
                <a:solidFill>
                  <a:srgbClr val="3f7f7f"/>
                </a:solidFill>
                <a:latin typeface="Consolas"/>
              </a:rPr>
              <a:t>version</a:t>
            </a:r>
            <a:r>
              <a:rPr lang="en-US" altLang="ko-KR" sz="1200">
                <a:solidFill>
                  <a:srgbClr val="008080"/>
                </a:solidFill>
                <a:latin typeface="Consolas"/>
              </a:rPr>
              <a:t>&gt;</a:t>
            </a:r>
            <a:endParaRPr lang="en-US" altLang="ko-KR" sz="1200">
              <a:solidFill>
                <a:srgbClr val="008080"/>
              </a:solidFill>
              <a:latin typeface="Consolas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008080"/>
                </a:solidFill>
                <a:latin typeface="Consolas"/>
              </a:rPr>
              <a:t>      &lt;</a:t>
            </a:r>
            <a:r>
              <a:rPr lang="en-US" altLang="ko-KR" sz="1200">
                <a:solidFill>
                  <a:srgbClr val="3f7f7f"/>
                </a:solidFill>
                <a:latin typeface="Consolas"/>
              </a:rPr>
              <a:t>configuration</a:t>
            </a:r>
            <a:r>
              <a:rPr lang="en-US" altLang="ko-KR" sz="1200">
                <a:solidFill>
                  <a:srgbClr val="008080"/>
                </a:solidFill>
                <a:latin typeface="Consolas"/>
              </a:rPr>
              <a:t>&gt;</a:t>
            </a:r>
            <a:endParaRPr lang="en-US" altLang="ko-KR" sz="1200">
              <a:solidFill>
                <a:srgbClr val="008080"/>
              </a:solidFill>
              <a:latin typeface="Consolas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008080"/>
                </a:solidFill>
                <a:latin typeface="Consolas"/>
              </a:rPr>
              <a:t>        &lt;</a:t>
            </a:r>
            <a:r>
              <a:rPr lang="en-US" altLang="ko-KR" sz="1200">
                <a:solidFill>
                  <a:srgbClr val="3f7f7f"/>
                </a:solidFill>
                <a:latin typeface="Consolas"/>
              </a:rPr>
              <a:t>source</a:t>
            </a:r>
            <a:r>
              <a:rPr lang="en-US" altLang="ko-KR" sz="120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11</a:t>
            </a:r>
            <a:r>
              <a:rPr lang="en-US" altLang="ko-KR" sz="12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1200">
                <a:solidFill>
                  <a:srgbClr val="3f7f7f"/>
                </a:solidFill>
                <a:latin typeface="Consolas"/>
              </a:rPr>
              <a:t>source</a:t>
            </a:r>
            <a:r>
              <a:rPr lang="en-US" altLang="ko-KR" sz="1200">
                <a:solidFill>
                  <a:srgbClr val="008080"/>
                </a:solidFill>
                <a:latin typeface="Consolas"/>
              </a:rPr>
              <a:t>&gt;</a:t>
            </a:r>
            <a:endParaRPr lang="en-US" altLang="ko-KR" sz="1200">
              <a:solidFill>
                <a:srgbClr val="008080"/>
              </a:solidFill>
              <a:latin typeface="Consolas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008080"/>
                </a:solidFill>
                <a:latin typeface="Consolas"/>
              </a:rPr>
              <a:t>        &lt;</a:t>
            </a:r>
            <a:r>
              <a:rPr lang="en-US" altLang="ko-KR" sz="1200">
                <a:solidFill>
                  <a:srgbClr val="3f7f7f"/>
                </a:solidFill>
                <a:latin typeface="Consolas"/>
              </a:rPr>
              <a:t>target</a:t>
            </a:r>
            <a:r>
              <a:rPr lang="en-US" altLang="ko-KR" sz="120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11</a:t>
            </a:r>
            <a:r>
              <a:rPr lang="en-US" altLang="ko-KR" sz="12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1200">
                <a:solidFill>
                  <a:srgbClr val="3f7f7f"/>
                </a:solidFill>
                <a:latin typeface="Consolas"/>
              </a:rPr>
              <a:t>target</a:t>
            </a:r>
            <a:r>
              <a:rPr lang="en-US" altLang="ko-KR" sz="1200">
                <a:solidFill>
                  <a:srgbClr val="008080"/>
                </a:solidFill>
                <a:latin typeface="Consolas"/>
              </a:rPr>
              <a:t>&gt;</a:t>
            </a:r>
            <a:endParaRPr lang="en-US" altLang="ko-KR" sz="1200">
              <a:solidFill>
                <a:srgbClr val="008080"/>
              </a:solidFill>
              <a:latin typeface="Consolas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008080"/>
                </a:solidFill>
                <a:latin typeface="Consolas"/>
              </a:rPr>
              <a:t>        &lt;</a:t>
            </a:r>
            <a:r>
              <a:rPr lang="en-US" altLang="ko-KR" sz="1200">
                <a:solidFill>
                  <a:srgbClr val="3f7f7f"/>
                </a:solidFill>
                <a:latin typeface="Consolas"/>
              </a:rPr>
              <a:t>encoding</a:t>
            </a:r>
            <a:r>
              <a:rPr lang="en-US" altLang="ko-KR" sz="120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utf-8</a:t>
            </a:r>
            <a:r>
              <a:rPr lang="en-US" altLang="ko-KR" sz="12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1200">
                <a:solidFill>
                  <a:srgbClr val="3f7f7f"/>
                </a:solidFill>
                <a:latin typeface="Consolas"/>
              </a:rPr>
              <a:t>encoding</a:t>
            </a:r>
            <a:r>
              <a:rPr lang="en-US" altLang="ko-KR" sz="1200">
                <a:solidFill>
                  <a:srgbClr val="008080"/>
                </a:solidFill>
                <a:latin typeface="Consolas"/>
              </a:rPr>
              <a:t>&gt;</a:t>
            </a:r>
            <a:endParaRPr lang="en-US" altLang="ko-KR" sz="1200">
              <a:solidFill>
                <a:srgbClr val="008080"/>
              </a:solidFill>
              <a:latin typeface="Consolas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008080"/>
                </a:solidFill>
                <a:latin typeface="Consolas"/>
              </a:rPr>
              <a:t>        &lt;</a:t>
            </a:r>
            <a:r>
              <a:rPr lang="en-US" altLang="ko-KR" sz="1200">
                <a:solidFill>
                  <a:srgbClr val="3f7f7f"/>
                </a:solidFill>
                <a:latin typeface="Consolas"/>
              </a:rPr>
              <a:t>compilerArgument</a:t>
            </a:r>
            <a:r>
              <a:rPr lang="en-US" altLang="ko-KR" sz="120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-Xlint:all</a:t>
            </a:r>
            <a:r>
              <a:rPr lang="en-US" altLang="ko-KR" sz="12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1200">
                <a:solidFill>
                  <a:srgbClr val="3f7f7f"/>
                </a:solidFill>
                <a:latin typeface="Consolas"/>
              </a:rPr>
              <a:t>compilerArgument</a:t>
            </a:r>
            <a:r>
              <a:rPr lang="en-US" altLang="ko-KR" sz="1200">
                <a:solidFill>
                  <a:srgbClr val="008080"/>
                </a:solidFill>
                <a:latin typeface="Consolas"/>
              </a:rPr>
              <a:t>&gt;</a:t>
            </a:r>
            <a:endParaRPr lang="en-US" altLang="ko-KR" sz="1200">
              <a:solidFill>
                <a:srgbClr val="008080"/>
              </a:solidFill>
              <a:latin typeface="Consolas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008080"/>
                </a:solidFill>
                <a:latin typeface="Consolas"/>
              </a:rPr>
              <a:t>        &lt;</a:t>
            </a:r>
            <a:r>
              <a:rPr lang="en-US" altLang="ko-KR" sz="1200">
                <a:solidFill>
                  <a:srgbClr val="3f7f7f"/>
                </a:solidFill>
                <a:latin typeface="Consolas"/>
              </a:rPr>
              <a:t>showWarnings</a:t>
            </a:r>
            <a:r>
              <a:rPr lang="en-US" altLang="ko-KR" sz="120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true</a:t>
            </a:r>
            <a:r>
              <a:rPr lang="en-US" altLang="ko-KR" sz="12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1200">
                <a:solidFill>
                  <a:srgbClr val="3f7f7f"/>
                </a:solidFill>
                <a:latin typeface="Consolas"/>
              </a:rPr>
              <a:t>showWarnings</a:t>
            </a:r>
            <a:r>
              <a:rPr lang="en-US" altLang="ko-KR" sz="1200">
                <a:solidFill>
                  <a:srgbClr val="008080"/>
                </a:solidFill>
                <a:latin typeface="Consolas"/>
              </a:rPr>
              <a:t>&gt;</a:t>
            </a:r>
            <a:endParaRPr lang="en-US" altLang="ko-KR" sz="1200">
              <a:solidFill>
                <a:srgbClr val="008080"/>
              </a:solidFill>
              <a:latin typeface="Consolas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008080"/>
                </a:solidFill>
                <a:latin typeface="Consolas"/>
              </a:rPr>
              <a:t>        &lt;</a:t>
            </a:r>
            <a:r>
              <a:rPr lang="en-US" altLang="ko-KR" sz="1200">
                <a:solidFill>
                  <a:srgbClr val="3f7f7f"/>
                </a:solidFill>
                <a:latin typeface="Consolas"/>
              </a:rPr>
              <a:t>showDeprecation</a:t>
            </a:r>
            <a:r>
              <a:rPr lang="en-US" altLang="ko-KR" sz="120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true</a:t>
            </a:r>
            <a:r>
              <a:rPr lang="en-US" altLang="ko-KR" sz="12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1200">
                <a:solidFill>
                  <a:srgbClr val="3f7f7f"/>
                </a:solidFill>
                <a:latin typeface="Consolas"/>
              </a:rPr>
              <a:t>showDeprecation</a:t>
            </a:r>
            <a:r>
              <a:rPr lang="en-US" altLang="ko-KR" sz="1200">
                <a:solidFill>
                  <a:srgbClr val="008080"/>
                </a:solidFill>
                <a:latin typeface="Consolas"/>
              </a:rPr>
              <a:t>&gt;</a:t>
            </a:r>
            <a:endParaRPr lang="en-US" altLang="ko-KR" sz="1200">
              <a:solidFill>
                <a:srgbClr val="008080"/>
              </a:solidFill>
              <a:latin typeface="Consolas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008080"/>
                </a:solidFill>
                <a:latin typeface="Consolas"/>
              </a:rPr>
              <a:t>      &lt;/</a:t>
            </a:r>
            <a:r>
              <a:rPr lang="en-US" altLang="ko-KR" sz="1200">
                <a:solidFill>
                  <a:srgbClr val="3f7f7f"/>
                </a:solidFill>
                <a:latin typeface="Consolas"/>
              </a:rPr>
              <a:t>configuration</a:t>
            </a:r>
            <a:r>
              <a:rPr lang="en-US" altLang="ko-KR" sz="1200">
                <a:solidFill>
                  <a:srgbClr val="008080"/>
                </a:solidFill>
                <a:latin typeface="Consolas"/>
              </a:rPr>
              <a:t>&gt;</a:t>
            </a:r>
            <a:endParaRPr lang="en-US" altLang="ko-KR" sz="1200">
              <a:solidFill>
                <a:srgbClr val="008080"/>
              </a:solidFill>
              <a:latin typeface="Consolas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008080"/>
                </a:solidFill>
                <a:latin typeface="Consolas"/>
              </a:rPr>
              <a:t>    &lt;/</a:t>
            </a:r>
            <a:r>
              <a:rPr lang="en-US" altLang="ko-KR" sz="1200">
                <a:solidFill>
                  <a:srgbClr val="3f7f7f"/>
                </a:solidFill>
                <a:latin typeface="Consolas"/>
              </a:rPr>
              <a:t>plugin</a:t>
            </a:r>
            <a:r>
              <a:rPr lang="en-US" altLang="ko-KR" sz="1200">
                <a:solidFill>
                  <a:srgbClr val="008080"/>
                </a:solidFill>
                <a:latin typeface="Consolas"/>
              </a:rPr>
              <a:t>&gt;</a:t>
            </a:r>
            <a:endParaRPr lang="en-US" altLang="ko-KR" sz="1200">
              <a:solidFill>
                <a:srgbClr val="008080"/>
              </a:solidFill>
              <a:latin typeface="Consolas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008080"/>
                </a:solidFill>
                <a:latin typeface="Consolas"/>
              </a:rPr>
              <a:t>  &lt;/</a:t>
            </a:r>
            <a:r>
              <a:rPr lang="en-US" altLang="ko-KR" sz="1200">
                <a:solidFill>
                  <a:srgbClr val="3f7f7f"/>
                </a:solidFill>
                <a:latin typeface="Consolas"/>
              </a:rPr>
              <a:t>plugins</a:t>
            </a:r>
            <a:r>
              <a:rPr lang="en-US" altLang="ko-KR" sz="1200">
                <a:solidFill>
                  <a:srgbClr val="008080"/>
                </a:solidFill>
                <a:latin typeface="Consolas"/>
              </a:rPr>
              <a:t>&gt;</a:t>
            </a:r>
            <a:endParaRPr lang="en-US" altLang="ko-KR" sz="1200">
              <a:solidFill>
                <a:srgbClr val="008080"/>
              </a:solidFill>
              <a:latin typeface="Consolas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1200">
                <a:solidFill>
                  <a:srgbClr val="3f7f7f"/>
                </a:solidFill>
                <a:latin typeface="Consolas"/>
              </a:rPr>
              <a:t>build</a:t>
            </a:r>
            <a:r>
              <a:rPr lang="en-US" altLang="ko-KR" sz="1200">
                <a:solidFill>
                  <a:srgbClr val="008080"/>
                </a:solidFill>
                <a:latin typeface="Consolas"/>
              </a:rPr>
              <a:t>&gt;</a:t>
            </a:r>
            <a:endParaRPr lang="en-US" altLang="ko-KR" sz="1200">
              <a:solidFill>
                <a:srgbClr val="008080"/>
              </a:solidFill>
              <a:latin typeface="Consolas"/>
            </a:endParaRPr>
          </a:p>
          <a:p>
            <a:pPr lvl="0">
              <a:defRPr/>
            </a:pPr>
            <a:endParaRPr lang="en-US" altLang="ko-KR" sz="1200">
              <a:solidFill>
                <a:srgbClr val="008080"/>
              </a:solidFill>
              <a:latin typeface="Consolas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008080"/>
                </a:solidFill>
                <a:latin typeface="Consolas"/>
              </a:rPr>
              <a:t>&lt;/project&gt;</a:t>
            </a:r>
            <a:endParaRPr lang="en-US" altLang="ko-KR" sz="1200">
              <a:solidFill>
                <a:srgbClr val="008080"/>
              </a:solidFill>
              <a:latin typeface="Consolas"/>
            </a:endParaRPr>
          </a:p>
        </p:txBody>
      </p:sp>
      <p:sp>
        <p:nvSpPr>
          <p:cNvPr id="12" name="가로 글상자 11"/>
          <p:cNvSpPr txBox="1"/>
          <p:nvPr/>
        </p:nvSpPr>
        <p:spPr>
          <a:xfrm>
            <a:off x="466334" y="126644"/>
            <a:ext cx="3660740" cy="300076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3.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휴먼매직체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Maven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휴먼매직체"/>
              </a:rPr>
              <a:t> 프로젝트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Gill Sans MT"/>
              <a:ea typeface="휴먼매직체"/>
              <a:cs typeface="휴먼매직체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39729" y="2525257"/>
            <a:ext cx="5549377" cy="3269607"/>
          </a:xfrm>
          <a:prstGeom prst="rect">
            <a:avLst/>
          </a:prstGeom>
          <a:noFill/>
          <a:ln w="22225" cap="rnd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Gill Sans MT"/>
              <a:ea typeface="휴먼매직체"/>
              <a:cs typeface="휴먼매직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3.5 </a:t>
            </a:r>
            <a:r>
              <a:rPr lang="ko-KR" altLang="en-US"/>
              <a:t>빌드하기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빌드하기</a:t>
            </a:r>
            <a:endParaRPr lang="en-US" altLang="ko-K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27</a:t>
            </a:fld>
            <a:endParaRPr 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754707" y="2229969"/>
            <a:ext cx="6988299" cy="3246044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956308" y="1842788"/>
            <a:ext cx="3520967" cy="728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>
                <a:latin typeface="한컴 고딕"/>
                <a:ea typeface="한컴 고딕"/>
              </a:rPr>
              <a:t>프로젝트 컨텍스트 메뉴</a:t>
            </a:r>
            <a:endParaRPr lang="ko-KR" altLang="en-US" sz="140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1400">
                <a:latin typeface="한컴 고딕"/>
                <a:ea typeface="한컴 고딕"/>
              </a:rPr>
              <a:t> </a:t>
            </a:r>
            <a:r>
              <a:rPr lang="en-US" altLang="ko-KR" sz="1400">
                <a:latin typeface="한컴 고딕"/>
                <a:ea typeface="한컴 고딕"/>
              </a:rPr>
              <a:t>-&gt; Run As </a:t>
            </a:r>
            <a:r>
              <a:rPr lang="ko-KR" altLang="en-US" sz="1400">
                <a:latin typeface="한컴 고딕"/>
                <a:ea typeface="한컴 고딕"/>
              </a:rPr>
              <a:t>메뉴</a:t>
            </a:r>
            <a:r>
              <a:rPr lang="en-US" altLang="ko-KR" sz="1400">
                <a:latin typeface="한컴 고딕"/>
                <a:ea typeface="한컴 고딕"/>
              </a:rPr>
              <a:t> </a:t>
            </a:r>
            <a:endParaRPr lang="en-US" altLang="ko-KR" sz="140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en-US" altLang="ko-KR" sz="1400">
                <a:latin typeface="한컴 고딕"/>
                <a:ea typeface="한컴 고딕"/>
              </a:rPr>
              <a:t> -&gt; maven install </a:t>
            </a:r>
            <a:r>
              <a:rPr lang="ko-KR" altLang="en-US" sz="1400">
                <a:latin typeface="한컴 고딕"/>
                <a:ea typeface="한컴 고딕"/>
              </a:rPr>
              <a:t>메뉴 실행</a:t>
            </a:r>
            <a:endParaRPr lang="en-US" altLang="ko-KR" sz="1400">
              <a:latin typeface="한컴 고딕"/>
              <a:ea typeface="한컴 고딕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88009" y="1841548"/>
            <a:ext cx="4069193" cy="286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300">
                <a:latin typeface="한컴 고딕"/>
                <a:ea typeface="한컴 고딕"/>
              </a:rPr>
              <a:t>target </a:t>
            </a:r>
            <a:r>
              <a:rPr lang="ko-KR" altLang="en-US" sz="1300">
                <a:latin typeface="한컴 고딕"/>
                <a:ea typeface="한컴 고딕"/>
              </a:rPr>
              <a:t>폴더에 배포파일</a:t>
            </a:r>
            <a:r>
              <a:rPr lang="en-US" altLang="ko-KR" sz="1300">
                <a:latin typeface="한컴 고딕"/>
                <a:ea typeface="한컴 고딕"/>
              </a:rPr>
              <a:t>(jar </a:t>
            </a:r>
            <a:r>
              <a:rPr lang="ko-KR" altLang="en-US" sz="1300">
                <a:latin typeface="한컴 고딕"/>
                <a:ea typeface="한컴 고딕"/>
              </a:rPr>
              <a:t>또는 </a:t>
            </a:r>
            <a:r>
              <a:rPr lang="en-US" altLang="ko-KR" sz="1300">
                <a:latin typeface="한컴 고딕"/>
                <a:ea typeface="한컴 고딕"/>
              </a:rPr>
              <a:t>war) </a:t>
            </a:r>
            <a:r>
              <a:rPr lang="ko-KR" altLang="en-US" sz="1300">
                <a:latin typeface="한컴 고딕"/>
                <a:ea typeface="한컴 고딕"/>
              </a:rPr>
              <a:t>파일이 생성됨</a:t>
            </a:r>
            <a:endParaRPr lang="ko-KR" altLang="en-US" sz="1300">
              <a:latin typeface="한컴 고딕"/>
              <a:ea typeface="한컴 고딕"/>
            </a:endParaRPr>
          </a:p>
        </p:txBody>
      </p:sp>
      <p:sp>
        <p:nvSpPr>
          <p:cNvPr id="10" name="가로 글상자 9"/>
          <p:cNvSpPr txBox="1"/>
          <p:nvPr/>
        </p:nvSpPr>
        <p:spPr>
          <a:xfrm>
            <a:off x="466334" y="126644"/>
            <a:ext cx="3660740" cy="300076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3.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휴먼매직체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Maven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휴먼매직체"/>
              </a:rPr>
              <a:t> 프로젝트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Gill Sans MT"/>
              <a:ea typeface="휴먼매직체"/>
              <a:cs typeface="휴먼매직체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80636" y="2755342"/>
            <a:ext cx="3610244" cy="18918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3.6</a:t>
            </a:r>
            <a:r>
              <a:rPr lang="ko-KR" altLang="en-US"/>
              <a:t> 프로젝트 생성 시 에러 조치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원인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jar </a:t>
            </a:r>
            <a:r>
              <a:rPr lang="ko-KR" altLang="en-US"/>
              <a:t>라이브러리 다운로드 에러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조치방법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이클립스 종료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사용자폴더</a:t>
            </a:r>
            <a:r>
              <a:rPr lang="en-US" altLang="ko-KR"/>
              <a:t>/.m2/repository </a:t>
            </a:r>
            <a:r>
              <a:rPr lang="ko-KR" altLang="en-US"/>
              <a:t>폴더 삭제하고 이클립스 재시작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라이브러리</a:t>
            </a:r>
            <a:r>
              <a:rPr lang="en-US" altLang="ko-KR"/>
              <a:t>(jar)</a:t>
            </a:r>
            <a:r>
              <a:rPr lang="ko-KR" altLang="en-US"/>
              <a:t> 다시 다운받음</a:t>
            </a:r>
            <a:endParaRPr lang="ko-KR" altLang="en-US"/>
          </a:p>
          <a:p>
            <a:pPr lvl="1">
              <a:defRPr/>
            </a:pPr>
            <a:endParaRPr lang="en-US" altLang="ko-K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28</a:t>
            </a:fld>
            <a:endParaRPr lang="en-US"/>
          </a:p>
        </p:txBody>
      </p:sp>
      <p:sp>
        <p:nvSpPr>
          <p:cNvPr id="5" name="가로 글상자 4"/>
          <p:cNvSpPr txBox="1"/>
          <p:nvPr/>
        </p:nvSpPr>
        <p:spPr>
          <a:xfrm>
            <a:off x="466334" y="126644"/>
            <a:ext cx="3660740" cy="300076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3.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휴먼매직체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Maven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휴먼매직체"/>
              </a:rPr>
              <a:t> 프로젝트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Gill Sans MT"/>
              <a:ea typeface="휴먼매직체"/>
              <a:cs typeface="휴먼매직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3.6</a:t>
            </a:r>
            <a:r>
              <a:rPr lang="ko-KR" altLang="en-US"/>
              <a:t> 프로젝트 생성 시 에러 조치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원인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not up-to-date with pom.xml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조치방법</a:t>
            </a:r>
            <a:endParaRPr lang="ko-KR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29</a:t>
            </a:fld>
            <a:endParaRPr lang="en-US"/>
          </a:p>
        </p:txBody>
      </p:sp>
      <p:sp>
        <p:nvSpPr>
          <p:cNvPr id="5" name="가로 글상자 4"/>
          <p:cNvSpPr txBox="1"/>
          <p:nvPr/>
        </p:nvSpPr>
        <p:spPr>
          <a:xfrm>
            <a:off x="466334" y="126644"/>
            <a:ext cx="3660740" cy="300076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3.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휴먼매직체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Maven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휴먼매직체"/>
              </a:rPr>
              <a:t> 프로젝트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Gill Sans MT"/>
              <a:ea typeface="휴먼매직체"/>
              <a:cs typeface="휴먼매직체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069600" y="2077435"/>
            <a:ext cx="5086350" cy="1009650"/>
          </a:xfrm>
          <a:prstGeom prst="rect">
            <a:avLst/>
          </a:prstGeom>
        </p:spPr>
      </p:pic>
      <p:cxnSp>
        <p:nvCxnSpPr>
          <p:cNvPr id="7" name="직선 화살표 연결선 6"/>
          <p:cNvCxnSpPr>
            <a:stCxn id="6" idx="2"/>
          </p:cNvCxnSpPr>
          <p:nvPr/>
        </p:nvCxnSpPr>
        <p:spPr>
          <a:xfrm>
            <a:off x="7612775" y="3087085"/>
            <a:ext cx="10509" cy="491031"/>
          </a:xfrm>
          <a:prstGeom prst="straightConnector1">
            <a:avLst/>
          </a:prstGeom>
          <a:noFill/>
          <a:ln w="22225" cap="rnd" cmpd="sng" algn="ctr">
            <a:solidFill>
              <a:srgbClr val="ff0000">
                <a:alpha val="100000"/>
              </a:srgbClr>
            </a:solidFill>
            <a:prstDash val="solid"/>
            <a:tailEnd type="triangle"/>
          </a:ln>
          <a:effectLst/>
        </p:spPr>
      </p:cxn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743450" y="3579758"/>
            <a:ext cx="5726824" cy="199809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975699" y="2200011"/>
            <a:ext cx="3118364" cy="769884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고딕"/>
                <a:ea typeface="한컴 고딕"/>
              </a:rPr>
              <a:t>프로젝트 컨텍스트 메뉴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한컴 고딕"/>
              <a:ea typeface="한컴 고딕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고딕"/>
                <a:ea typeface="한컴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고딕"/>
                <a:ea typeface="한컴 고딕"/>
              </a:rPr>
              <a:t>-&gt; Maven 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고딕"/>
                <a:ea typeface="한컴 고딕"/>
              </a:rPr>
              <a:t>메뉴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고딕"/>
                <a:ea typeface="한컴 고딕"/>
              </a:rPr>
              <a:t> 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한컴 고딕"/>
              <a:ea typeface="한컴 고딕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고딕"/>
                <a:ea typeface="한컴 고딕"/>
              </a:rPr>
              <a:t> -&gt; Update Project... 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고딕"/>
                <a:ea typeface="한컴 고딕"/>
              </a:rPr>
              <a:t>메뉴 실행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한컴 고딕"/>
              <a:ea typeface="한컴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3.6</a:t>
            </a:r>
            <a:r>
              <a:rPr lang="ko-KR" altLang="en-US"/>
              <a:t> 프로젝트 생성 시 에러 조치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>원인 </a:t>
            </a:r>
            <a:r>
              <a:rPr lang="en-US" altLang="ko-KR"/>
              <a:t>:</a:t>
            </a:r>
            <a:r>
              <a:rPr lang="ko-KR" altLang="en-US"/>
              <a:t> 소스폴더가 보이지 않는다면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조치방법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소스 폴더 추가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1. </a:t>
            </a:r>
            <a:r>
              <a:rPr lang="ko-KR" altLang="en-US"/>
              <a:t>폴더 생성</a:t>
            </a:r>
            <a:endParaRPr lang="ko-KR" altLang="en-US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30</a:t>
            </a:fld>
            <a:endParaRPr lang="en-US"/>
          </a:p>
        </p:txBody>
      </p:sp>
      <p:sp>
        <p:nvSpPr>
          <p:cNvPr id="6" name="직사각형 5"/>
          <p:cNvSpPr/>
          <p:nvPr/>
        </p:nvSpPr>
        <p:spPr>
          <a:xfrm>
            <a:off x="1362157" y="3086357"/>
            <a:ext cx="3855890" cy="2274313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>
                <a:latin typeface="D2Coding"/>
                <a:ea typeface="D2Coding"/>
              </a:rPr>
              <a:t>C:\dev\workspace\spr01&gt;</a:t>
            </a:r>
            <a:r>
              <a:rPr lang="ko-KR" altLang="en-US" sz="1600">
                <a:solidFill>
                  <a:schemeClr val="accent2"/>
                </a:solidFill>
                <a:latin typeface="D2Coding"/>
                <a:ea typeface="D2Coding"/>
              </a:rPr>
              <a:t>tree src /f</a:t>
            </a:r>
            <a:endParaRPr lang="ko-KR" altLang="en-US" sz="1600">
              <a:solidFill>
                <a:schemeClr val="accent2"/>
              </a:solidFill>
              <a:latin typeface="D2Coding"/>
              <a:ea typeface="D2Coding"/>
            </a:endParaRPr>
          </a:p>
          <a:p>
            <a:pPr lvl="0">
              <a:defRPr/>
            </a:pPr>
            <a:endParaRPr lang="en-US" altLang="ko-KR" sz="1600">
              <a:latin typeface="D2Coding"/>
              <a:ea typeface="D2Coding"/>
            </a:endParaRPr>
          </a:p>
          <a:p>
            <a:pPr lvl="0">
              <a:defRPr/>
            </a:pPr>
            <a:r>
              <a:rPr lang="ko-KR" altLang="en-US" sz="1600">
                <a:latin typeface="D2Coding"/>
                <a:ea typeface="D2Coding"/>
              </a:rPr>
              <a:t>C:\DEV\WORKSPACE\SPR01\SRC</a:t>
            </a:r>
            <a:endParaRPr lang="ko-KR" altLang="en-US" sz="1600">
              <a:latin typeface="D2Coding"/>
              <a:ea typeface="D2Coding"/>
            </a:endParaRPr>
          </a:p>
          <a:p>
            <a:pPr lvl="0">
              <a:defRPr/>
            </a:pPr>
            <a:r>
              <a:rPr lang="ko-KR" altLang="en-US" sz="1600">
                <a:latin typeface="D2Coding"/>
                <a:ea typeface="D2Coding"/>
              </a:rPr>
              <a:t>├─main</a:t>
            </a:r>
            <a:endParaRPr lang="ko-KR" altLang="en-US" sz="1600">
              <a:latin typeface="D2Coding"/>
              <a:ea typeface="D2Coding"/>
            </a:endParaRPr>
          </a:p>
          <a:p>
            <a:pPr lvl="0">
              <a:defRPr/>
            </a:pPr>
            <a:r>
              <a:rPr lang="ko-KR" altLang="en-US" sz="1600">
                <a:solidFill>
                  <a:schemeClr val="dk1"/>
                </a:solidFill>
                <a:latin typeface="D2Coding"/>
                <a:ea typeface="D2Coding"/>
              </a:rPr>
              <a:t>│  ├─</a:t>
            </a:r>
            <a:r>
              <a:rPr lang="ko-KR" altLang="en-US" sz="1600">
                <a:solidFill>
                  <a:srgbClr val="ff0000"/>
                </a:solidFill>
                <a:latin typeface="D2Coding"/>
                <a:ea typeface="D2Coding"/>
              </a:rPr>
              <a:t>java</a:t>
            </a:r>
            <a:endParaRPr lang="ko-KR" altLang="en-US" sz="1600">
              <a:solidFill>
                <a:srgbClr val="ff0000"/>
              </a:solidFill>
              <a:latin typeface="D2Coding"/>
              <a:ea typeface="D2Coding"/>
            </a:endParaRPr>
          </a:p>
          <a:p>
            <a:pPr lvl="0">
              <a:defRPr/>
            </a:pPr>
            <a:r>
              <a:rPr lang="ko-KR" altLang="en-US" sz="1600">
                <a:latin typeface="D2Coding"/>
                <a:ea typeface="D2Coding"/>
              </a:rPr>
              <a:t>│  ├─</a:t>
            </a:r>
            <a:r>
              <a:rPr lang="ko-KR" altLang="en-US" sz="1600">
                <a:solidFill>
                  <a:srgbClr val="ff0000"/>
                </a:solidFill>
                <a:latin typeface="D2Coding"/>
                <a:ea typeface="D2Coding"/>
              </a:rPr>
              <a:t>resocures</a:t>
            </a:r>
            <a:endParaRPr lang="ko-KR" altLang="en-US" sz="1600">
              <a:solidFill>
                <a:srgbClr val="ff0000"/>
              </a:solidFill>
              <a:latin typeface="D2Coding"/>
              <a:ea typeface="D2Coding"/>
            </a:endParaRPr>
          </a:p>
          <a:p>
            <a:pPr lvl="0">
              <a:buClr>
                <a:schemeClr val="dk1"/>
              </a:buClr>
              <a:buNone/>
              <a:defRPr/>
            </a:pPr>
            <a:r>
              <a:rPr lang="ko-KR" altLang="en-US" sz="1600">
                <a:solidFill>
                  <a:schemeClr val="dk1"/>
                </a:solidFill>
                <a:effectLst/>
                <a:latin typeface="D2Coding"/>
                <a:ea typeface="D2Coding"/>
              </a:rPr>
              <a:t>└─test</a:t>
            </a:r>
            <a:endParaRPr lang="ko-KR" altLang="en-US" sz="1600">
              <a:solidFill>
                <a:schemeClr val="dk1"/>
              </a:solidFill>
              <a:effectLst/>
              <a:latin typeface="D2Coding"/>
              <a:ea typeface="D2Coding"/>
            </a:endParaRPr>
          </a:p>
          <a:p>
            <a:pPr lvl="0">
              <a:buClr>
                <a:schemeClr val="dk1"/>
              </a:buClr>
              <a:buNone/>
              <a:defRPr/>
            </a:pPr>
            <a:r>
              <a:rPr lang="ko-KR" altLang="en-US" sz="1600">
                <a:solidFill>
                  <a:schemeClr val="dk1"/>
                </a:solidFill>
                <a:effectLst/>
                <a:latin typeface="D2Coding"/>
                <a:ea typeface="D2Coding"/>
              </a:rPr>
              <a:t>   ├─</a:t>
            </a:r>
            <a:r>
              <a:rPr lang="ko-KR" altLang="en-US" sz="1600">
                <a:solidFill>
                  <a:srgbClr val="ff0000"/>
                </a:solidFill>
                <a:latin typeface="D2Coding"/>
                <a:ea typeface="D2Coding"/>
              </a:rPr>
              <a:t>java</a:t>
            </a:r>
            <a:endParaRPr lang="ko-KR" altLang="en-US" sz="1600">
              <a:solidFill>
                <a:srgbClr val="ff0000"/>
              </a:solidFill>
              <a:latin typeface="D2Coding"/>
              <a:ea typeface="D2Coding"/>
            </a:endParaRPr>
          </a:p>
          <a:p>
            <a:pPr lvl="0">
              <a:defRPr/>
            </a:pPr>
            <a:r>
              <a:rPr lang="ko-KR" altLang="en-US" sz="1600">
                <a:latin typeface="D2Coding"/>
                <a:ea typeface="D2Coding"/>
              </a:rPr>
              <a:t>   └─</a:t>
            </a:r>
            <a:r>
              <a:rPr lang="ko-KR" altLang="en-US" sz="1600">
                <a:solidFill>
                  <a:srgbClr val="ff0000"/>
                </a:solidFill>
                <a:latin typeface="D2Coding"/>
                <a:ea typeface="D2Coding"/>
              </a:rPr>
              <a:t>resources</a:t>
            </a:r>
            <a:endParaRPr lang="ko-KR" altLang="en-US" sz="1600">
              <a:solidFill>
                <a:srgbClr val="ff0000"/>
              </a:solidFill>
              <a:latin typeface="D2Coding"/>
              <a:ea typeface="D2Coding"/>
            </a:endParaRPr>
          </a:p>
        </p:txBody>
      </p:sp>
      <p:sp>
        <p:nvSpPr>
          <p:cNvPr id="7" name="내용 개체 틀 2"/>
          <p:cNvSpPr>
            <a:spLocks noGrp="1"/>
          </p:cNvSpPr>
          <p:nvPr/>
        </p:nvSpPr>
        <p:spPr>
          <a:xfrm>
            <a:off x="5885096" y="1400821"/>
            <a:ext cx="5725712" cy="4872979"/>
          </a:xfrm>
          <a:prstGeom prst="rect">
            <a:avLst/>
          </a:prstGeom>
        </p:spPr>
        <p:txBody>
          <a:bodyPr vert="horz" lIns="91440" tIns="45720" rIns="91440" bIns="45720" anchor="t" anchorCtr="0">
            <a:normAutofit/>
          </a:bodyPr>
          <a:p>
            <a:pPr marL="630000" lvl="1" indent="-306000" algn="l" defTabSz="4572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/>
              <a:buChar char=""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3d3d3d"/>
                </a:solidFill>
                <a:latin typeface="휴먼모음T"/>
                <a:ea typeface="휴먼모음T"/>
                <a:cs typeface="Gill Sans MT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3d3d3d"/>
                </a:solidFill>
                <a:latin typeface="휴먼모음T"/>
                <a:ea typeface="휴먼모음T"/>
                <a:cs typeface="Gill Sans MT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3d3d3d"/>
                </a:solidFill>
                <a:latin typeface="휴먼모음T"/>
                <a:ea typeface="휴먼모음T"/>
                <a:cs typeface="Gill Sans MT"/>
              </a:rPr>
              <a:t>Properties -&gt; Java Build Path -&gt; Source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3d3d3d"/>
                </a:solidFill>
                <a:latin typeface="휴먼모음T"/>
                <a:ea typeface="휴먼모음T"/>
                <a:cs typeface="Gill Sans MT"/>
              </a:rPr>
              <a:t>탭      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3d3d3d"/>
                </a:solidFill>
                <a:latin typeface="휴먼모음T"/>
                <a:ea typeface="휴먼모음T"/>
                <a:cs typeface="Gill Sans MT"/>
              </a:rPr>
              <a:t>-&gt;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3d3d3d"/>
                </a:solidFill>
                <a:latin typeface="휴먼모음T"/>
                <a:ea typeface="휴먼모음T"/>
                <a:cs typeface="Gill Sans MT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3d3d3d"/>
                </a:solidFill>
                <a:latin typeface="휴먼모음T"/>
                <a:ea typeface="휴먼모음T"/>
                <a:cs typeface="Gill Sans MT"/>
              </a:rPr>
              <a:t>add Folder 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3d3d3d"/>
                </a:solidFill>
                <a:latin typeface="휴먼모음T"/>
                <a:ea typeface="휴먼모음T"/>
                <a:cs typeface="Gill Sans MT"/>
              </a:rPr>
              <a:t>버튼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3d3d3d"/>
              </a:solidFill>
              <a:latin typeface="휴먼모음T"/>
              <a:ea typeface="휴먼모음T"/>
              <a:cs typeface="Gill Sans MT"/>
            </a:endParaRPr>
          </a:p>
          <a:p>
            <a:pPr marL="630000" lvl="1" indent="-306000" algn="l" defTabSz="4572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/>
              <a:buChar char=""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3d3d3d"/>
                </a:solidFill>
                <a:latin typeface="휴먼모음T"/>
                <a:ea typeface="휴먼모음T"/>
                <a:cs typeface="Gill Sans MT"/>
              </a:rPr>
              <a:t>3. resources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3d3d3d"/>
                </a:solidFill>
                <a:latin typeface="휴먼모음T"/>
                <a:ea typeface="휴먼모음T"/>
                <a:cs typeface="휴먼매직체"/>
              </a:rPr>
              <a:t> 폴더 선택하고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3d3d3d"/>
                </a:solidFill>
                <a:latin typeface="휴먼모음T"/>
                <a:ea typeface="휴먼모음T"/>
                <a:cs typeface="Gill Sans MT"/>
              </a:rPr>
              <a:t>OK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3d3d3d"/>
                </a:solidFill>
                <a:latin typeface="휴먼모음T"/>
                <a:ea typeface="휴먼모음T"/>
                <a:cs typeface="휴먼매직체"/>
              </a:rPr>
              <a:t> 버튼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3d3d3d"/>
              </a:solidFill>
              <a:latin typeface="휴먼모음T"/>
              <a:ea typeface="휴먼모음T"/>
              <a:cs typeface="휴먼매직체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713432" y="2363258"/>
            <a:ext cx="3108480" cy="3728856"/>
          </a:xfrm>
          <a:prstGeom prst="rect">
            <a:avLst/>
          </a:prstGeom>
        </p:spPr>
      </p:pic>
      <p:sp>
        <p:nvSpPr>
          <p:cNvPr id="9" name="가로 글상자 8"/>
          <p:cNvSpPr txBox="1"/>
          <p:nvPr/>
        </p:nvSpPr>
        <p:spPr>
          <a:xfrm>
            <a:off x="466334" y="126644"/>
            <a:ext cx="3660740" cy="300076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3.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휴먼매직체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Maven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휴먼매직체"/>
              </a:rPr>
              <a:t> 프로젝트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Gill Sans MT"/>
              <a:ea typeface="휴먼매직체"/>
              <a:cs typeface="휴먼매직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 1.1 </a:t>
            </a:r>
            <a:r>
              <a:rPr lang="ko-KR" altLang="en-US"/>
              <a:t>프레임워크의 장점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빠른구현시간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비기능업무</a:t>
            </a:r>
            <a:r>
              <a:rPr lang="en-US" altLang="ko-KR"/>
              <a:t>(</a:t>
            </a:r>
            <a:r>
              <a:rPr lang="ko-KR" altLang="en-US"/>
              <a:t>성능</a:t>
            </a:r>
            <a:r>
              <a:rPr lang="en-US" altLang="ko-KR"/>
              <a:t>, </a:t>
            </a:r>
            <a:r>
              <a:rPr lang="ko-KR" altLang="en-US"/>
              <a:t>보안</a:t>
            </a:r>
            <a:r>
              <a:rPr lang="en-US" altLang="ko-KR"/>
              <a:t>, </a:t>
            </a:r>
            <a:r>
              <a:rPr lang="ko-KR" altLang="en-US"/>
              <a:t>확장성</a:t>
            </a:r>
            <a:r>
              <a:rPr lang="en-US" altLang="ko-KR"/>
              <a:t>, </a:t>
            </a:r>
            <a:r>
              <a:rPr lang="ko-KR" altLang="en-US"/>
              <a:t>안정성등 공통 로직</a:t>
            </a:r>
            <a:r>
              <a:rPr lang="en-US" altLang="ko-KR"/>
              <a:t>)</a:t>
            </a:r>
            <a:r>
              <a:rPr lang="ko-KR" altLang="en-US"/>
              <a:t>는 프레임워크가 제공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개발자들은 비즈니스 로직만 구현하면 됨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쉬운관리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같은 프레임워크가 적용된 애플리케이션들은 아키텍쳐가 같으므로 관리가 수월</a:t>
            </a:r>
            <a:r>
              <a:rPr lang="en-US" altLang="ko-KR"/>
              <a:t>. 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유지보수 인력과 시간을 줄일 수 있음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프레임워크를 사용하면 숙련된 개발자와 초급 개발자가 생성한 코드가 비슷해짐</a:t>
            </a:r>
            <a:r>
              <a:rPr lang="en-US" altLang="ko-KR"/>
              <a:t>.</a:t>
            </a:r>
            <a:endParaRPr lang="en-US" altLang="ko-KR"/>
          </a:p>
          <a:p>
            <a:pPr lvl="1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검증된 아키텍처의 재사용과 일관성 유지</a:t>
            </a:r>
            <a:endParaRPr lang="ko-KR" altLang="en-US"/>
          </a:p>
          <a:p>
            <a:pPr marL="0" lvl="0" indent="0">
              <a:buNone/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3</a:t>
            </a:fld>
            <a:endParaRPr lang="en-US"/>
          </a:p>
        </p:txBody>
      </p:sp>
      <p:sp>
        <p:nvSpPr>
          <p:cNvPr id="5" name="가로 글상자 4"/>
          <p:cNvSpPr txBox="1"/>
          <p:nvPr/>
        </p:nvSpPr>
        <p:spPr>
          <a:xfrm>
            <a:off x="466334" y="126644"/>
            <a:ext cx="3660740" cy="300076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휴먼매직체"/>
              </a:rPr>
              <a:t> 스프링 프레임워크 개요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Gill Sans MT"/>
              <a:ea typeface="휴먼매직체"/>
              <a:cs typeface="휴먼매직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1.2 Spring </a:t>
            </a:r>
            <a:r>
              <a:rPr lang="ko-KR" altLang="en-US"/>
              <a:t>프레임워크 주요 특징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>컨테이너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Java </a:t>
            </a:r>
            <a:r>
              <a:rPr lang="ko-KR" altLang="en-US"/>
              <a:t>객체의 </a:t>
            </a:r>
            <a:r>
              <a:rPr lang="en-US" altLang="ko-KR"/>
              <a:t>LifeCycle</a:t>
            </a:r>
            <a:r>
              <a:rPr lang="ko-KR" altLang="en-US"/>
              <a:t>을 관리하며</a:t>
            </a:r>
            <a:r>
              <a:rPr lang="en-US" altLang="ko-KR"/>
              <a:t>, Spring </a:t>
            </a:r>
            <a:r>
              <a:rPr lang="ko-KR" altLang="en-US"/>
              <a:t>컨테이너로부터 필요할 객체를 가져와 사용할 수 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IoC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제어의 역전</a:t>
            </a:r>
            <a:r>
              <a:rPr lang="en-US" altLang="ko-KR"/>
              <a:t>. </a:t>
            </a:r>
            <a:r>
              <a:rPr lang="ko-KR" altLang="en-US"/>
              <a:t>인스턴스 생성부터 소멸까지의 인스턴스 생명주기 관리를 개발자가 아닌 컨테이너가 대신 해줌</a:t>
            </a:r>
            <a:r>
              <a:rPr lang="en-US" altLang="ko-KR"/>
              <a:t>. 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DI(Dependency Injection) </a:t>
            </a:r>
            <a:r>
              <a:rPr lang="ko-KR" altLang="en-US"/>
              <a:t>객체 간의 의존관계를 설정</a:t>
            </a: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AOP(Aspect Oriented Programming)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Spring</a:t>
            </a:r>
            <a:r>
              <a:rPr lang="ko-KR" altLang="en-US"/>
              <a:t>은 트랜잭션이나 로깅</a:t>
            </a:r>
            <a:r>
              <a:rPr lang="en-US" altLang="ko-KR"/>
              <a:t>, </a:t>
            </a:r>
            <a:r>
              <a:rPr lang="ko-KR" altLang="en-US"/>
              <a:t>보안과 같이 공통적으로 필요로 하는 모듈들을 실제 핵심 모듈에서 분리해서 적용할 수 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4</a:t>
            </a:fld>
            <a:endParaRPr lang="en-US"/>
          </a:p>
        </p:txBody>
      </p:sp>
      <p:sp>
        <p:nvSpPr>
          <p:cNvPr id="5" name="가로 글상자 4"/>
          <p:cNvSpPr txBox="1"/>
          <p:nvPr/>
        </p:nvSpPr>
        <p:spPr>
          <a:xfrm>
            <a:off x="466334" y="126644"/>
            <a:ext cx="3660740" cy="300076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휴먼매직체"/>
              </a:rPr>
              <a:t> 스프링 프레임워크 개요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Gill Sans MT"/>
              <a:ea typeface="휴먼매직체"/>
              <a:cs typeface="휴먼매직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1.2 Spring </a:t>
            </a:r>
            <a:r>
              <a:rPr lang="ko-KR" altLang="en-US"/>
              <a:t>프레임워크 주요 특징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>
                <a:solidFill>
                  <a:srgbClr val="3057b9"/>
                </a:solidFill>
              </a:rPr>
              <a:t>POJO</a:t>
            </a:r>
            <a:r>
              <a:rPr lang="en-US" altLang="ko-KR"/>
              <a:t>(Plain Old Java Object) </a:t>
            </a:r>
            <a:r>
              <a:rPr lang="ko-KR" altLang="en-US"/>
              <a:t>기반 구성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Spring </a:t>
            </a:r>
            <a:r>
              <a:rPr lang="ko-KR" altLang="en-US"/>
              <a:t>컨테이너에 저장되는 </a:t>
            </a:r>
            <a:r>
              <a:rPr lang="en-US" altLang="ko-KR"/>
              <a:t>Java</a:t>
            </a:r>
            <a:r>
              <a:rPr lang="ko-KR" altLang="en-US"/>
              <a:t>객체는 특정한 인터페이스를 구현하거나</a:t>
            </a:r>
            <a:r>
              <a:rPr lang="en-US" altLang="ko-KR"/>
              <a:t>, </a:t>
            </a:r>
            <a:r>
              <a:rPr lang="ko-KR" altLang="en-US"/>
              <a:t>특정 클래스를 상속받지 않아도 된다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편리한 </a:t>
            </a:r>
            <a:r>
              <a:rPr lang="en-US" altLang="ko-KR"/>
              <a:t>MVC </a:t>
            </a:r>
            <a:r>
              <a:rPr lang="ko-KR" altLang="en-US"/>
              <a:t>구조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테스트 환경</a:t>
            </a:r>
            <a:endParaRPr lang="ko-KR" altLang="en-US"/>
          </a:p>
          <a:p>
            <a:pPr lvl="1">
              <a:defRPr/>
            </a:pPr>
            <a:r>
              <a:rPr lang="en-US" altLang="ko-KR">
                <a:solidFill>
                  <a:srgbClr val="3057b9"/>
                </a:solidFill>
              </a:rPr>
              <a:t>junit</a:t>
            </a:r>
            <a:r>
              <a:rPr lang="ko-KR" altLang="en-US"/>
              <a:t>를 이용하여 쉬운 테스트 환경을 제공한다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전자정부 표준프레임워크의 기반 기술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오픈소스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Java </a:t>
            </a:r>
            <a:r>
              <a:rPr lang="ko-KR" altLang="en-US"/>
              <a:t>엔터프라이즈 개발을 편하게 해주는 오픈소스 경량급 애플리케이션 프레임워크이다</a:t>
            </a:r>
            <a:r>
              <a:rPr lang="en-US" altLang="ko-KR"/>
              <a:t>.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스프링 프레임워크 개발자는 로드존슨 </a:t>
            </a:r>
            <a:r>
              <a:rPr lang="en-US" altLang="ko-KR"/>
              <a:t>2002</a:t>
            </a:r>
            <a:r>
              <a:rPr lang="ko-KR" altLang="en-US"/>
              <a:t>년 발표했으며 유지보수는 </a:t>
            </a:r>
            <a:r>
              <a:rPr lang="en-US" altLang="ko-KR"/>
              <a:t>Pivotal (VMware </a:t>
            </a:r>
            <a:r>
              <a:rPr lang="ko-KR" altLang="en-US"/>
              <a:t>자회사</a:t>
            </a:r>
            <a:r>
              <a:rPr lang="en-US" altLang="ko-KR"/>
              <a:t>)</a:t>
            </a:r>
            <a:r>
              <a:rPr lang="ko-KR" altLang="en-US"/>
              <a:t>에서 함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5</a:t>
            </a:fld>
            <a:endParaRPr lang="en-US"/>
          </a:p>
        </p:txBody>
      </p:sp>
      <p:sp>
        <p:nvSpPr>
          <p:cNvPr id="5" name="가로 글상자 4"/>
          <p:cNvSpPr txBox="1"/>
          <p:nvPr/>
        </p:nvSpPr>
        <p:spPr>
          <a:xfrm>
            <a:off x="466334" y="126644"/>
            <a:ext cx="3660740" cy="300076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휴먼매직체"/>
              </a:rPr>
              <a:t> 스프링 프레임워크 개요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Gill Sans MT"/>
              <a:ea typeface="휴먼매직체"/>
              <a:cs typeface="휴먼매직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+mj-ea"/>
              </a:rPr>
              <a:t>1.3 Spring </a:t>
            </a:r>
            <a:r>
              <a:rPr lang="ko-KR" altLang="en-US">
                <a:latin typeface="+mj-ea"/>
              </a:rPr>
              <a:t>프레임워크 모듈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스프링 프레임워크는 주요기능으로 DI, AOP, MVC, JDBC 모듈 등을 제공한다.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6</a:t>
            </a:fld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36736" y="1950690"/>
            <a:ext cx="8718528" cy="4215552"/>
          </a:xfrm>
          <a:prstGeom prst="rect">
            <a:avLst/>
          </a:prstGeom>
        </p:spPr>
      </p:pic>
      <p:sp>
        <p:nvSpPr>
          <p:cNvPr id="7" name="가로 글상자 6"/>
          <p:cNvSpPr txBox="1"/>
          <p:nvPr/>
        </p:nvSpPr>
        <p:spPr>
          <a:xfrm>
            <a:off x="466334" y="126644"/>
            <a:ext cx="3660740" cy="300076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휴먼매직체"/>
              </a:rPr>
              <a:t> 스프링 프레임워크 개요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Gill Sans MT"/>
              <a:ea typeface="휴먼매직체"/>
              <a:cs typeface="휴먼매직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+mj-ea"/>
              </a:rPr>
              <a:t>1.3 Spring </a:t>
            </a:r>
            <a:r>
              <a:rPr lang="ko-KR" altLang="en-US">
                <a:latin typeface="+mj-ea"/>
              </a:rPr>
              <a:t>프레임워크 모듈</a:t>
            </a:r>
            <a:endParaRPr lang="ko-KR" altLang="en-US">
              <a:latin typeface="+mj-ea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216900" y="1616633"/>
            <a:ext cx="6852456" cy="465028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7</a:t>
            </a:fld>
            <a:endParaRPr lang="en-US"/>
          </a:p>
        </p:txBody>
      </p:sp>
      <p:sp>
        <p:nvSpPr>
          <p:cNvPr id="6" name="가로 글상자 5"/>
          <p:cNvSpPr txBox="1"/>
          <p:nvPr/>
        </p:nvSpPr>
        <p:spPr>
          <a:xfrm>
            <a:off x="466334" y="126644"/>
            <a:ext cx="3660740" cy="300076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휴먼매직체"/>
              </a:rPr>
              <a:t> 스프링 프레임워크 개요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Gill Sans MT"/>
              <a:ea typeface="휴먼매직체"/>
              <a:cs typeface="휴먼매직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+mj-ea"/>
              </a:rPr>
              <a:t>1.3 Spring </a:t>
            </a:r>
            <a:r>
              <a:rPr lang="ko-KR" altLang="en-US">
                <a:latin typeface="+mj-ea"/>
              </a:rPr>
              <a:t>프레임워크 모듈</a:t>
            </a:r>
            <a:endParaRPr lang="ko-KR" altLang="en-US">
              <a:latin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814917" y="1465944"/>
          <a:ext cx="10613812" cy="4807855"/>
        </p:xfrm>
        <a:graphic>
          <a:graphicData uri="http://schemas.openxmlformats.org/drawingml/2006/table">
            <a:tbl>
              <a:tblPr firstRow="1" bandRow="1"/>
              <a:tblGrid>
                <a:gridCol w="1696054"/>
                <a:gridCol w="8917758"/>
              </a:tblGrid>
              <a:tr h="550160">
                <a:tc>
                  <a:txBody>
                    <a:bodyPr vert="horz" lIns="91440" tIns="45720" rIns="91440" bIns="45720" anchor="ctr" anchorCtr="0"/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spc="0">
                          <a:solidFill>
                            <a:schemeClr val="lt1"/>
                          </a:solidFill>
                          <a:latin typeface="D2Coding"/>
                          <a:ea typeface="휴먼모음T"/>
                        </a:rPr>
                        <a:t>스프링 모듈</a:t>
                      </a:r>
                      <a:endParaRPr lang="ko-KR" altLang="en-US" sz="1800" spc="0">
                        <a:solidFill>
                          <a:schemeClr val="lt1"/>
                        </a:solidFill>
                        <a:latin typeface="D2Coding"/>
                        <a:ea typeface="휴먼모음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w="med" len="med"/>
                      <a:tailEnd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spc="0">
                          <a:solidFill>
                            <a:schemeClr val="lt1"/>
                          </a:solidFill>
                          <a:latin typeface="D2Coding"/>
                          <a:ea typeface="휴먼모음T"/>
                        </a:rPr>
                        <a:t>기능</a:t>
                      </a:r>
                      <a:endParaRPr lang="ko-KR" altLang="en-US" sz="1800" spc="0">
                        <a:solidFill>
                          <a:schemeClr val="lt1"/>
                        </a:solidFill>
                        <a:latin typeface="D2Coding"/>
                        <a:ea typeface="휴먼모음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w="med" len="med"/>
                      <a:tailEnd w="med" len="med"/>
                    </a:lnB>
                    <a:solidFill>
                      <a:schemeClr val="accent2"/>
                    </a:solidFill>
                  </a:tcPr>
                </a:tc>
              </a:tr>
              <a:tr h="1139383">
                <a:tc>
                  <a:txBody>
                    <a:bodyPr vert="horz" lIns="91440" tIns="45720" rIns="91440" bIns="45720" anchor="ctr" anchorCtr="0"/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spc="0">
                          <a:latin typeface="D2Coding"/>
                          <a:ea typeface="휴먼모음T"/>
                        </a:rPr>
                        <a:t>spring-core</a:t>
                      </a:r>
                      <a:endParaRPr lang="en-US" altLang="ko-KR" sz="1800" spc="0">
                        <a:latin typeface="D2Coding"/>
                        <a:ea typeface="휴먼모음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spc="0">
                          <a:latin typeface="D2Coding"/>
                          <a:ea typeface="휴먼모음T"/>
                        </a:rPr>
                        <a:t>스프링의 핵심인 DI(Dependency Injection)와 IoC(Inversion of Control)를 제공</a:t>
                      </a:r>
                      <a:endParaRPr lang="ko-KR" altLang="en-US" sz="1800" spc="0">
                        <a:latin typeface="D2Coding"/>
                        <a:ea typeface="휴먼모음T"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kern="1200" spc="0">
                          <a:solidFill>
                            <a:schemeClr val="tx1"/>
                          </a:solidFill>
                          <a:latin typeface="D2Coding"/>
                          <a:ea typeface="휴먼모음T"/>
                          <a:cs typeface="+mn-cs"/>
                        </a:rPr>
                        <a:t>제어의 역전</a:t>
                      </a:r>
                      <a:r>
                        <a:rPr lang="en-US" altLang="ko-KR" sz="1800" kern="1200" spc="0">
                          <a:solidFill>
                            <a:schemeClr val="tx1"/>
                          </a:solidFill>
                          <a:latin typeface="D2Coding"/>
                          <a:ea typeface="휴먼모음T"/>
                          <a:cs typeface="+mn-cs"/>
                        </a:rPr>
                        <a:t>. </a:t>
                      </a:r>
                      <a:r>
                        <a:rPr lang="ko-KR" altLang="en-US" sz="1800" kern="1200" spc="0">
                          <a:solidFill>
                            <a:schemeClr val="tx1"/>
                          </a:solidFill>
                          <a:latin typeface="D2Coding"/>
                          <a:ea typeface="휴먼모음T"/>
                          <a:cs typeface="+mn-cs"/>
                        </a:rPr>
                        <a:t>인스턴스 생성부터 소멸까지의 인스턴스 생명주기 관리를 개발자가 아닌 컨테이너가 대신 해줌</a:t>
                      </a:r>
                      <a:r>
                        <a:rPr lang="en-US" altLang="ko-KR" sz="1800" kern="1200" spc="0">
                          <a:solidFill>
                            <a:schemeClr val="tx1"/>
                          </a:solidFill>
                          <a:latin typeface="D2Coding"/>
                          <a:ea typeface="휴먼모음T"/>
                          <a:cs typeface="+mn-cs"/>
                        </a:rPr>
                        <a:t>.</a:t>
                      </a:r>
                      <a:endParaRPr lang="ko-KR" altLang="en-US" sz="1800" kern="1200" spc="0">
                        <a:solidFill>
                          <a:schemeClr val="tx1"/>
                        </a:solidFill>
                        <a:latin typeface="D2Coding"/>
                        <a:ea typeface="휴먼모음T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w="med" len="med"/>
                      <a:tailEnd w="med" len="med"/>
                    </a:lnB>
                  </a:tcPr>
                </a:tc>
              </a:tr>
              <a:tr h="1139383">
                <a:tc>
                  <a:txBody>
                    <a:bodyPr vert="horz" lIns="91440" tIns="45720" rIns="91440" bIns="45720" anchor="ctr" anchorCtr="0"/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spc="0">
                          <a:latin typeface="D2Coding"/>
                          <a:ea typeface="휴먼모음T"/>
                        </a:rPr>
                        <a:t>spring-aop</a:t>
                      </a:r>
                      <a:endParaRPr lang="en-US" altLang="ko-KR" sz="1800" spc="0">
                        <a:latin typeface="D2Coding"/>
                        <a:ea typeface="휴먼모음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kern="1200" spc="0">
                          <a:solidFill>
                            <a:schemeClr val="tx1"/>
                          </a:solidFill>
                          <a:latin typeface="D2Coding"/>
                          <a:ea typeface="휴먼모음T"/>
                          <a:cs typeface="+mn-cs"/>
                        </a:rPr>
                        <a:t>Spring</a:t>
                      </a:r>
                      <a:r>
                        <a:rPr lang="ko-KR" altLang="en-US" sz="1800" kern="1200" spc="0">
                          <a:solidFill>
                            <a:schemeClr val="tx1"/>
                          </a:solidFill>
                          <a:latin typeface="D2Coding"/>
                          <a:ea typeface="휴먼모음T"/>
                          <a:cs typeface="+mn-cs"/>
                        </a:rPr>
                        <a:t>은 트랜잭션이나 로깅</a:t>
                      </a:r>
                      <a:r>
                        <a:rPr lang="en-US" altLang="ko-KR" sz="1800" kern="1200" spc="0">
                          <a:solidFill>
                            <a:schemeClr val="tx1"/>
                          </a:solidFill>
                          <a:latin typeface="D2Coding"/>
                          <a:ea typeface="휴먼모음T"/>
                          <a:cs typeface="+mn-cs"/>
                        </a:rPr>
                        <a:t>, </a:t>
                      </a:r>
                      <a:r>
                        <a:rPr lang="ko-KR" altLang="en-US" sz="1800" kern="1200" spc="0">
                          <a:solidFill>
                            <a:schemeClr val="tx1"/>
                          </a:solidFill>
                          <a:latin typeface="D2Coding"/>
                          <a:ea typeface="휴먼모음T"/>
                          <a:cs typeface="+mn-cs"/>
                        </a:rPr>
                        <a:t>보안과 같이 공통적으로 필요로 하는 모듈들을 실제 핵심 모듈에서 분리해서 적용할 수 있다</a:t>
                      </a:r>
                      <a:endParaRPr lang="ko-KR" altLang="en-US" sz="1800" kern="1200" spc="0">
                        <a:solidFill>
                          <a:schemeClr val="tx1"/>
                        </a:solidFill>
                        <a:latin typeface="D2Coding"/>
                        <a:ea typeface="휴먼모음T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w="med" len="med"/>
                      <a:tailEnd w="med" len="med"/>
                    </a:lnB>
                  </a:tcPr>
                </a:tc>
              </a:tr>
              <a:tr h="659643">
                <a:tc>
                  <a:txBody>
                    <a:bodyPr vert="horz" lIns="91440" tIns="45720" rIns="91440" bIns="45720" anchor="ctr" anchorCtr="0"/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spc="0">
                          <a:latin typeface="D2Coding"/>
                          <a:ea typeface="휴먼모음T"/>
                        </a:rPr>
                        <a:t>spring-jdbc</a:t>
                      </a:r>
                      <a:endParaRPr lang="en-US" altLang="ko-KR" sz="1800" spc="0">
                        <a:latin typeface="D2Coding"/>
                        <a:ea typeface="휴먼모음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spc="0">
                          <a:latin typeface="D2Coding"/>
                          <a:ea typeface="휴먼모음T"/>
                        </a:rPr>
                        <a:t>데이터베이스를 쉽게(적은 양의 코드) 다룰 수 있는 기능 제공</a:t>
                      </a:r>
                      <a:endParaRPr lang="ko-KR" altLang="en-US" sz="1800" spc="0">
                        <a:latin typeface="D2Coding"/>
                        <a:ea typeface="휴먼모음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w="med" len="med"/>
                      <a:tailEnd w="med" len="med"/>
                    </a:lnB>
                  </a:tcPr>
                </a:tc>
              </a:tr>
              <a:tr h="659643">
                <a:tc>
                  <a:txBody>
                    <a:bodyPr vert="horz" lIns="91440" tIns="45720" rIns="91440" bIns="45720" anchor="ctr" anchorCtr="0"/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spc="0">
                          <a:latin typeface="D2Coding"/>
                          <a:ea typeface="휴먼모음T"/>
                        </a:rPr>
                        <a:t>spring-tx</a:t>
                      </a:r>
                      <a:endParaRPr lang="en-US" altLang="ko-KR" sz="1800" spc="0">
                        <a:latin typeface="D2Coding"/>
                        <a:ea typeface="휴먼모음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spc="0">
                          <a:latin typeface="D2Coding"/>
                          <a:ea typeface="휴먼모음T"/>
                        </a:rPr>
                        <a:t>스프링에서 제공하는 트랜잭션 관련 기능 제공</a:t>
                      </a:r>
                      <a:endParaRPr lang="ko-KR" altLang="en-US" sz="1800" spc="0">
                        <a:latin typeface="D2Coding"/>
                        <a:ea typeface="휴먼모음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w="med" len="med"/>
                      <a:tailEnd w="med" len="med"/>
                    </a:lnB>
                  </a:tcPr>
                </a:tc>
              </a:tr>
              <a:tr h="659643">
                <a:tc>
                  <a:txBody>
                    <a:bodyPr vert="horz" lIns="91440" tIns="45720" rIns="91440" bIns="45720" anchor="ctr" anchorCtr="0"/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spc="0">
                          <a:latin typeface="D2Coding"/>
                          <a:ea typeface="휴먼모음T"/>
                        </a:rPr>
                        <a:t>spring-webmvc</a:t>
                      </a:r>
                      <a:endParaRPr lang="en-US" altLang="ko-KR" sz="1800" spc="0">
                        <a:latin typeface="D2Coding"/>
                        <a:ea typeface="휴먼모음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spc="0">
                          <a:latin typeface="D2Coding"/>
                          <a:ea typeface="휴먼모음T"/>
                        </a:rPr>
                        <a:t>스프링에서 제공하는 컨트롤러(Controller)와 뷰(View)를 이용한 스프링MVC 구현 기능 제공</a:t>
                      </a:r>
                      <a:endParaRPr lang="ko-KR" altLang="en-US" sz="1800" spc="0">
                        <a:latin typeface="D2Coding"/>
                        <a:ea typeface="휴먼모음T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가로 글상자 5"/>
          <p:cNvSpPr txBox="1"/>
          <p:nvPr/>
        </p:nvSpPr>
        <p:spPr>
          <a:xfrm>
            <a:off x="466334" y="126644"/>
            <a:ext cx="3660740" cy="300076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휴먼매직체"/>
              </a:rPr>
              <a:t> 스프링 프레임워크 개요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Gill Sans MT"/>
              <a:ea typeface="휴먼매직체"/>
              <a:cs typeface="휴먼매직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2. 1 </a:t>
            </a:r>
            <a:r>
              <a:rPr lang="ko-KR" altLang="en-US"/>
              <a:t>프로그램 설치 순서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JDK 11 </a:t>
            </a:r>
            <a:r>
              <a:rPr lang="ko-KR" altLang="en-US"/>
              <a:t>설치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환경변수 설정 </a:t>
            </a:r>
            <a:r>
              <a:rPr lang="en-US" altLang="ko-KR"/>
              <a:t>: JAVA_HOME, Path</a:t>
            </a:r>
            <a:endParaRPr lang="en-US" altLang="ko-KR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이클립스 설치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Version: 2021-03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이클립스 플러그인 설치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STS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Lombok </a:t>
            </a:r>
            <a:r>
              <a:rPr lang="ko-KR" altLang="en-US"/>
              <a:t>설정</a:t>
            </a: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Tomcat 9.0 </a:t>
            </a:r>
            <a:r>
              <a:rPr lang="ko-KR" altLang="en-US"/>
              <a:t>설치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10</a:t>
            </a:fld>
            <a:endParaRPr lang="en-US"/>
          </a:p>
        </p:txBody>
      </p:sp>
      <p:sp>
        <p:nvSpPr>
          <p:cNvPr id="6" name="가로 글상자 5"/>
          <p:cNvSpPr txBox="1"/>
          <p:nvPr/>
        </p:nvSpPr>
        <p:spPr>
          <a:xfrm>
            <a:off x="466334" y="126644"/>
            <a:ext cx="3660740" cy="300076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휴먼매직체"/>
              </a:rPr>
              <a:t> 개발환경 구축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Gill Sans MT"/>
              <a:ea typeface="휴먼매직체"/>
              <a:cs typeface="휴먼매직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분할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Microsoft JhengHei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Microsoft JhengHei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824</ep:Words>
  <ep:PresentationFormat>와이드스크린</ep:PresentationFormat>
  <ep:Paragraphs>236</ep:Paragraphs>
  <ep:Slides>29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ep:HeadingPairs>
  <ep:TitlesOfParts>
    <vt:vector size="30" baseType="lpstr">
      <vt:lpstr>분할</vt:lpstr>
      <vt:lpstr>1. 스프링 프레임워크 개요 및 개발환경 구축</vt:lpstr>
      <vt:lpstr>로드맵</vt:lpstr>
      <vt:lpstr>1.1 프레임워크의 장점</vt:lpstr>
      <vt:lpstr>1.2 Spring 프레임워크 주요 특징</vt:lpstr>
      <vt:lpstr>1.2 Spring 프레임워크 주요 특징</vt:lpstr>
      <vt:lpstr>1.3 Spring 프레임워크 모듈</vt:lpstr>
      <vt:lpstr>1.3 Spring 프레임워크 모듈</vt:lpstr>
      <vt:lpstr>1.3 Spring 프레임워크 모듈</vt:lpstr>
      <vt:lpstr>2. 1 프로그램 설치 순서</vt:lpstr>
      <vt:lpstr>2.2 JDK 11 설치</vt:lpstr>
      <vt:lpstr>2.3 환경변수 설정</vt:lpstr>
      <vt:lpstr>2.3 환경변수 설정</vt:lpstr>
      <vt:lpstr>2. 4 Eclipse 설치</vt:lpstr>
      <vt:lpstr>2. 4 Eclipse 설치</vt:lpstr>
      <vt:lpstr>2. 5 이클립스 플러그인 설치</vt:lpstr>
      <vt:lpstr>2. 5 이클립스 플러그인 설치</vt:lpstr>
      <vt:lpstr>2. 5 이클립스 플러그인 설치</vt:lpstr>
      <vt:lpstr>2. 5 이클립스 플러그인 설치</vt:lpstr>
      <vt:lpstr>2.6 Lombok 설치</vt:lpstr>
      <vt:lpstr>3.1 Maven 프로젝트 생성</vt:lpstr>
      <vt:lpstr>3.2 자바버전변경</vt:lpstr>
      <vt:lpstr>3.3 Maven 프로젝트 폴더 구성</vt:lpstr>
      <vt:lpstr>3.4 스프링 라이브러리 추가</vt:lpstr>
      <vt:lpstr>3.4 스프링 라이브러리 추가</vt:lpstr>
      <vt:lpstr>3.5 빌드하기</vt:lpstr>
      <vt:lpstr>3.5 빌드하기</vt:lpstr>
      <vt:lpstr>3.6 프로젝트 생성 시 에러 조치</vt:lpstr>
      <vt:lpstr>3.6 프로젝트 생성 시 에러 조치</vt:lpstr>
      <vt:lpstr>3.6 프로젝트 생성 시 에러 조치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2022-07-12T04:31:09.000</dcterms:created>
  <dc:creator>admin</dc:creator>
  <cp:lastModifiedBy>user</cp:lastModifiedBy>
  <dcterms:modified xsi:type="dcterms:W3CDTF">2022-12-09T22:07:09.101</dcterms:modified>
  <cp:revision>456</cp:revision>
  <dc:title>EL(EXPRESSIO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