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8" r:id="rId1"/>
  </p:sldMasterIdLst>
  <p:notesMasterIdLst>
    <p:notesMasterId r:id="rId2"/>
  </p:notesMasterIdLst>
  <p:sldIdLst>
    <p:sldId id="256" r:id="rId3"/>
    <p:sldId id="258" r:id="rId4"/>
    <p:sldId id="277" r:id="rId5"/>
    <p:sldId id="281" r:id="rId6"/>
    <p:sldId id="284" r:id="rId7"/>
    <p:sldId id="283" r:id="rId8"/>
    <p:sldId id="285" r:id="rId9"/>
    <p:sldId id="259" r:id="rId10"/>
    <p:sldId id="260" r:id="rId11"/>
    <p:sldId id="261" r:id="rId12"/>
    <p:sldId id="264" r:id="rId13"/>
    <p:sldId id="265" r:id="rId14"/>
    <p:sldId id="262" r:id="rId15"/>
    <p:sldId id="266" r:id="rId16"/>
    <p:sldId id="267" r:id="rId17"/>
    <p:sldId id="268" r:id="rId18"/>
    <p:sldId id="287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2450" autoAdjust="0"/>
    <p:restoredTop sz="96400" autoAdjust="0"/>
  </p:normalViewPr>
  <p:slideViewPr>
    <p:cSldViewPr snapToGrid="0" showGuides="1">
      <p:cViewPr varScale="1">
        <p:scale>
          <a:sx n="100" d="100"/>
          <a:sy n="100" d="100"/>
        </p:scale>
        <p:origin x="90" y="25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A8A719-FBD5-43C6-980D-2A7D116DF4F8}" type="datetime1">
              <a:rPr lang="en-US" altLang="ko-KR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3F03-0A92-4C01-A250-1990677C8B45}" type="datetime1">
              <a:rPr lang="en-US" altLang="ko-KR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C2B92-FA54-4E49-A6E0-2D25441D61DF}" type="datetime1">
              <a:rPr lang="en-US" altLang="ko-KR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F4C8-4196-4C5F-9CA9-6BF131782B92}" type="datetime1">
              <a:rPr lang="en-US" altLang="ko-KR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90A-B1B8-4BC1-BA9B-6007899145AF}" type="datetime1">
              <a:rPr lang="en-US" altLang="ko-KR" smtClean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E6EA85D-DC6E-4658-8F1E-A4A7A4B5313F}" type="datetime1">
              <a:rPr lang="en-US" altLang="ko-KR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B69-F7FD-45B4-ADE4-4594E1EF2CA4}" type="datetime1">
              <a:rPr lang="en-US" altLang="ko-KR" smtClean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78F1-634F-4D6E-936E-9E47AD80AB4D}" type="datetime1">
              <a:rPr lang="en-US" altLang="ko-KR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60811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4547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90F5ACC-B2F7-4756-8611-E5A089BD7E96}" type="datetime1">
              <a:rPr lang="en-US" altLang="ko-KR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mtClean="0"/>
              <a:t>2. IoC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/>
              <a:t>2. IoC</a:t>
            </a:r>
            <a:endParaRPr lang="en-US" altLang="ko-KR" cap="none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buAutoNum type="arabicPeriod"/>
              <a:defRPr/>
            </a:pPr>
            <a:r>
              <a:rPr lang="en-US" altLang="ko-KR" cap="none"/>
              <a:t>IoC</a:t>
            </a:r>
            <a:r>
              <a:rPr lang="ko-KR" altLang="en-US" cap="none"/>
              <a:t>란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DI(Dependency Injection)</a:t>
            </a:r>
            <a:endParaRPr lang="en-US" altLang="ko-KR" cap="none"/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애노테이션 기반 </a:t>
            </a:r>
            <a:r>
              <a:rPr lang="en-US" altLang="ko-KR" cap="none"/>
              <a:t>IoC </a:t>
            </a:r>
            <a:r>
              <a:rPr lang="ko-KR" altLang="en-US" cap="none"/>
              <a:t>설정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Java </a:t>
            </a:r>
            <a:r>
              <a:rPr lang="ko-KR" altLang="en-US" cap="none"/>
              <a:t>기반 설정</a:t>
            </a:r>
            <a:endParaRPr lang="ko-KR" altLang="en-US" cap="none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9401" y="5241231"/>
            <a:ext cx="7200800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</a:t>
            </a:r>
            <a:r>
              <a:rPr lang="ko-KR" altLang="en-US" smtClean="0"/>
              <a:t>을 이용한 </a:t>
            </a:r>
            <a:r>
              <a:rPr lang="en-US" altLang="ko-KR" smtClean="0"/>
              <a:t>DI </a:t>
            </a:r>
            <a:r>
              <a:rPr lang="ko-KR" altLang="en-US" smtClean="0"/>
              <a:t>설정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ApplicationContext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10211" y="1685788"/>
            <a:ext cx="1648285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TvUser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446262" y="3261139"/>
            <a:ext cx="2904319" cy="106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216000" rtlCol="0" anchor="t" anchorCtr="0"/>
          <a:lstStyle/>
          <a:p>
            <a:pPr algn="ctr"/>
            <a:r>
              <a:rPr lang="ko-KR" altLang="en-US" sz="1200" dirty="0" err="1" smtClean="0"/>
              <a:t>인스턴</a:t>
            </a:r>
            <a:r>
              <a:rPr lang="ko-KR" altLang="en-US" sz="1200" dirty="0" err="1"/>
              <a:t>스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830306" y="3053940"/>
            <a:ext cx="20402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46774" y="3785053"/>
            <a:ext cx="135696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SamsungTV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246773" y="2098462"/>
            <a:ext cx="0" cy="95547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8230" y="2405869"/>
            <a:ext cx="13441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getBean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tv</a:t>
            </a:r>
            <a:r>
              <a:rPr lang="en-US" altLang="ko-KR" sz="1200" dirty="0" smtClean="0"/>
              <a:t>”)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0078443" y="2098462"/>
            <a:ext cx="0" cy="95547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39607" y="2416902"/>
            <a:ext cx="1310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return bean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19401" y="2104237"/>
            <a:ext cx="7200801" cy="270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9" y="5313239"/>
            <a:ext cx="6165816" cy="106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9" y="2166366"/>
            <a:ext cx="7001332" cy="262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9401" y="4931483"/>
            <a:ext cx="3292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설정파일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(applicationContext.xml)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9403" y="5025207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9403" y="1884595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19403" y="179986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TvUser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64527" y="5225940"/>
            <a:ext cx="3400092" cy="70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&lt;bean id=“</a:t>
            </a:r>
            <a:r>
              <a:rPr lang="en-US" altLang="ko-KR" sz="1200" dirty="0" err="1" smtClean="0"/>
              <a:t>tv</a:t>
            </a:r>
            <a:r>
              <a:rPr lang="en-US" altLang="ko-KR" sz="1200" dirty="0" smtClean="0"/>
              <a:t>” class=“</a:t>
            </a:r>
            <a:r>
              <a:rPr lang="en-US" altLang="ko-KR" sz="1200" dirty="0" err="1" smtClean="0"/>
              <a:t>SamsungTV</a:t>
            </a:r>
            <a:r>
              <a:rPr lang="en-US" altLang="ko-KR" sz="1200" dirty="0" smtClean="0"/>
              <a:t>”&gt;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9790411" y="4350084"/>
            <a:ext cx="0" cy="71786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90411" y="4649150"/>
            <a:ext cx="1310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</a:t>
            </a:r>
            <a:r>
              <a:rPr lang="ko-KR" altLang="en-US" sz="1200" dirty="0"/>
              <a:t>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16079" y="5067321"/>
            <a:ext cx="27345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applicationContext.xml</a:t>
            </a:r>
          </a:p>
        </p:txBody>
      </p:sp>
    </p:spTree>
    <p:extLst>
      <p:ext uri="{BB962C8B-B14F-4D97-AF65-F5344CB8AC3E}">
        <p14:creationId xmlns:p14="http://schemas.microsoft.com/office/powerpoint/2010/main" val="5860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의존성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95467" y="3068960"/>
            <a:ext cx="1648285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IoC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887755" y="2061856"/>
            <a:ext cx="1648285" cy="575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87755" y="3861553"/>
            <a:ext cx="1648285" cy="5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DI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344139" y="3368625"/>
            <a:ext cx="3072341" cy="522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Setter Injection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7344139" y="4058350"/>
            <a:ext cx="3072341" cy="522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Constructor Injection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44139" y="4706422"/>
            <a:ext cx="3072341" cy="522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Method Injection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 flipV="1">
            <a:off x="2943752" y="2349384"/>
            <a:ext cx="944003" cy="93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3"/>
            <a:endCxn id="6" idx="1"/>
          </p:cNvCxnSpPr>
          <p:nvPr/>
        </p:nvCxnSpPr>
        <p:spPr>
          <a:xfrm>
            <a:off x="2943752" y="3284984"/>
            <a:ext cx="944003" cy="86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7" idx="1"/>
          </p:cNvCxnSpPr>
          <p:nvPr/>
        </p:nvCxnSpPr>
        <p:spPr>
          <a:xfrm flipV="1">
            <a:off x="5536040" y="3630014"/>
            <a:ext cx="1808099" cy="519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8" idx="1"/>
          </p:cNvCxnSpPr>
          <p:nvPr/>
        </p:nvCxnSpPr>
        <p:spPr>
          <a:xfrm>
            <a:off x="5536040" y="4149081"/>
            <a:ext cx="1808099" cy="17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9" idx="1"/>
          </p:cNvCxnSpPr>
          <p:nvPr/>
        </p:nvCxnSpPr>
        <p:spPr>
          <a:xfrm>
            <a:off x="5536040" y="4149081"/>
            <a:ext cx="1808099" cy="81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767790" y="1556792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EJB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791745" y="3409836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791744" y="2636913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Dependency Lookup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3791745" y="4437113"/>
            <a:ext cx="2007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Dependency Injection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16455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19400" y="4960914"/>
            <a:ext cx="7584845" cy="1266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9400" y="3068961"/>
            <a:ext cx="7584845" cy="1266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2.1 DI(Dependency Injection)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 사이의 의존 관계를 스프링 설정 파일에 등록된 정보를 바탕으로 컨테이너가 자동으로 처리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의존관계를 변경하고 싶을 때 프로그램 코드 변경 없이 스프링 설정 파일 수정만으로 변경사항 적용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623392" y="2793648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3" y="2708921"/>
            <a:ext cx="3074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생성자 인젝션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(Constructor Injection)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392" y="4665856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581129"/>
            <a:ext cx="2417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세터 인젝션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(Setter Injection)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591" y="3121718"/>
            <a:ext cx="7048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1591" y="5032921"/>
            <a:ext cx="7023100" cy="11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/>
          <p:nvPr/>
        </p:nvCxnSpPr>
        <p:spPr>
          <a:xfrm>
            <a:off x="1570665" y="4028947"/>
            <a:ext cx="2016224" cy="0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87701" y="5915772"/>
            <a:ext cx="1251916" cy="0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2.2 DI(Dependency Injection)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ApplicationContext</a:t>
            </a:r>
            <a:r>
              <a:rPr lang="ko-KR" altLang="en-US"/>
              <a:t>에 빈 등록하기 </a:t>
            </a:r>
            <a:r>
              <a:rPr lang="en-US" altLang="ko-KR"/>
              <a:t>(applicationContext.xml)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007435" y="1808884"/>
            <a:ext cx="10465163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&lt;bean id="speaker"   class="polymorphism.SonySpeaker“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     init-method="initMethod" 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     destroy-method="destroyMethod"          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     lazy-init="true" 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     </a:t>
            </a:r>
            <a:r>
              <a:rPr lang="en-US" altLang="ko-KR" sz="1600" b="1">
                <a:solidFill>
                  <a:srgbClr val="ff0000"/>
                </a:solidFill>
                <a:latin typeface="D2Coding"/>
                <a:ea typeface="D2Coding"/>
              </a:rPr>
              <a:t>scope</a:t>
            </a:r>
            <a:r>
              <a:rPr lang="en-US" altLang="ko-KR" sz="1600">
                <a:latin typeface="D2Coding"/>
                <a:ea typeface="D2Coding"/>
              </a:rPr>
              <a:t>="singleton"/&gt;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endParaRPr lang="ko-KR" altLang="en-US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&lt;!-- </a:t>
            </a:r>
            <a:r>
              <a:rPr lang="ko-KR" altLang="en-US" sz="1600">
                <a:latin typeface="D2Coding"/>
                <a:ea typeface="D2Coding"/>
              </a:rPr>
              <a:t>생성자 인젝션 방식 </a:t>
            </a:r>
            <a:r>
              <a:rPr lang="en-US" altLang="ko-KR" sz="1600">
                <a:latin typeface="D2Coding"/>
                <a:ea typeface="D2Coding"/>
              </a:rPr>
              <a:t>--&gt;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&lt;bean id="samsung"  class="polymorphism.SamsungTV" 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&lt;</a:t>
            </a:r>
            <a:r>
              <a:rPr lang="en-US" altLang="ko-KR" sz="1600" b="1">
                <a:solidFill>
                  <a:srgbClr val="ff0000"/>
                </a:solidFill>
                <a:latin typeface="D2Coding"/>
                <a:ea typeface="D2Coding"/>
              </a:rPr>
              <a:t>constructor-arg </a:t>
            </a:r>
            <a:r>
              <a:rPr lang="en-US" altLang="ko-KR" sz="1600">
                <a:latin typeface="D2Coding"/>
                <a:ea typeface="D2Coding"/>
              </a:rPr>
              <a:t>ref="speaker" /&gt; 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&lt;constructor-arg value="2000" /&gt;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&lt;/bean&gt;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600">
                <a:latin typeface="D2Coding"/>
                <a:ea typeface="D2Coding"/>
              </a:rPr>
              <a:t>      </a:t>
            </a:r>
            <a:endParaRPr lang="ko-KR" altLang="en-US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&lt;!-- setter </a:t>
            </a:r>
            <a:r>
              <a:rPr lang="ko-KR" altLang="en-US" sz="1600">
                <a:latin typeface="D2Coding"/>
                <a:ea typeface="D2Coding"/>
              </a:rPr>
              <a:t>인젝션 방식 </a:t>
            </a:r>
            <a:r>
              <a:rPr lang="en-US" altLang="ko-KR" sz="1600">
                <a:latin typeface="D2Coding"/>
                <a:ea typeface="D2Coding"/>
              </a:rPr>
              <a:t>--&gt;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&lt;bean id="samsung"  class="polymorphism.SamsungTV"&gt;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</a:t>
            </a:r>
            <a:r>
              <a:rPr lang="en-US" altLang="ko-KR" sz="1600" b="1">
                <a:solidFill>
                  <a:srgbClr val="ff0000"/>
                </a:solidFill>
                <a:latin typeface="D2Coding"/>
                <a:ea typeface="D2Coding"/>
              </a:rPr>
              <a:t>property</a:t>
            </a:r>
            <a:r>
              <a:rPr lang="en-US" altLang="ko-KR" sz="1600">
                <a:latin typeface="D2Coding"/>
                <a:ea typeface="D2Coding"/>
              </a:rPr>
              <a:t> name="speaker" ref="speaker"&gt;&lt;/property&gt;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&lt;property name="price" value="4000"&gt;&lt;/property&gt;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&lt;/bean&gt;</a:t>
            </a:r>
            <a:endParaRPr lang="en-US" altLang="ko-KR" sz="1600"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19402" y="1702751"/>
            <a:ext cx="8160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 </a:t>
            </a:r>
            <a:r>
              <a:rPr lang="ko-KR" altLang="en-US"/>
              <a:t>어노테이션 기반 설정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9403" y="4826504"/>
          <a:ext cx="10849205" cy="14963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8245"/>
                <a:gridCol w="8640960"/>
              </a:tblGrid>
              <a:tr h="298832"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400"/>
                        <a:t>어노테이션</a:t>
                      </a:r>
                      <a:endParaRPr lang="ko-KR" altLang="en-US" sz="1400"/>
                    </a:p>
                  </a:txBody>
                  <a:tcPr marL="121920" marR="121920"/>
                </a:tc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400"/>
                        <a:t>설명</a:t>
                      </a:r>
                      <a:endParaRPr lang="ko-KR" altLang="en-US" sz="1400"/>
                    </a:p>
                  </a:txBody>
                  <a:tcPr marL="121920" marR="121920"/>
                </a:tc>
              </a:tr>
              <a:tr h="298832"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400"/>
                        <a:t>@Autowired</a:t>
                      </a:r>
                      <a:endParaRPr lang="ko-KR" altLang="en-US" sz="1400"/>
                    </a:p>
                  </a:txBody>
                  <a:tcPr marL="121920" marR="121920"/>
                </a:tc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400"/>
                        <a:t>해당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타입의 객체를 찾아서 자동으로 할당</a:t>
                      </a:r>
                      <a:endParaRPr lang="ko-KR" altLang="en-US" sz="1400"/>
                    </a:p>
                  </a:txBody>
                  <a:tcPr marL="121920" marR="121920"/>
                </a:tc>
              </a:tr>
              <a:tr h="298832"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400"/>
                        <a:t>@Qualifier</a:t>
                      </a:r>
                      <a:endParaRPr lang="ko-KR" altLang="en-US" sz="1400"/>
                    </a:p>
                  </a:txBody>
                  <a:tcPr marL="121920" marR="121920"/>
                </a:tc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400"/>
                        <a:t>특정 객체의 이름을 이용하여 의존성 주입</a:t>
                      </a:r>
                      <a:endParaRPr lang="ko-KR" altLang="en-US" sz="1400"/>
                    </a:p>
                  </a:txBody>
                  <a:tcPr marL="121920" marR="121920"/>
                </a:tc>
              </a:tr>
              <a:tr h="298832"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400"/>
                        <a:t>@inject</a:t>
                      </a:r>
                      <a:endParaRPr lang="ko-KR" altLang="en-US" sz="1400"/>
                    </a:p>
                  </a:txBody>
                  <a:tcPr marL="121920" marR="121920"/>
                </a:tc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400"/>
                        <a:t>@Autowired</a:t>
                      </a:r>
                      <a:r>
                        <a:rPr lang="ko-KR" altLang="en-US" sz="1400"/>
                        <a:t>와 동일한 기능 제공</a:t>
                      </a:r>
                      <a:endParaRPr lang="ko-KR" altLang="en-US" sz="1400"/>
                    </a:p>
                  </a:txBody>
                  <a:tcPr marL="121920" marR="121920"/>
                </a:tc>
              </a:tr>
              <a:tr h="298832"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400"/>
                        <a:t>@Resource</a:t>
                      </a:r>
                      <a:endParaRPr lang="ko-KR" altLang="en-US" sz="1400"/>
                    </a:p>
                  </a:txBody>
                  <a:tcPr marL="121920" marR="121920"/>
                </a:tc>
                <a:tc>
                  <a:txBody>
                    <a:bodyPr vert="horz" lIns="121920" tIns="45720" rIns="12192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/>
                        <a:t>@Autowired </a:t>
                      </a:r>
                      <a:r>
                        <a:rPr lang="ko-KR" altLang="en-US" sz="1400"/>
                        <a:t>와 </a:t>
                      </a:r>
                      <a:r>
                        <a:rPr lang="en-US" altLang="ko-KR" sz="1400"/>
                        <a:t>@Qualifier</a:t>
                      </a:r>
                      <a:r>
                        <a:rPr lang="ko-KR" altLang="en-US" sz="1400"/>
                        <a:t>의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기능을 결합</a:t>
                      </a:r>
                      <a:endParaRPr lang="ko-KR" altLang="en-US" sz="140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19403" y="2624094"/>
          <a:ext cx="10849205" cy="15661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8245"/>
                <a:gridCol w="8640960"/>
              </a:tblGrid>
              <a:tr h="313234"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400"/>
                        <a:t>어노테이션</a:t>
                      </a:r>
                      <a:endParaRPr lang="ko-KR" altLang="en-US" sz="1400"/>
                    </a:p>
                  </a:txBody>
                  <a:tcPr marL="121920" marR="121920"/>
                </a:tc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400"/>
                        <a:t>설명</a:t>
                      </a:r>
                      <a:endParaRPr lang="ko-KR" altLang="en-US" sz="1400"/>
                    </a:p>
                  </a:txBody>
                  <a:tcPr marL="121920" marR="121920"/>
                </a:tc>
              </a:tr>
              <a:tr h="313234"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400"/>
                        <a:t>@Componet</a:t>
                      </a:r>
                      <a:endParaRPr lang="ko-KR" altLang="en-US" sz="1400"/>
                    </a:p>
                  </a:txBody>
                  <a:tcPr marL="121920" marR="121920"/>
                </a:tc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400"/>
                        <a:t>클래스 선언부에 설정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빈 등록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121920" marR="121920"/>
                </a:tc>
              </a:tr>
              <a:tr h="313234"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400"/>
                        <a:t>@Service</a:t>
                      </a:r>
                      <a:endParaRPr lang="ko-KR" altLang="en-US" sz="1400"/>
                    </a:p>
                  </a:txBody>
                  <a:tcPr marL="121920" marR="121920"/>
                </a:tc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400"/>
                        <a:t>비즈니스 로직을 처리하는 </a:t>
                      </a:r>
                      <a:r>
                        <a:rPr lang="en-US" altLang="ko-KR" sz="1400"/>
                        <a:t>service </a:t>
                      </a:r>
                      <a:r>
                        <a:rPr lang="ko-KR" altLang="en-US" sz="1400"/>
                        <a:t>클래스</a:t>
                      </a:r>
                      <a:endParaRPr lang="ko-KR" altLang="en-US" sz="1400"/>
                    </a:p>
                  </a:txBody>
                  <a:tcPr marL="121920" marR="121920"/>
                </a:tc>
              </a:tr>
              <a:tr h="313234"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400"/>
                        <a:t>@Repository</a:t>
                      </a:r>
                      <a:endParaRPr lang="ko-KR" altLang="en-US" sz="1400"/>
                    </a:p>
                  </a:txBody>
                  <a:tcPr marL="121920" marR="121920"/>
                </a:tc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400"/>
                        <a:t>데이터베이스 연동을 처리하는 </a:t>
                      </a:r>
                      <a:r>
                        <a:rPr lang="en-US" altLang="ko-KR" sz="1400"/>
                        <a:t>DAO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클래스</a:t>
                      </a:r>
                      <a:endParaRPr lang="ko-KR" altLang="en-US" sz="1400"/>
                    </a:p>
                  </a:txBody>
                  <a:tcPr marL="121920" marR="121920"/>
                </a:tc>
              </a:tr>
              <a:tr h="313234">
                <a:tc>
                  <a:txBody>
                    <a:bodyPr vert="horz" lIns="121920" tIns="45720" rIns="12192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400"/>
                        <a:t>@Controller</a:t>
                      </a:r>
                      <a:endParaRPr lang="ko-KR" altLang="en-US" sz="1400"/>
                    </a:p>
                  </a:txBody>
                  <a:tcPr marL="121920" marR="121920"/>
                </a:tc>
                <a:tc>
                  <a:txBody>
                    <a:bodyPr vert="horz" lIns="121920" tIns="45720" rIns="12192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/>
                        <a:t>사용자 요청을 처리하는 </a:t>
                      </a:r>
                      <a:r>
                        <a:rPr lang="en-US" altLang="ko-KR" sz="1400"/>
                        <a:t>Controller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클래스</a:t>
                      </a:r>
                      <a:endParaRPr lang="ko-KR" altLang="en-US" sz="140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7445" y="1738045"/>
            <a:ext cx="74168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/>
          <p:cNvSpPr/>
          <p:nvPr/>
        </p:nvSpPr>
        <p:spPr>
          <a:xfrm>
            <a:off x="623392" y="1427439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393" y="1342712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컴포넌트 스캔 설정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3392" y="2311031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3393" y="2226304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빈 등록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3392" y="4543279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393" y="4458552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의존성 주입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</a:t>
            </a:r>
            <a:r>
              <a:rPr lang="ko-KR" altLang="en-US" smtClean="0"/>
              <a:t>어노테이션 </a:t>
            </a:r>
            <a:r>
              <a:rPr lang="ko-KR" altLang="en-US" dirty="0"/>
              <a:t>기반 설정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15413" y="4234121"/>
            <a:ext cx="10119287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@Component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public class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SamsungTV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implements TV {</a:t>
            </a:r>
          </a:p>
          <a:p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Autowired</a:t>
            </a:r>
            <a:r>
              <a:rPr lang="en-US" altLang="ko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private </a:t>
            </a:r>
            <a:r>
              <a:rPr lang="en-US" altLang="ko-KR" sz="16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Speaker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speaker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5414" y="2795703"/>
            <a:ext cx="10115102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@Component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public class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SonySpeaker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implements </a:t>
            </a:r>
            <a:r>
              <a:rPr lang="en-US" altLang="ko-KR" sz="16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Speaker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5414" y="1679002"/>
            <a:ext cx="10115102" cy="357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6" y="1742867"/>
            <a:ext cx="6684930" cy="24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23392" y="1403689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393" y="1318962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컴포넌트 스캔 설정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8089" y="2498904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8090" y="2414177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등록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392" y="3939064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393" y="3854337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의존성 주입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3062586"/>
      </p:ext>
    </p:extLst>
  </p:cSld>
  <p:clrMapOvr>
    <a:masterClrMapping/>
  </p:clrMapOvr>
  <p:transition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 </a:t>
            </a:r>
            <a:r>
              <a:rPr lang="ko-KR" altLang="en-US"/>
              <a:t>어노테이션 기반 </a:t>
            </a:r>
            <a:r>
              <a:rPr lang="en-US" altLang="ko-KR"/>
              <a:t>- </a:t>
            </a:r>
            <a:r>
              <a:rPr lang="ko-KR" altLang="en-US"/>
              <a:t>의존성 주입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82561" y="1959016"/>
            <a:ext cx="348538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&lt;bean 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   id=</a:t>
            </a:r>
            <a:r>
              <a:rPr lang="en-US" altLang="ko-KR" sz="1600" i="1"/>
              <a:t>"speaker"   </a:t>
            </a:r>
            <a:endParaRPr lang="en-US" altLang="ko-KR" sz="1600" i="1"/>
          </a:p>
          <a:p>
            <a:pPr lvl="0">
              <a:defRPr/>
            </a:pPr>
            <a:r>
              <a:rPr lang="en-US" altLang="ko-KR" sz="1600" i="1"/>
              <a:t>     class="polymorphism.SonySpeaker“</a:t>
            </a:r>
            <a:endParaRPr lang="en-US" altLang="ko-KR" sz="1600" i="1"/>
          </a:p>
          <a:p>
            <a:pPr lvl="0">
              <a:defRPr/>
            </a:pPr>
            <a:r>
              <a:rPr lang="en-US" altLang="ko-KR" sz="1600" i="1"/>
              <a:t>     </a:t>
            </a:r>
            <a:r>
              <a:rPr lang="en-US" altLang="ko-KR" sz="1600" b="1">
                <a:solidFill>
                  <a:srgbClr val="ff0000"/>
                </a:solidFill>
              </a:rPr>
              <a:t>scope</a:t>
            </a:r>
            <a:r>
              <a:rPr lang="en-US" altLang="ko-KR" sz="1600" i="1"/>
              <a:t>="singleton"         </a:t>
            </a:r>
            <a:endParaRPr lang="en-US" altLang="ko-KR" sz="1600" i="1"/>
          </a:p>
          <a:p>
            <a:pPr lvl="0">
              <a:defRPr/>
            </a:pPr>
            <a:r>
              <a:rPr lang="en-US" altLang="ko-KR" sz="1600"/>
              <a:t>     lazy-init=</a:t>
            </a:r>
            <a:r>
              <a:rPr lang="en-US" altLang="ko-KR" sz="1600" i="1"/>
              <a:t>"true" </a:t>
            </a:r>
            <a:endParaRPr lang="en-US" altLang="ko-KR" sz="1600" i="1"/>
          </a:p>
          <a:p>
            <a:pPr lvl="0">
              <a:defRPr/>
            </a:pPr>
            <a:r>
              <a:rPr lang="en-US" altLang="ko-KR" sz="1600" i="1"/>
              <a:t>     </a:t>
            </a:r>
            <a:r>
              <a:rPr lang="en-US" altLang="ko-KR" sz="1600"/>
              <a:t>init-method=</a:t>
            </a:r>
            <a:r>
              <a:rPr lang="en-US" altLang="ko-KR" sz="1600" i="1"/>
              <a:t>"initMethod" </a:t>
            </a:r>
            <a:endParaRPr lang="en-US" altLang="ko-KR" sz="1600" i="1"/>
          </a:p>
          <a:p>
            <a:pPr lvl="0">
              <a:defRPr/>
            </a:pPr>
            <a:r>
              <a:rPr lang="en-US" altLang="ko-KR" sz="1600"/>
              <a:t>     destroy-ethod=</a:t>
            </a:r>
            <a:r>
              <a:rPr lang="en-US" altLang="ko-KR" sz="1600" i="1"/>
              <a:t>"destroyMethod/&gt;</a:t>
            </a:r>
            <a:endParaRPr lang="en-US" altLang="ko-KR" sz="1600" i="1"/>
          </a:p>
        </p:txBody>
      </p:sp>
      <p:sp>
        <p:nvSpPr>
          <p:cNvPr id="14" name="직사각형 13"/>
          <p:cNvSpPr/>
          <p:nvPr/>
        </p:nvSpPr>
        <p:spPr>
          <a:xfrm>
            <a:off x="839755" y="2005623"/>
            <a:ext cx="5141945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@Component("stv")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@Scope ("singleton") 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@Lazy ("true") </a:t>
            </a:r>
            <a:endParaRPr lang="en-US" altLang="ko-KR" sz="1600"/>
          </a:p>
          <a:p>
            <a:pPr lvl="0">
              <a:defRPr/>
            </a:pPr>
            <a:r>
              <a:rPr lang="en-US" altLang="ko-KR" sz="1600" b="1"/>
              <a:t>public class SamsungTV implements TV {</a:t>
            </a:r>
            <a:endParaRPr lang="en-US" altLang="ko-KR" sz="1600" b="1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600"/>
              <a:t>@Autowired </a:t>
            </a:r>
            <a:endParaRPr lang="en-US" altLang="ko-KR" sz="1600"/>
          </a:p>
          <a:p>
            <a:pPr lvl="0">
              <a:defRPr/>
            </a:pPr>
            <a:r>
              <a:rPr lang="en-US" altLang="ko-KR" sz="1600" b="1"/>
              <a:t>private Speaker speaker;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private int price;</a:t>
            </a:r>
            <a:endParaRPr lang="en-US" altLang="ko-KR" sz="1600" b="1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600"/>
              <a:t>@PostConstruct</a:t>
            </a:r>
            <a:endParaRPr lang="en-US" altLang="ko-KR" sz="1600"/>
          </a:p>
          <a:p>
            <a:pPr lvl="0">
              <a:defRPr/>
            </a:pPr>
            <a:r>
              <a:rPr lang="en-US" altLang="ko-KR" sz="1600" b="1"/>
              <a:t>public void initMethod() {   </a:t>
            </a:r>
            <a:r>
              <a:rPr lang="en-US" altLang="ko-KR" sz="1600"/>
              <a:t>}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600"/>
              <a:t>@PreDestroy</a:t>
            </a:r>
            <a:endParaRPr lang="en-US" altLang="ko-KR" sz="1600"/>
          </a:p>
          <a:p>
            <a:pPr lvl="0">
              <a:defRPr/>
            </a:pPr>
            <a:r>
              <a:rPr lang="en-US" altLang="ko-KR" sz="1600" b="1"/>
              <a:t>public void destroyMethod() {   </a:t>
            </a:r>
            <a:r>
              <a:rPr lang="en-US" altLang="ko-KR" sz="1600"/>
              <a:t>}</a:t>
            </a:r>
            <a:endParaRPr lang="en-US" altLang="ko-KR" sz="160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905250" y="2143125"/>
            <a:ext cx="3124201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962400" y="2667000"/>
            <a:ext cx="3067051" cy="47625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943350" y="2428875"/>
            <a:ext cx="3086102" cy="4381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057650" y="3343275"/>
            <a:ext cx="2971800" cy="1219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4124325" y="3590925"/>
            <a:ext cx="2905126" cy="17145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자바기반의  </a:t>
            </a:r>
            <a:r>
              <a:rPr lang="en-US" altLang="ko-KR"/>
              <a:t>DI </a:t>
            </a:r>
            <a:r>
              <a:rPr lang="ko-KR" altLang="en-US"/>
              <a:t>설정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7338" y="1862396"/>
            <a:ext cx="6671237" cy="227907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lvl="0">
              <a:defRPr/>
            </a:pPr>
            <a:endParaRPr lang="en-US" altLang="en-US" sz="1600"/>
          </a:p>
          <a:p>
            <a:pPr lvl="0">
              <a:defRPr/>
            </a:pPr>
            <a:r>
              <a:rPr lang="en-US" altLang="en-US" sz="1600">
                <a:solidFill>
                  <a:srgbClr val="ff0000"/>
                </a:solidFill>
              </a:rPr>
              <a:t>@Configuration</a:t>
            </a:r>
            <a:endParaRPr lang="en-US" altLang="en-US" sz="1600"/>
          </a:p>
          <a:p>
            <a:pPr lvl="0">
              <a:defRPr/>
            </a:pPr>
            <a:r>
              <a:rPr lang="en-US" altLang="en-US" sz="1600"/>
              <a:t>public class JavaConfig {</a:t>
            </a:r>
            <a:endParaRPr lang="en-US" altLang="en-US" sz="1600"/>
          </a:p>
          <a:p>
            <a:pPr lvl="0">
              <a:defRPr/>
            </a:pPr>
            <a:endParaRPr lang="en-US" altLang="en-US" sz="1600"/>
          </a:p>
          <a:p>
            <a:pPr lvl="0">
              <a:defRPr/>
            </a:pPr>
            <a:r>
              <a:rPr lang="en-US" altLang="en-US" sz="1600"/>
              <a:t>	</a:t>
            </a:r>
            <a:r>
              <a:rPr lang="en-US" altLang="en-US" sz="1600">
                <a:solidFill>
                  <a:srgbClr val="ff0000"/>
                </a:solidFill>
              </a:rPr>
              <a:t>@Bean</a:t>
            </a:r>
            <a:endParaRPr lang="en-US" altLang="en-US" sz="1600"/>
          </a:p>
          <a:p>
            <a:pPr lvl="0">
              <a:defRPr/>
            </a:pPr>
            <a:r>
              <a:rPr lang="en-US" altLang="en-US" sz="1600"/>
              <a:t>	public Speaker spaker() {</a:t>
            </a:r>
            <a:endParaRPr lang="en-US" altLang="en-US" sz="1600"/>
          </a:p>
          <a:p>
            <a:pPr lvl="0">
              <a:defRPr/>
            </a:pPr>
            <a:r>
              <a:rPr lang="en-US" altLang="en-US" sz="1600"/>
              <a:t>		return new Speaker();</a:t>
            </a:r>
            <a:endParaRPr lang="en-US" altLang="en-US" sz="1600"/>
          </a:p>
          <a:p>
            <a:pPr lvl="0">
              <a:defRPr/>
            </a:pPr>
            <a:r>
              <a:rPr lang="en-US" altLang="en-US" sz="1600"/>
              <a:t>	}</a:t>
            </a:r>
            <a:endParaRPr lang="en-US" altLang="en-US" sz="1600"/>
          </a:p>
          <a:p>
            <a:pPr lvl="0">
              <a:defRPr/>
            </a:pPr>
            <a:r>
              <a:rPr lang="en-US" altLang="en-US" sz="1600"/>
              <a:t>}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 configuration metadata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Annotation-based configuration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spring 2.5</a:t>
            </a:r>
            <a:r>
              <a:rPr lang="ko-KR" altLang="en-US"/>
              <a:t>부터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XML-based configuration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루트 앨리먼트</a:t>
            </a:r>
            <a:r>
              <a:rPr lang="en-US" altLang="ko-KR"/>
              <a:t> &lt;beans/&gt; </a:t>
            </a:r>
            <a:r>
              <a:rPr lang="ko-KR" altLang="en-US"/>
              <a:t>안에 </a:t>
            </a:r>
            <a:r>
              <a:rPr lang="en-US" altLang="ko-KR"/>
              <a:t>&lt;bean/&gt; </a:t>
            </a:r>
            <a:r>
              <a:rPr lang="ko-KR" altLang="en-US"/>
              <a:t>앨리먼트를 이용하여 설정</a:t>
            </a:r>
            <a:r>
              <a:rPr lang="en-US" altLang="ko-KR"/>
              <a:t>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Java-based configuration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spring 3.0</a:t>
            </a:r>
            <a:r>
              <a:rPr lang="ko-KR" altLang="en-US"/>
              <a:t>부터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@Configuration, @Bean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1.1 IoC</a:t>
            </a:r>
            <a:r>
              <a:rPr lang="ko-KR" altLang="en-US"/>
              <a:t>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Inversion of Control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제어의 역전이란 객체의 생성</a:t>
            </a:r>
            <a:r>
              <a:rPr lang="en-US" altLang="ko-KR"/>
              <a:t>, </a:t>
            </a:r>
            <a:r>
              <a:rPr lang="ko-KR" altLang="en-US"/>
              <a:t>관리에 대한 제어권이 바뀜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1633935" y="2941198"/>
            <a:ext cx="2353456" cy="13191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000"/>
              <a:t>A </a:t>
            </a:r>
            <a:r>
              <a:rPr lang="ko-KR" altLang="en-US" sz="2000"/>
              <a:t>객체</a:t>
            </a:r>
            <a:endParaRPr lang="ko-KR" altLang="en-US" sz="2000"/>
          </a:p>
          <a:p>
            <a:pPr lvl="0" algn="ctr">
              <a:defRPr/>
            </a:pPr>
            <a:endParaRPr lang="en-US" altLang="ko-KR" sz="2000"/>
          </a:p>
          <a:p>
            <a:pPr lvl="0" algn="ctr">
              <a:defRPr/>
            </a:pP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2076145" y="3570789"/>
            <a:ext cx="1469036" cy="524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B b = new B()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70152" y="2515182"/>
            <a:ext cx="2345588" cy="340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>
                <a:latin typeface="휴먼모음T"/>
                <a:ea typeface="휴먼모음T"/>
              </a:rPr>
              <a:t>필요한 객체는 직접 생성</a:t>
            </a:r>
            <a:endParaRPr lang="ko-KR" altLang="en-US" sz="1700">
              <a:latin typeface="휴먼모음T"/>
              <a:ea typeface="휴먼모음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201" y="2943695"/>
            <a:ext cx="2788170" cy="13191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000"/>
              <a:t>A </a:t>
            </a:r>
            <a:r>
              <a:rPr lang="ko-KR" altLang="en-US" sz="2000"/>
              <a:t>객체</a:t>
            </a:r>
            <a:endParaRPr lang="ko-KR" altLang="en-US" sz="2000"/>
          </a:p>
          <a:p>
            <a:pPr lvl="0" algn="ctr">
              <a:defRPr/>
            </a:pPr>
            <a:endParaRPr lang="en-US" altLang="ko-KR" sz="2000"/>
          </a:p>
          <a:p>
            <a:pPr lvl="0" algn="ctr">
              <a:defRPr/>
            </a:pPr>
            <a:endParaRPr lang="en-US" altLang="ko-KR" sz="2000"/>
          </a:p>
        </p:txBody>
      </p:sp>
      <p:sp>
        <p:nvSpPr>
          <p:cNvPr id="11" name="직사각형 10"/>
          <p:cNvSpPr/>
          <p:nvPr/>
        </p:nvSpPr>
        <p:spPr>
          <a:xfrm>
            <a:off x="6660376" y="5441987"/>
            <a:ext cx="1004341" cy="524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new B()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3072" y="2515182"/>
            <a:ext cx="2832768" cy="340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700">
                <a:latin typeface="휴먼모음T"/>
                <a:ea typeface="휴먼모음T"/>
              </a:rPr>
              <a:t>IoC : </a:t>
            </a:r>
            <a:r>
              <a:rPr lang="ko-KR" altLang="en-US" sz="1700">
                <a:latin typeface="휴먼모음T"/>
                <a:ea typeface="휴먼모음T"/>
              </a:rPr>
              <a:t>필요한 객체를 주입받음</a:t>
            </a:r>
            <a:endParaRPr lang="en-US" altLang="ko-KR" sz="1700">
              <a:latin typeface="휴먼모음T"/>
              <a:ea typeface="휴먼모음T"/>
            </a:endParaRPr>
          </a:p>
        </p:txBody>
      </p:sp>
      <p:cxnSp>
        <p:nvCxnSpPr>
          <p:cNvPr id="13" name="직선 화살표 연결선 12"/>
          <p:cNvCxnSpPr>
            <a:stCxn id="11" idx="0"/>
            <a:endCxn id="17" idx="2"/>
          </p:cNvCxnSpPr>
          <p:nvPr/>
        </p:nvCxnSpPr>
        <p:spPr>
          <a:xfrm rot="16200000" flipV="1">
            <a:off x="6513578" y="4793018"/>
            <a:ext cx="1292593" cy="53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146548" y="3635673"/>
            <a:ext cx="2021309" cy="513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rgbClr val="ffceb0"/>
                </a:solidFill>
              </a:rPr>
              <a:t>@Autowaired</a:t>
            </a:r>
            <a:r>
              <a:rPr lang="en-US" altLang="ko-KR"/>
              <a:t>  B b;</a:t>
            </a:r>
            <a:endParaRPr lang="en-US" altLang="ko-KR"/>
          </a:p>
        </p:txBody>
      </p:sp>
      <p:sp>
        <p:nvSpPr>
          <p:cNvPr id="18" name="오른쪽 화살표 17"/>
          <p:cNvSpPr/>
          <p:nvPr/>
        </p:nvSpPr>
        <p:spPr>
          <a:xfrm>
            <a:off x="4329545" y="3469697"/>
            <a:ext cx="1021772" cy="2597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" name="가로 글상자 18"/>
          <p:cNvSpPr txBox="1"/>
          <p:nvPr/>
        </p:nvSpPr>
        <p:spPr>
          <a:xfrm>
            <a:off x="7195703" y="4513205"/>
            <a:ext cx="1454728" cy="7236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@Autowired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setter()</a:t>
            </a:r>
            <a:endParaRPr lang="ko-KR" altLang="en-US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400">
                <a:latin typeface="D2Coding"/>
                <a:ea typeface="D2Coding"/>
              </a:rPr>
              <a:t>생성자</a:t>
            </a:r>
            <a:endParaRPr lang="en-US" altLang="ko-KR" sz="1400"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1.2</a:t>
            </a:r>
            <a:r>
              <a:rPr lang="ko-KR" altLang="en-US"/>
              <a:t> </a:t>
            </a:r>
            <a:r>
              <a:rPr lang="en-US" altLang="ko-KR"/>
              <a:t>IoC </a:t>
            </a:r>
            <a:r>
              <a:rPr lang="ko-KR" altLang="en-US"/>
              <a:t>컨테이너</a:t>
            </a:r>
            <a:endParaRPr lang="ko-KR" altLang="en-US"/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컨테이너에서 객체를 생성하고 조립</a:t>
            </a:r>
            <a:r>
              <a:rPr lang="en-US" altLang="ko-KR"/>
              <a:t>(</a:t>
            </a:r>
            <a:r>
              <a:rPr lang="ko-KR" altLang="en-US"/>
              <a:t>주입</a:t>
            </a:r>
            <a:r>
              <a:rPr lang="en-US" altLang="ko-KR"/>
              <a:t>)</a:t>
            </a:r>
            <a:r>
              <a:rPr lang="ko-KR" altLang="en-US"/>
              <a:t>해주는 역할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컨테이너가 관리하는 객체를 빈</a:t>
            </a:r>
            <a:r>
              <a:rPr lang="en-US" altLang="ko-KR"/>
              <a:t>(Bean)</a:t>
            </a:r>
            <a:r>
              <a:rPr lang="ko-KR" altLang="en-US"/>
              <a:t>이라고 함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grpSp>
        <p:nvGrpSpPr>
          <p:cNvPr id="23" name="그룹 22"/>
          <p:cNvGrpSpPr/>
          <p:nvPr/>
        </p:nvGrpSpPr>
        <p:grpSpPr>
          <a:xfrm rot="0">
            <a:off x="6222884" y="1667502"/>
            <a:ext cx="5065269" cy="4054058"/>
            <a:chOff x="5424041" y="1677182"/>
            <a:chExt cx="5065269" cy="4054058"/>
          </a:xfrm>
        </p:grpSpPr>
        <p:sp>
          <p:nvSpPr>
            <p:cNvPr id="5" name="직사각형 4"/>
            <p:cNvSpPr/>
            <p:nvPr/>
          </p:nvSpPr>
          <p:spPr>
            <a:xfrm>
              <a:off x="5801990" y="1677182"/>
              <a:ext cx="2580892" cy="7907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/>
                <a:t>A </a:t>
              </a:r>
              <a:r>
                <a:rPr lang="ko-KR" altLang="en-US"/>
                <a:t>객체</a:t>
              </a:r>
              <a:endParaRPr lang="ko-KR" altLang="en-US"/>
            </a:p>
            <a:p>
              <a:pPr lvl="0" algn="ctr">
                <a:defRPr/>
              </a:pPr>
              <a:r>
                <a:rPr lang="en-US" altLang="ko-KR"/>
                <a:t>B b</a:t>
              </a:r>
              <a:endParaRPr lang="en-US" altLang="ko-KR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424041" y="3152931"/>
              <a:ext cx="3548295" cy="257830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800"/>
                <a:t>IoC </a:t>
              </a:r>
              <a:r>
                <a:rPr lang="ko-KR" altLang="en-US" sz="2800"/>
                <a:t>컨테이너</a:t>
              </a:r>
              <a:endParaRPr lang="ko-KR" altLang="en-US" sz="280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84142" y="3355301"/>
              <a:ext cx="1094282" cy="64457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/>
                <a:t>new B1()</a:t>
              </a:r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340753" y="3355301"/>
              <a:ext cx="1094282" cy="64457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/>
                <a:t>new  B2()</a:t>
              </a:r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941695" y="4811844"/>
              <a:ext cx="1094282" cy="64457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/>
                <a:t>new X()</a:t>
              </a:r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298306" y="4811844"/>
              <a:ext cx="1094282" cy="64457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/>
                <a:t>new  Y()</a:t>
              </a:r>
              <a:endParaRPr lang="ko-KR" altLang="en-US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7890392" y="2447144"/>
              <a:ext cx="0" cy="10118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10800000" flipV="1">
              <a:off x="8435036" y="3268479"/>
              <a:ext cx="1029069" cy="40911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130202" y="2606254"/>
              <a:ext cx="13591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/>
                <a:t>인터페이스를 통해 부품화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1.3 </a:t>
            </a:r>
            <a:r>
              <a:rPr lang="ko-KR" altLang="en-US"/>
              <a:t>스프링 </a:t>
            </a:r>
            <a:r>
              <a:rPr lang="en-US" altLang="ko-KR"/>
              <a:t>IoC </a:t>
            </a:r>
            <a:r>
              <a:rPr lang="ko-KR" altLang="en-US"/>
              <a:t>컨테이너</a:t>
            </a:r>
            <a:endParaRPr lang="ko-KR" altLang="en-US"/>
          </a:p>
        </p:txBody>
      </p:sp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스프링은 부품을 생성하고 조립하는 라이브러리 집합체</a:t>
            </a:r>
            <a:r>
              <a:rPr lang="en-US" altLang="ko-KR"/>
              <a:t> = IoC </a:t>
            </a:r>
            <a:r>
              <a:rPr lang="ko-KR" altLang="en-US"/>
              <a:t>컨테이너</a:t>
            </a:r>
            <a:r>
              <a:rPr lang="en-US" altLang="ko-KR"/>
              <a:t> = ApplicationContext 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2305317" y="2330906"/>
            <a:ext cx="6999634" cy="3172639"/>
            <a:chOff x="2305317" y="2416690"/>
            <a:chExt cx="7854200" cy="3492536"/>
          </a:xfrm>
        </p:grpSpPr>
        <p:sp>
          <p:nvSpPr>
            <p:cNvPr id="4" name="직사각형 3"/>
            <p:cNvSpPr/>
            <p:nvPr/>
          </p:nvSpPr>
          <p:spPr>
            <a:xfrm>
              <a:off x="4940578" y="3720381"/>
              <a:ext cx="2310845" cy="16647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00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0">
              <a:off x="2305317" y="3849171"/>
              <a:ext cx="1777283" cy="1275009"/>
              <a:chOff x="1891300" y="3026535"/>
              <a:chExt cx="2038649" cy="1275009"/>
            </a:xfrm>
          </p:grpSpPr>
          <p:sp>
            <p:nvSpPr>
              <p:cNvPr id="6" name="순서도: 카드 5"/>
              <p:cNvSpPr/>
              <p:nvPr/>
            </p:nvSpPr>
            <p:spPr>
              <a:xfrm flipH="1">
                <a:off x="1918952" y="3039413"/>
                <a:ext cx="1996224" cy="1262131"/>
              </a:xfrm>
              <a:prstGeom prst="flowChartPunchedCa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891300" y="3026535"/>
                <a:ext cx="20386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>
                    <a:solidFill>
                      <a:schemeClr val="bg1"/>
                    </a:solidFill>
                    <a:latin typeface="맑은 고딕"/>
                    <a:ea typeface="맑은 고딕"/>
                  </a:rPr>
                  <a:t>Metadata</a:t>
                </a:r>
                <a:endParaRPr lang="ko-KR" altLang="en-US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06074" y="3616818"/>
                <a:ext cx="20091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400">
                    <a:solidFill>
                      <a:schemeClr val="bg1"/>
                    </a:solidFill>
                    <a:latin typeface="맑은 고딕"/>
                    <a:ea typeface="맑은 고딕"/>
                  </a:rPr>
                  <a:t>xml </a:t>
                </a:r>
                <a:r>
                  <a:rPr lang="ko-KR" altLang="en-US" sz="1400">
                    <a:solidFill>
                      <a:schemeClr val="bg1"/>
                    </a:solidFill>
                    <a:latin typeface="맑은 고딕"/>
                    <a:ea typeface="맑은 고딕"/>
                  </a:rPr>
                  <a:t>파일 또는</a:t>
                </a:r>
                <a:endParaRPr lang="ko-KR" altLang="en-US" sz="1400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  <a:p>
                <a:pPr lvl="0" algn="ctr">
                  <a:defRPr/>
                </a:pPr>
                <a:r>
                  <a:rPr lang="en-US" altLang="ko-KR" sz="1400">
                    <a:solidFill>
                      <a:schemeClr val="bg1"/>
                    </a:solidFill>
                    <a:latin typeface="맑은 고딕"/>
                    <a:ea typeface="맑은 고딕"/>
                  </a:rPr>
                  <a:t>java </a:t>
                </a:r>
                <a:r>
                  <a:rPr lang="ko-KR" altLang="en-US" sz="1400">
                    <a:solidFill>
                      <a:schemeClr val="bg1"/>
                    </a:solidFill>
                    <a:latin typeface="맑은 고딕"/>
                    <a:ea typeface="맑은 고딕"/>
                  </a:rPr>
                  <a:t>설정파일</a:t>
                </a:r>
                <a:endParaRPr lang="ko-KR" altLang="en-US" sz="1400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cxnSp>
          <p:nvCxnSpPr>
            <p:cNvPr id="10" name="직선 화살표 연결선 9"/>
            <p:cNvCxnSpPr/>
            <p:nvPr/>
          </p:nvCxnSpPr>
          <p:spPr>
            <a:xfrm>
              <a:off x="4121238" y="4583265"/>
              <a:ext cx="85000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328001" y="4804106"/>
              <a:ext cx="15359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schemeClr val="bg1"/>
                  </a:solidFill>
                  <a:latin typeface="맑은 고딕"/>
                  <a:ea typeface="맑은 고딕"/>
                </a:rPr>
                <a:t>IoC </a:t>
              </a:r>
              <a:r>
                <a:rPr lang="ko-KR" altLang="en-US">
                  <a:solidFill>
                    <a:schemeClr val="bg1"/>
                  </a:solidFill>
                  <a:latin typeface="맑은 고딕"/>
                  <a:ea typeface="맑은 고딕"/>
                </a:rPr>
                <a:t>컨테이너</a:t>
              </a:r>
              <a:endParaRPr lang="ko-KR" altLang="en-US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7263683" y="4583265"/>
              <a:ext cx="85000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정육면체 13"/>
            <p:cNvSpPr/>
            <p:nvPr/>
          </p:nvSpPr>
          <p:spPr>
            <a:xfrm>
              <a:off x="8190965" y="3887807"/>
              <a:ext cx="1944710" cy="1262128"/>
            </a:xfrm>
            <a:prstGeom prst="cube">
              <a:avLst>
                <a:gd name="adj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78086" y="4453338"/>
              <a:ext cx="1601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schemeClr val="bg1"/>
                  </a:solidFill>
                  <a:latin typeface="맑은 고딕"/>
                  <a:ea typeface="맑은 고딕"/>
                </a:rPr>
                <a:t>Application</a:t>
              </a:r>
              <a:endParaRPr lang="ko-KR" altLang="en-US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70852" y="2416690"/>
              <a:ext cx="1356969" cy="42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Autofit/>
            </a:bodyPr>
            <a:lstStyle/>
            <a:p>
              <a:pPr lvl="0" algn="ctr">
                <a:defRPr/>
              </a:pPr>
              <a:r>
                <a:rPr lang="en-US" altLang="ko-KR" sz="1200"/>
                <a:t>Java Class</a:t>
              </a:r>
              <a:endParaRPr lang="ko-KR" altLang="en-US" sz="1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38277" y="2558358"/>
              <a:ext cx="1356969" cy="42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Autofit/>
            </a:bodyPr>
            <a:lstStyle/>
            <a:p>
              <a:pPr lvl="0" algn="ctr">
                <a:defRPr/>
              </a:pPr>
              <a:r>
                <a:rPr lang="en-US" altLang="ko-KR" sz="1200"/>
                <a:t>Java Class</a:t>
              </a:r>
              <a:endParaRPr lang="ko-KR" altLang="en-US" sz="12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1612" y="2712905"/>
              <a:ext cx="1356969" cy="42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Autofit/>
            </a:bodyPr>
            <a:lstStyle/>
            <a:p>
              <a:pPr lvl="0" algn="ctr">
                <a:defRPr/>
              </a:pPr>
              <a:r>
                <a:rPr lang="en-US" altLang="ko-KR" sz="1200"/>
                <a:t>Java Class(POJO)</a:t>
              </a:r>
              <a:endParaRPr lang="ko-KR" altLang="en-US" sz="1200"/>
            </a:p>
          </p:txBody>
        </p:sp>
        <p:cxnSp>
          <p:nvCxnSpPr>
            <p:cNvPr id="19" name="직선 화살표 연결선 18"/>
            <p:cNvCxnSpPr>
              <a:endCxn id="4" idx="0"/>
            </p:cNvCxnSpPr>
            <p:nvPr/>
          </p:nvCxnSpPr>
          <p:spPr>
            <a:xfrm>
              <a:off x="6096001" y="3162300"/>
              <a:ext cx="0" cy="55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0299" y="5417886"/>
              <a:ext cx="2501768" cy="491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맑은 고딕"/>
                  <a:ea typeface="맑은 고딕"/>
                </a:rPr>
                <a:t>2) </a:t>
              </a:r>
              <a:r>
                <a:rPr lang="ko-KR" altLang="en-US" sz="1200">
                  <a:latin typeface="맑은 고딕"/>
                  <a:ea typeface="맑은 고딕"/>
                </a:rPr>
                <a:t>스프링 컨테이너에서 객체 </a:t>
              </a:r>
              <a:r>
                <a:rPr lang="ko-KR" altLang="en-US" sz="1200">
                  <a:solidFill>
                    <a:schemeClr val="accent6"/>
                  </a:solidFill>
                  <a:latin typeface="맑은 고딕"/>
                  <a:ea typeface="맑은 고딕"/>
                </a:rPr>
                <a:t>생성 및 조립</a:t>
              </a:r>
              <a:endParaRPr lang="ko-KR" altLang="en-US" sz="1200">
                <a:solidFill>
                  <a:schemeClr val="accent6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7337" y="5417888"/>
              <a:ext cx="1978521" cy="491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맑은 고딕"/>
                  <a:ea typeface="맑은 고딕"/>
                </a:rPr>
                <a:t>1) </a:t>
              </a:r>
              <a:r>
                <a:rPr lang="ko-KR" altLang="en-US" sz="1200">
                  <a:latin typeface="맑은 고딕"/>
                  <a:ea typeface="맑은 고딕"/>
                </a:rPr>
                <a:t>객체 생성 및 속성 </a:t>
              </a:r>
              <a:r>
                <a:rPr lang="ko-KR" altLang="en-US" sz="1200">
                  <a:solidFill>
                    <a:schemeClr val="accent6"/>
                  </a:solidFill>
                  <a:latin typeface="맑은 고딕"/>
                  <a:ea typeface="맑은 고딕"/>
                </a:rPr>
                <a:t>데이터 작성</a:t>
              </a:r>
              <a:endParaRPr lang="ko-KR" altLang="en-US" sz="1200">
                <a:solidFill>
                  <a:schemeClr val="accent6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79334" y="5417886"/>
              <a:ext cx="1980183" cy="491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맑은 고딕"/>
                  <a:ea typeface="맑은 고딕"/>
                </a:rPr>
                <a:t>3) </a:t>
              </a:r>
              <a:r>
                <a:rPr lang="ko-KR" altLang="en-US" sz="1200">
                  <a:latin typeface="맑은 고딕"/>
                  <a:ea typeface="맑은 고딕"/>
                </a:rPr>
                <a:t>애플리케이션에서 </a:t>
              </a:r>
              <a:r>
                <a:rPr lang="ko-KR" altLang="en-US" sz="1200">
                  <a:solidFill>
                    <a:schemeClr val="accent6"/>
                  </a:solidFill>
                  <a:latin typeface="맑은 고딕"/>
                  <a:ea typeface="맑은 고딕"/>
                </a:rPr>
                <a:t>사용</a:t>
              </a:r>
              <a:endParaRPr lang="ko-KR" altLang="en-US" sz="1200">
                <a:solidFill>
                  <a:schemeClr val="accent6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70501" y="4409691"/>
              <a:ext cx="834083" cy="28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Autofit/>
            </a:bodyPr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bg1"/>
                  </a:solidFill>
                  <a:latin typeface="맑은 고딕"/>
                  <a:ea typeface="맑은 고딕"/>
                </a:rPr>
                <a:t>빈</a:t>
              </a:r>
              <a:r>
                <a:rPr lang="en-US" altLang="ko-KR" sz="1100">
                  <a:solidFill>
                    <a:schemeClr val="bg1"/>
                  </a:solidFill>
                  <a:latin typeface="맑은 고딕"/>
                  <a:ea typeface="맑은 고딕"/>
                </a:rPr>
                <a:t>(Bean)</a:t>
              </a:r>
              <a:endParaRPr lang="ko-KR" altLang="en-US" sz="110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68801" y="4325805"/>
              <a:ext cx="834083" cy="28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Autofit/>
            </a:bodyPr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bg1"/>
                  </a:solidFill>
                  <a:latin typeface="맑은 고딕"/>
                  <a:ea typeface="맑은 고딕"/>
                </a:rPr>
                <a:t>빈</a:t>
              </a:r>
              <a:r>
                <a:rPr lang="en-US" altLang="ko-KR" sz="1100">
                  <a:solidFill>
                    <a:schemeClr val="bg1"/>
                  </a:solidFill>
                  <a:latin typeface="맑은 고딕"/>
                  <a:ea typeface="맑은 고딕"/>
                </a:rPr>
                <a:t>(Bean)</a:t>
              </a:r>
              <a:endParaRPr lang="ko-KR" altLang="en-US" sz="110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40400" y="3982905"/>
              <a:ext cx="834083" cy="28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Autofit/>
            </a:bodyPr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bg1"/>
                  </a:solidFill>
                  <a:latin typeface="맑은 고딕"/>
                  <a:ea typeface="맑은 고딕"/>
                </a:rPr>
                <a:t>빈</a:t>
              </a:r>
              <a:r>
                <a:rPr lang="en-US" altLang="ko-KR" sz="1100">
                  <a:solidFill>
                    <a:schemeClr val="bg1"/>
                  </a:solidFill>
                  <a:latin typeface="맑은 고딕"/>
                  <a:ea typeface="맑은 고딕"/>
                </a:rPr>
                <a:t>(Bean)</a:t>
              </a:r>
              <a:endParaRPr lang="ko-KR" altLang="en-US" sz="110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5" name="가로 글상자 34"/>
          <p:cNvSpPr txBox="1"/>
          <p:nvPr/>
        </p:nvSpPr>
        <p:spPr>
          <a:xfrm>
            <a:off x="4724399" y="5554026"/>
            <a:ext cx="2143125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ApplicationContext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4.2 </a:t>
            </a:r>
            <a:r>
              <a:rPr lang="ko-KR" altLang="en-US"/>
              <a:t>스프링 </a:t>
            </a:r>
            <a:r>
              <a:rPr lang="en-US" altLang="ko-KR"/>
              <a:t>IoC </a:t>
            </a:r>
            <a:r>
              <a:rPr lang="ko-KR" altLang="en-US"/>
              <a:t>컨테이너 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spring </a:t>
            </a:r>
            <a:r>
              <a:rPr lang="ko-KR" altLang="en-US"/>
              <a:t>설정파일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File -&gt; New -&gt; Spring Bean Configuration File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filename : applicationContext.xml</a:t>
            </a: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257296" y="2658582"/>
            <a:ext cx="6218187" cy="2006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&lt;?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D2Coding"/>
              </a:rPr>
              <a:t>xml </a:t>
            </a:r>
            <a:r>
              <a:rPr lang="en-US" altLang="ko-KR" sz="1400">
                <a:solidFill>
                  <a:srgbClr val="7f007f"/>
                </a:solidFill>
                <a:latin typeface="D2Coding"/>
                <a:ea typeface="D2Coding"/>
              </a:rPr>
              <a:t>version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D2Coding"/>
              </a:rPr>
              <a:t>"1.0" </a:t>
            </a:r>
            <a:r>
              <a:rPr lang="en-US" altLang="ko-KR" sz="1400" i="1">
                <a:solidFill>
                  <a:srgbClr val="7f007f"/>
                </a:solidFill>
                <a:latin typeface="D2Coding"/>
                <a:ea typeface="D2Coding"/>
              </a:rPr>
              <a:t>encoding</a:t>
            </a:r>
            <a:r>
              <a:rPr lang="en-US" altLang="ko-KR" sz="1400" i="1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D2Coding"/>
              </a:rPr>
              <a:t>"UTF-8"</a:t>
            </a:r>
            <a:r>
              <a:rPr lang="en-US" altLang="ko-KR" sz="1400" i="1">
                <a:solidFill>
                  <a:srgbClr val="008080"/>
                </a:solidFill>
                <a:latin typeface="D2Coding"/>
                <a:ea typeface="D2Coding"/>
              </a:rPr>
              <a:t>?&gt;</a:t>
            </a:r>
            <a:endParaRPr lang="en-US" altLang="ko-KR" sz="1400" i="1">
              <a:solidFill>
                <a:srgbClr val="008080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D2Coding"/>
              </a:rPr>
              <a:t>beans </a:t>
            </a:r>
            <a:r>
              <a:rPr lang="en-US" altLang="ko-KR" sz="1400">
                <a:solidFill>
                  <a:srgbClr val="7f007f"/>
                </a:solidFill>
                <a:latin typeface="D2Coding"/>
                <a:ea typeface="D2Coding"/>
              </a:rPr>
              <a:t>xmlns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D2Coding"/>
              </a:rPr>
              <a:t>"http://www.springframework.org/schema/beans"</a:t>
            </a:r>
            <a:endParaRPr lang="en-US" altLang="ko-KR" sz="1400" i="1">
              <a:solidFill>
                <a:srgbClr val="2a00ff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7f007f"/>
                </a:solidFill>
                <a:latin typeface="D2Coding"/>
                <a:ea typeface="D2Coding"/>
              </a:rPr>
              <a:t>xmlns:xsi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D2Coding"/>
              </a:rPr>
              <a:t>"http://www.w3.org/2001/XMLSchema-instance"</a:t>
            </a:r>
            <a:endParaRPr lang="en-US" altLang="ko-KR" sz="1400" i="1">
              <a:solidFill>
                <a:srgbClr val="2a00ff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7f007f"/>
                </a:solidFill>
                <a:latin typeface="D2Coding"/>
                <a:ea typeface="D2Coding"/>
              </a:rPr>
              <a:t>xsi:schemaLocation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D2Coding"/>
              </a:rPr>
              <a:t>"http://www.springframework.org/schema/beans http://www.springframework.org/schema/beans/spring-beans.xsd"</a:t>
            </a:r>
            <a:r>
              <a:rPr lang="en-US" altLang="ko-KR" sz="1400" i="1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lang="en-US" altLang="ko-KR" sz="1400" i="1">
              <a:solidFill>
                <a:srgbClr val="008080"/>
              </a:solidFill>
              <a:latin typeface="D2Coding"/>
              <a:ea typeface="D2Coding"/>
            </a:endParaRPr>
          </a:p>
          <a:p>
            <a:pPr lvl="0">
              <a:defRPr/>
            </a:pPr>
            <a:endParaRPr lang="en-US" altLang="ko-KR" sz="1400" i="1">
              <a:solidFill>
                <a:srgbClr val="008080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     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D2Coding"/>
              </a:rPr>
              <a:t>bean </a:t>
            </a:r>
            <a:r>
              <a:rPr lang="en-US" altLang="ko-KR" sz="1400">
                <a:solidFill>
                  <a:srgbClr val="7f007f"/>
                </a:solidFill>
                <a:latin typeface="D2Coding"/>
                <a:ea typeface="D2Coding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D2Coding"/>
              </a:rPr>
              <a:t>"tv" </a:t>
            </a:r>
            <a:r>
              <a:rPr lang="en-US" altLang="ko-KR" sz="1400" i="1">
                <a:solidFill>
                  <a:srgbClr val="7f007f"/>
                </a:solidFill>
                <a:latin typeface="D2Coding"/>
                <a:ea typeface="D2Coding"/>
              </a:rPr>
              <a:t>class</a:t>
            </a:r>
            <a:r>
              <a:rPr lang="en-US" altLang="ko-KR" sz="1400" i="1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D2Coding"/>
              </a:rPr>
              <a:t>"co.spring.Tv"</a:t>
            </a:r>
            <a:r>
              <a:rPr lang="en-US" altLang="ko-KR" sz="1400" i="1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lang="en-US" altLang="ko-KR" sz="1400" i="1">
              <a:solidFill>
                <a:srgbClr val="008080"/>
              </a:solidFill>
              <a:latin typeface="D2Coding"/>
              <a:ea typeface="D2Coding"/>
            </a:endParaRPr>
          </a:p>
          <a:p>
            <a:pPr lvl="0">
              <a:defRPr/>
            </a:pPr>
            <a:endParaRPr lang="en-US" altLang="ko-KR" sz="1400" i="1">
              <a:solidFill>
                <a:srgbClr val="008080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D2Coding"/>
              </a:rPr>
              <a:t>beans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D2Coding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44369" y="3143365"/>
            <a:ext cx="3035631" cy="1150505"/>
          </a:xfrm>
          <a:prstGeom prst="rect">
            <a:avLst/>
          </a:prstGeom>
          <a:solidFill>
            <a:srgbClr val="ebebeb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public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class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Tv 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  public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void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on() 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   System.</a:t>
            </a:r>
            <a:r>
              <a:rPr xmlns:mc="http://schemas.openxmlformats.org/markup-compatibility/2006" xmlns:hp="http://schemas.haansoft.com/office/presentation/8.0" kumimoji="0" lang="en-US" altLang="ko-KR" sz="1400" b="0" i="1" u="none" strike="noStrike" kern="1200" cap="none" spc="0" normalizeH="0" baseline="0" mc:Ignorable="hp" hp:hslEmbossed="0">
                <a:solidFill>
                  <a:srgbClr val="0000c0"/>
                </a:solidFill>
                <a:latin typeface="D2Coding"/>
                <a:ea typeface="D2Coding"/>
              </a:rPr>
              <a:t>out</a:t>
            </a:r>
            <a:r>
              <a:rPr xmlns:mc="http://schemas.openxmlformats.org/markup-compatibility/2006" xmlns:hp="http://schemas.haansoft.com/office/presentation/8.0" kumimoji="0" lang="en-US" altLang="ko-KR" sz="14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.println(</a:t>
            </a:r>
            <a:r>
              <a:rPr xmlns:mc="http://schemas.openxmlformats.org/markup-compatibility/2006" xmlns:hp="http://schemas.haansoft.com/office/presentation/8.0" kumimoji="0" lang="en-US" altLang="ko-KR" sz="1400" b="0" i="1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"on"</a:t>
            </a:r>
            <a:r>
              <a:rPr xmlns:mc="http://schemas.openxmlformats.org/markup-compatibility/2006" xmlns:hp="http://schemas.haansoft.com/office/presentation/8.0" kumimoji="0" lang="en-US" altLang="ko-KR" sz="14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);</a:t>
            </a:r>
            <a:endParaRPr xmlns:mc="http://schemas.openxmlformats.org/markup-compatibility/2006" xmlns:hp="http://schemas.haansoft.com/office/presentation/8.0" kumimoji="0" lang="en-US" altLang="ko-KR" sz="1400" b="0" i="1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 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4.2 </a:t>
            </a:r>
            <a:r>
              <a:rPr lang="ko-KR" altLang="en-US"/>
              <a:t>스프링 </a:t>
            </a:r>
            <a:r>
              <a:rPr lang="en-US" altLang="ko-KR"/>
              <a:t>IoC </a:t>
            </a:r>
            <a:r>
              <a:rPr lang="ko-KR" altLang="en-US"/>
              <a:t>컨테이너 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스프링 </a:t>
            </a:r>
            <a:r>
              <a:rPr lang="en-US" altLang="ko-KR"/>
              <a:t>IoC </a:t>
            </a:r>
            <a:r>
              <a:rPr lang="ko-KR" altLang="en-US"/>
              <a:t>컨테이너 실습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963229" y="4521652"/>
            <a:ext cx="3853465" cy="29609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D2Coding"/>
              </a:rPr>
              <a:t>    Tv </a:t>
            </a:r>
            <a:r>
              <a:rPr lang="en-US" altLang="ko-KR" sz="1400">
                <a:solidFill>
                  <a:srgbClr val="6a3e3e"/>
                </a:solidFill>
                <a:latin typeface="D2Coding"/>
                <a:ea typeface="D2Coding"/>
              </a:rPr>
              <a:t>tv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D2Coding"/>
              </a:rPr>
              <a:t> = </a:t>
            </a:r>
            <a:r>
              <a:rPr lang="en-US" altLang="ko-KR" sz="1400">
                <a:solidFill>
                  <a:srgbClr val="7f0055"/>
                </a:solidFill>
                <a:latin typeface="D2Coding"/>
                <a:ea typeface="D2Coding"/>
              </a:rPr>
              <a:t>new Tv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D2Coding"/>
              </a:rPr>
              <a:t>();</a:t>
            </a:r>
            <a:endParaRPr lang="en-US" altLang="ko-KR" sz="140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4086" y="1866900"/>
            <a:ext cx="7256136" cy="2217420"/>
          </a:xfrm>
          <a:prstGeom prst="rect">
            <a:avLst/>
          </a:prstGeom>
          <a:solidFill>
            <a:srgbClr val="ebebeb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public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class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Test 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  public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static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void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main(String[]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a3e3e"/>
                </a:solidFill>
                <a:latin typeface="D2Coding"/>
                <a:ea typeface="D2Coding"/>
              </a:rPr>
              <a:t>args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) 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   GenericXmlApplicationContext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a3e3e"/>
                </a:solidFill>
                <a:latin typeface="D2Coding"/>
                <a:ea typeface="D2Coding"/>
              </a:rPr>
              <a:t>ctx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=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      new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GenericXmlApplicationContext(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a00ff"/>
                </a:solidFill>
                <a:latin typeface="D2Coding"/>
                <a:ea typeface="D2Coding"/>
              </a:rPr>
              <a:t>"classpath:applicationContext.xml"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   Tv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a3e3e"/>
                </a:solidFill>
                <a:latin typeface="D2Coding"/>
                <a:ea typeface="D2Coding"/>
              </a:rPr>
              <a:t>tv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=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a3e3e"/>
                </a:solidFill>
                <a:latin typeface="D2Coding"/>
                <a:ea typeface="D2Coding"/>
              </a:rPr>
              <a:t>ctx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.getBean(Tv.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7f0055"/>
                </a:solidFill>
                <a:latin typeface="D2Coding"/>
                <a:ea typeface="D2Coding"/>
              </a:rPr>
              <a:t>class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6a3e3e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a3e3e"/>
                </a:solidFill>
                <a:latin typeface="D2Coding"/>
                <a:ea typeface="D2Coding"/>
              </a:rPr>
              <a:t>    tv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.on();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 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3950" y="2857500"/>
            <a:ext cx="3314700" cy="44767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1.4 ApplicationContext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392" y="2017314"/>
            <a:ext cx="6720747" cy="45783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007435" y="1705854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435" y="1621127"/>
            <a:ext cx="5333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400" b="1" mc:Ignorable="hp" hp:hslEmbossed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https://docs.spring.io/spring/docs/4.3.23.RELEASE/javadoc-api/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1958" y="5346378"/>
            <a:ext cx="5376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파일시스템이나 클래스 경로에 있는 </a:t>
            </a:r>
            <a:r>
              <a:rPr lang="en-US" altLang="ko-KR" sz="1400"/>
              <a:t>XML </a:t>
            </a:r>
            <a:r>
              <a:rPr lang="ko-KR" altLang="en-US" sz="1400"/>
              <a:t>설정 파일을 로딩하여 구동하는 컨테이너</a:t>
            </a:r>
            <a:endParaRPr lang="ko-KR" altLang="en-US" sz="140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31904" y="5221526"/>
            <a:ext cx="57606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1959" y="6138466"/>
            <a:ext cx="4320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웹 기반의 스프링 애플리케이션을 개발할 때 사용</a:t>
            </a:r>
            <a:r>
              <a:rPr lang="en-US" altLang="ko-KR" sz="1400"/>
              <a:t>. </a:t>
            </a:r>
            <a:r>
              <a:rPr lang="ko-KR" altLang="en-US" sz="1400"/>
              <a:t>직접 생성하지 않음</a:t>
            </a:r>
            <a:endParaRPr lang="ko-KR" altLang="en-US" sz="140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920427" y="6314709"/>
            <a:ext cx="76808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76053" y="2582056"/>
            <a:ext cx="4896547" cy="1127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</a:rPr>
              <a:t>즉시 로딩</a:t>
            </a:r>
            <a:r>
              <a:rPr lang="en-US" altLang="ko-KR" sz="1400">
                <a:solidFill>
                  <a:schemeClr val="tx1"/>
                </a:solidFill>
              </a:rPr>
              <a:t>(pre Loading)</a:t>
            </a:r>
            <a:endParaRPr lang="en-US" altLang="ko-KR" sz="1400">
              <a:solidFill>
                <a:schemeClr val="tx1"/>
              </a:solidFill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</a:rPr>
              <a:t>빈 객체 관리 기능외 에도 트랜잭션 관리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다국어 처리 등을 지원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054" y="2393470"/>
            <a:ext cx="204022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/>
              <a:t>컨테이너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576051" y="4285422"/>
            <a:ext cx="4896547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</a:rPr>
              <a:t>지연 로딩</a:t>
            </a:r>
            <a:r>
              <a:rPr lang="en-US" altLang="ko-KR" sz="1400">
                <a:solidFill>
                  <a:schemeClr val="tx1"/>
                </a:solidFill>
              </a:rPr>
              <a:t>(Laxy Loading)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6051" y="4096837"/>
            <a:ext cx="204022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/>
              <a:t>Bean Factory</a:t>
            </a:r>
            <a:endParaRPr lang="ko-KR" altLang="en-US" sz="1400"/>
          </a:p>
        </p:txBody>
      </p:sp>
      <p:sp>
        <p:nvSpPr>
          <p:cNvPr id="18" name="내용 개체 틀 18"/>
          <p:cNvSpPr txBox="1"/>
          <p:nvPr/>
        </p:nvSpPr>
        <p:spPr>
          <a:xfrm>
            <a:off x="609600" y="1189078"/>
            <a:ext cx="10972800" cy="51762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/>
              <a:t>ApplicationContext  API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1.3</a:t>
            </a:r>
            <a:r>
              <a:rPr lang="ko-KR" altLang="en-US"/>
              <a:t> 결합도 낮추기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다형성 이용하기  </a:t>
            </a:r>
            <a:r>
              <a:rPr lang="en-US" altLang="ko-KR"/>
              <a:t>- </a:t>
            </a:r>
            <a:r>
              <a:rPr lang="ko-KR" altLang="en-US"/>
              <a:t>인터페이스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63553" y="1988840"/>
            <a:ext cx="6624736" cy="343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1415" y="2162190"/>
            <a:ext cx="6624736" cy="1699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1415" y="4274062"/>
            <a:ext cx="6624736" cy="198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결합도 낮추기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디자인 패턴 이용 </a:t>
            </a:r>
            <a:r>
              <a:rPr lang="en-US" altLang="ko-KR" dirty="0" smtClean="0"/>
              <a:t>- Factory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25" y="4319431"/>
            <a:ext cx="5835915" cy="188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0" y="2198934"/>
            <a:ext cx="5735836" cy="155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36218" y="2117836"/>
            <a:ext cx="1648285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TvUser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472269" y="4111376"/>
            <a:ext cx="2904319" cy="1534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216000" rtlCol="0" anchor="t" anchorCtr="0"/>
          <a:lstStyle/>
          <a:p>
            <a:pPr algn="ctr"/>
            <a:r>
              <a:rPr lang="ko-KR" altLang="en-US" sz="1200" dirty="0" err="1" smtClean="0"/>
              <a:t>인스턴</a:t>
            </a:r>
            <a:r>
              <a:rPr lang="ko-KR" altLang="en-US" sz="1200" dirty="0" err="1"/>
              <a:t>스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856313" y="3904178"/>
            <a:ext cx="20402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Bean Factory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64354" y="4638117"/>
            <a:ext cx="135696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LgTV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272781" y="4998157"/>
            <a:ext cx="135696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SamsungTV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272780" y="2574286"/>
            <a:ext cx="0" cy="12717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80247" y="2765909"/>
            <a:ext cx="99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getBean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0104449" y="2574286"/>
            <a:ext cx="0" cy="12717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65614" y="2765909"/>
            <a:ext cx="1310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return bean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91415" y="1945028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1415" y="186030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TvUser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1415" y="4070503"/>
            <a:ext cx="63379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1415" y="3985775"/>
            <a:ext cx="1303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Factory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66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549</ep:Words>
  <ep:PresentationFormat>와이드스크린</ep:PresentationFormat>
  <ep:Paragraphs>177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분할</vt:lpstr>
      <vt:lpstr>2. IoC</vt:lpstr>
      <vt:lpstr>1.1 IoC란</vt:lpstr>
      <vt:lpstr>1.2 IoC 컨테이너</vt:lpstr>
      <vt:lpstr>1.3 스프링 IoC 컨테이너</vt:lpstr>
      <vt:lpstr>4.2 스프링 IoC 컨테이너 실습</vt:lpstr>
      <vt:lpstr>4.2 스프링 IoC 컨테이너 실습</vt:lpstr>
      <vt:lpstr>1.4 ApplicationContext</vt:lpstr>
      <vt:lpstr>1.3 결합도 낮추기</vt:lpstr>
      <vt:lpstr>결합도 낮추기</vt:lpstr>
      <vt:lpstr>XML을 이용한 DI 설정</vt:lpstr>
      <vt:lpstr>의존성 관리</vt:lpstr>
      <vt:lpstr>2.1 DI(Dependency Injection)</vt:lpstr>
      <vt:lpstr>2.2 DI(Dependency Injection)</vt:lpstr>
      <vt:lpstr>3.1 어노테이션 기반 설정</vt:lpstr>
      <vt:lpstr>3.1 어노테이션 기반 설정</vt:lpstr>
      <vt:lpstr>3.1 어노테이션 기반 - 의존성 주입</vt:lpstr>
      <vt:lpstr>4. 자바기반의  DI 설정</vt:lpstr>
      <vt:lpstr>5. configuration metadata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2022-07-12T04:31:09.000</dcterms:created>
  <dc:creator>admin</dc:creator>
  <cp:lastModifiedBy>user</cp:lastModifiedBy>
  <dcterms:modified xsi:type="dcterms:W3CDTF">2022-12-08T23:14:26.122</dcterms:modified>
  <cp:revision>212</cp:revision>
  <dc:title>EL(EXPRESSIO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