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4" r:id="rId1"/>
  </p:sldMasterIdLst>
  <p:notesMasterIdLst>
    <p:notesMasterId r:id="rId2"/>
  </p:notesMasterIdLst>
  <p:sldIdLst>
    <p:sldId id="256" r:id="rId3"/>
    <p:sldId id="308" r:id="rId4"/>
    <p:sldId id="323" r:id="rId5"/>
    <p:sldId id="325" r:id="rId6"/>
    <p:sldId id="324" r:id="rId7"/>
    <p:sldId id="326" r:id="rId8"/>
    <p:sldId id="334" r:id="rId9"/>
    <p:sldId id="328" r:id="rId10"/>
    <p:sldId id="337" r:id="rId11"/>
    <p:sldId id="381" r:id="rId12"/>
    <p:sldId id="333" r:id="rId13"/>
    <p:sldId id="343" r:id="rId14"/>
    <p:sldId id="330" r:id="rId15"/>
    <p:sldId id="378" r:id="rId16"/>
    <p:sldId id="379" r:id="rId17"/>
    <p:sldId id="372" r:id="rId18"/>
    <p:sldId id="332" r:id="rId19"/>
    <p:sldId id="339" r:id="rId20"/>
    <p:sldId id="374" r:id="rId21"/>
    <p:sldId id="375" r:id="rId22"/>
    <p:sldId id="376" r:id="rId23"/>
    <p:sldId id="377" r:id="rId24"/>
    <p:sldId id="380" r:id="rId25"/>
    <p:sldId id="349" r:id="rId26"/>
    <p:sldId id="350" r:id="rId27"/>
    <p:sldId id="351" r:id="rId28"/>
    <p:sldId id="352" r:id="rId29"/>
    <p:sldId id="347" r:id="rId30"/>
    <p:sldId id="3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31703" autoAdjust="0"/>
    <p:restoredTop sz="32345" autoAdjust="0"/>
  </p:normalViewPr>
  <p:slideViewPr>
    <p:cSldViewPr snapToGrid="0" showGuides="1">
      <p:cViewPr varScale="1">
        <p:scale>
          <a:sx n="100" d="100"/>
          <a:sy n="100" d="100"/>
        </p:scale>
        <p:origin x="1152" y="42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주도 개발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Test-driven development TDD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테스트결과를 단순한 텍스트로 남기는 것이 아니라  </a:t>
            </a:r>
            <a:r>
              <a:rPr lang="en-US" altLang="ko-KR"/>
              <a:t>Test </a:t>
            </a:r>
            <a:r>
              <a:rPr lang="ko-KR" altLang="en-US"/>
              <a:t>클래스로 남기기 때문에 개발자에게 테스트 방법 및 클래스의 </a:t>
            </a:r>
            <a:r>
              <a:rPr lang="en-US" altLang="ko-KR"/>
              <a:t>history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넘겨줄 수도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7AA58EC-90DF-4AC8-95B3-6BE8B057CD7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A8A719-FBD5-43C6-980D-2A7D116DF4F8}" type="datetime1">
              <a:rPr lang="en-US" altLang="ko-KR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F03-0A92-4C01-A250-1990677C8B45}" type="datetime1">
              <a:rPr lang="en-US" altLang="ko-KR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C2B92-FA54-4E49-A6E0-2D25441D61DF}" type="datetime1">
              <a:rPr lang="en-US" altLang="ko-KR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4C8-4196-4C5F-9CA9-6BF131782B92}" type="datetime1">
              <a:rPr lang="en-US" altLang="ko-KR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90A-B1B8-4BC1-BA9B-6007899145AF}" type="datetime1">
              <a:rPr lang="en-US" altLang="ko-KR" smtClean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E6EA85D-DC6E-4658-8F1E-A4A7A4B5313F}" type="datetime1">
              <a:rPr lang="en-US" altLang="ko-KR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69-F7FD-45B4-ADE4-4594E1EF2CA4}" type="datetime1">
              <a:rPr lang="en-US" altLang="ko-KR" smtClean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78F1-634F-4D6E-936E-9E47AD80AB4D}" type="datetime1">
              <a:rPr lang="en-US" altLang="ko-KR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290F5ACC-B2F7-4756-8611-E5A089BD7E96}" type="datetime1">
              <a:rPr lang="en-US" altLang="ko-KR"/>
              <a:pPr lvl="0">
                <a:defRPr/>
              </a:pPr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14446" y="129092"/>
            <a:ext cx="3694953" cy="29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/>
              <a:t>2 </a:t>
            </a:r>
            <a:r>
              <a:rPr lang="ko-KR" altLang="en-US" sz="1400"/>
              <a:t>스프링 </a:t>
            </a:r>
            <a:r>
              <a:rPr lang="en-US" altLang="ko-KR" sz="1400"/>
              <a:t>MVC</a:t>
            </a:r>
            <a:r>
              <a:rPr lang="ko-KR" altLang="en-US" sz="1400"/>
              <a:t>프레임워크 </a:t>
            </a:r>
            <a:endParaRPr lang="ko-KR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800" kern="1200">
          <a:solidFill>
            <a:schemeClr val="tx2"/>
          </a:solidFill>
          <a:latin typeface="휴먼모음T"/>
          <a:ea typeface="휴먼모음T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600" kern="1200">
          <a:solidFill>
            <a:schemeClr val="tx2"/>
          </a:solidFill>
          <a:latin typeface="휴먼모음T"/>
          <a:ea typeface="휴먼모음T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400" kern="1200">
          <a:solidFill>
            <a:schemeClr val="tx2"/>
          </a:solidFill>
          <a:latin typeface="휴먼모음T"/>
          <a:ea typeface="휴먼모음T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vnrepository.com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2. </a:t>
            </a:r>
            <a:r>
              <a:rPr lang="ko-KR" altLang="en-US" cap="none"/>
              <a:t>스프링 </a:t>
            </a:r>
            <a:r>
              <a:rPr lang="en-US" altLang="ko-KR" cap="none"/>
              <a:t>MVC </a:t>
            </a:r>
            <a:r>
              <a:rPr lang="ko-KR" altLang="en-US" cap="none"/>
              <a:t>프레임워크</a:t>
            </a:r>
            <a:endParaRPr lang="ko-KR" altLang="en-US" cap="non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AutoNum type="arabicPeriod"/>
              <a:defRPr/>
            </a:pPr>
            <a:r>
              <a:rPr lang="ko-KR" altLang="en-US" cap="none"/>
              <a:t>스프링 </a:t>
            </a:r>
            <a:r>
              <a:rPr lang="en-US" altLang="ko-KR" cap="none"/>
              <a:t>MVC </a:t>
            </a:r>
            <a:r>
              <a:rPr lang="ko-KR" altLang="en-US" cap="none"/>
              <a:t>프로젝트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Mybatis</a:t>
            </a:r>
            <a:r>
              <a:rPr lang="ko-KR" altLang="en-US" cap="none"/>
              <a:t> 설정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JUNIT</a:t>
            </a:r>
            <a:endParaRPr lang="en-US" altLang="ko-KR" cap="none"/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SQL </a:t>
            </a:r>
            <a:r>
              <a:rPr lang="ko-KR" altLang="en-US" cap="none"/>
              <a:t>로그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/>
              <a:t>컨트롤러와 웹페이지 작성</a:t>
            </a:r>
            <a:endParaRPr lang="en-US" altLang="ko-KR"/>
          </a:p>
          <a:p>
            <a:pPr marL="342900" lvl="0" indent="-342900">
              <a:buAutoNum type="arabicPeriod"/>
              <a:defRPr/>
            </a:pPr>
            <a:r>
              <a:rPr lang="en-US" altLang="ko-KR"/>
              <a:t>Dynamic Web Project </a:t>
            </a:r>
            <a:r>
              <a:rPr lang="ko-KR" altLang="en-US"/>
              <a:t>를 </a:t>
            </a:r>
            <a:r>
              <a:rPr lang="en-US" altLang="ko-KR"/>
              <a:t>Spring </a:t>
            </a:r>
            <a:r>
              <a:rPr lang="ko-KR" altLang="en-US"/>
              <a:t>프로젝트로 변경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2.2 Mybatis </a:t>
            </a: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pom.xml </a:t>
            </a:r>
            <a:r>
              <a:rPr lang="ko-KR" altLang="en-US"/>
              <a:t>에 </a:t>
            </a:r>
            <a:r>
              <a:rPr lang="en-US" altLang="ko-KR"/>
              <a:t>&lt;dependency&gt; </a:t>
            </a:r>
            <a:r>
              <a:rPr lang="ko-KR" altLang="en-US"/>
              <a:t>추가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mybatis-spring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mybatis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247912" y="2674937"/>
            <a:ext cx="3666560" cy="259234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3f5fbf"/>
                </a:solidFill>
                <a:latin typeface="Consolas"/>
              </a:rPr>
              <a:t>&lt;!-- mybatis --&gt;</a:t>
            </a:r>
            <a:endParaRPr lang="en-US" altLang="ko-KR" sz="12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org.mybatis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mybatis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3.5.9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200"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3f5fbf"/>
                </a:solidFill>
                <a:latin typeface="Consolas"/>
              </a:rPr>
              <a:t>&lt;!-- mybatis-spring --&gt;</a:t>
            </a:r>
            <a:endParaRPr lang="en-US" altLang="ko-KR" sz="12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org.mybatis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mybatis-spring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2.0.6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lang="en-US" altLang="ko-KR" sz="1400"/>
              <a:t>Mybatis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9" name="내용 개체 틀 4"/>
          <p:cNvSpPr>
            <a:spLocks noGrp="1"/>
          </p:cNvSpPr>
          <p:nvPr/>
        </p:nvSpPr>
        <p:spPr>
          <a:xfrm>
            <a:off x="6188417" y="1480740"/>
            <a:ext cx="5422392" cy="5059166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p>
            <a:pPr marL="306000" lvl="0" indent="-306000" algn="l" defTabSz="4572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Char char="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D2Coding"/>
                <a:ea typeface="맑은 고딕"/>
                <a:cs typeface="Gill Sans MT"/>
              </a:rPr>
              <a:t>src\main\webapp\WEB-INF\spring\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맑은 고딕"/>
                <a:cs typeface="Gill Sans MT"/>
              </a:rPr>
              <a:t>root-context.xml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3d3d3d"/>
              </a:solidFill>
              <a:latin typeface="D2Coding"/>
              <a:ea typeface="맑은 고딕"/>
              <a:cs typeface="휴먼매직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37329" y="1903924"/>
            <a:ext cx="4865919" cy="1384995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5fbf"/>
                </a:solidFill>
                <a:latin typeface="D2Coding"/>
                <a:ea typeface="D2Coding"/>
              </a:rPr>
              <a:t>&lt;!-- mybatis  SqlSessionFactory --&gt;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"org.mybatis.spring.SqlSessionFactoryBean"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"dataSource"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ref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"dataSource"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5fbf"/>
                </a:solidFill>
                <a:latin typeface="D2Coding"/>
                <a:ea typeface="D2Coding"/>
              </a:rPr>
              <a:t>&lt;!– mapper scan --&gt;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&lt;mybatis-spring:scan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base-package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"com.company.</a:t>
            </a:r>
            <a:r>
              <a:rPr xmlns:mc="http://schemas.openxmlformats.org/markup-compatibility/2006" xmlns:hp="http://schemas.haansoft.com/office/presentation/8.0" kumimoji="0" lang="ko-KR" altLang="en-US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**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.mapper"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/&gt;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2.1 Mybatis </a:t>
            </a: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src\main\webapp\WEB-INF\spring\</a:t>
            </a:r>
            <a:r>
              <a:rPr lang="en-US" altLang="ko-KR">
                <a:solidFill>
                  <a:srgbClr val="ff0000"/>
                </a:solidFill>
              </a:rPr>
              <a:t>root-context.xml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082722" y="1861922"/>
            <a:ext cx="9730422" cy="452431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?&gt;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beans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xmlns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"http://www.springframework.org/schema/beans"</a:t>
            </a:r>
            <a:endParaRPr lang="en-US" altLang="ko-KR" sz="1200" i="1">
              <a:solidFill>
                <a:srgbClr val="2a00f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7f007f"/>
                </a:solidFill>
                <a:latin typeface="Consolas"/>
              </a:rPr>
              <a:t>xmlns:xsi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"http://www.w3.org/2001/XMLSchema-instance"</a:t>
            </a:r>
            <a:endParaRPr lang="en-US" altLang="ko-KR" sz="1200" i="1">
              <a:solidFill>
                <a:srgbClr val="2a00f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7f007f"/>
                </a:solidFill>
                <a:latin typeface="Consolas"/>
              </a:rPr>
              <a:t>xmlns:mybatis-spring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"http://mybatis.org/schema/mybatis-spring"</a:t>
            </a:r>
            <a:endParaRPr lang="en-US" altLang="ko-KR" sz="1200" i="1">
              <a:solidFill>
                <a:srgbClr val="2a00f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7f007f"/>
                </a:solidFill>
                <a:latin typeface="Consolas"/>
              </a:rPr>
              <a:t>xsi:schemaLocation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"http://mybatis.org/schema/mybatis-spring http://mybatis.org/schema/mybatis-spring-1.2.xsd</a:t>
            </a:r>
            <a:endParaRPr lang="en-US" altLang="ko-KR" sz="1200" i="1">
              <a:solidFill>
                <a:srgbClr val="2a00f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http://www.springframework.org/schema/beans https://www.springframework.org/schema/beans/spring-beans.xsd"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en-US" altLang="ko-KR" sz="12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3f5fbf"/>
                </a:solidFill>
                <a:latin typeface="Consolas"/>
              </a:rPr>
              <a:t>&lt;!-- datasource connection pool --&gt;</a:t>
            </a:r>
            <a:endParaRPr lang="en-US" altLang="ko-KR" sz="12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"hikariConfig"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"com.zaxxer.hikari.HikariConfig"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"driverClassName"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"oracle.jdbc.driver.OracleDriver" 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"jdbcUrl"   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"jdbc:oracle:thin:@127.0.0.1:1521:xe" 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"username"       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"hr" 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"password"       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"hr" 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200"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"dataSource"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"com.zaxxer.hikari.HikariDataSource"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destroy-method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"close"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constructor-arg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ref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"hikariConfig" 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200"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3f5fbf"/>
                </a:solidFill>
                <a:latin typeface="Consolas"/>
              </a:rPr>
              <a:t>&lt;!-- mybatis  SqlSessionFactory --&gt;</a:t>
            </a:r>
            <a:endParaRPr lang="en-US" altLang="ko-KR" sz="12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"org.mybatis.spring.SqlSessionFactoryBean"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"dataSource" </a:t>
            </a:r>
            <a:r>
              <a:rPr lang="en-US" altLang="ko-KR" sz="1200" i="1">
                <a:solidFill>
                  <a:srgbClr val="7f007f"/>
                </a:solidFill>
                <a:latin typeface="Consolas"/>
              </a:rPr>
              <a:t>ref</a:t>
            </a:r>
            <a:r>
              <a:rPr lang="en-US" altLang="ko-KR" sz="12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/>
              </a:rPr>
              <a:t>"dataSource"</a:t>
            </a:r>
            <a:r>
              <a:rPr lang="en-US" altLang="ko-KR" sz="12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2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 </a:t>
            </a:r>
            <a:endParaRPr lang="en-US" altLang="ko-KR" sz="12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beans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lang="en-US" altLang="ko-KR" sz="1400"/>
              <a:t>Mybatis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File -&gt; New -&gt; Other... 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생성위치와 파일명 입력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2.2</a:t>
            </a:r>
            <a:r>
              <a:rPr lang="ko-KR" altLang="en-US"/>
              <a:t> </a:t>
            </a:r>
            <a:r>
              <a:rPr lang="en-US" altLang="ko-KR"/>
              <a:t>Sql statement xml </a:t>
            </a:r>
            <a:r>
              <a:rPr lang="ko-KR" altLang="en-US"/>
              <a:t>파일 생성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9308" y="1873819"/>
            <a:ext cx="4265070" cy="3563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7424" y="1841273"/>
            <a:ext cx="3720876" cy="43543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11740" y="3483434"/>
            <a:ext cx="1752040" cy="367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7424" y="2753248"/>
            <a:ext cx="2417108" cy="271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21419" y="4915318"/>
            <a:ext cx="827794" cy="271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Mybatis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EmpVO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mapper </a:t>
            </a:r>
            <a:r>
              <a:rPr lang="ko-KR" altLang="en-US"/>
              <a:t>인터페이스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861153" y="1449389"/>
            <a:ext cx="5425805" cy="464284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sql statmement xml </a:t>
            </a:r>
            <a:r>
              <a:rPr lang="ko-KR" altLang="en-US"/>
              <a:t>파일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2.2</a:t>
            </a:r>
            <a:r>
              <a:rPr lang="ko-KR" altLang="en-US"/>
              <a:t> </a:t>
            </a:r>
            <a:r>
              <a:rPr lang="en-US" altLang="ko-KR"/>
              <a:t>Sql statement xml </a:t>
            </a:r>
            <a:r>
              <a:rPr lang="ko-KR" altLang="en-US"/>
              <a:t>파일 생성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61153" y="1869795"/>
            <a:ext cx="5519190" cy="392902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&lt;?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xml </a:t>
            </a:r>
            <a:r>
              <a:rPr lang="en-US" altLang="ko-KR" sz="1400">
                <a:solidFill>
                  <a:srgbClr val="7f007f"/>
                </a:solidFill>
                <a:latin typeface="D2Coding"/>
                <a:ea typeface="휴먼모음T"/>
              </a:rPr>
              <a:t>version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휴먼모음T"/>
              </a:rPr>
              <a:t>"1.0" </a:t>
            </a:r>
            <a:r>
              <a:rPr lang="en-US" altLang="ko-KR" sz="1400" i="1">
                <a:solidFill>
                  <a:srgbClr val="7f007f"/>
                </a:solidFill>
                <a:latin typeface="D2Coding"/>
                <a:ea typeface="휴먼모음T"/>
              </a:rPr>
              <a:t>encoding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휴먼모음T"/>
              </a:rPr>
              <a:t>"UTF-8" </a:t>
            </a:r>
            <a:r>
              <a:rPr lang="en-US" altLang="ko-KR" sz="1400" i="1">
                <a:solidFill>
                  <a:srgbClr val="008080"/>
                </a:solidFill>
                <a:latin typeface="D2Coding"/>
                <a:ea typeface="휴먼모음T"/>
              </a:rPr>
              <a:t>?&gt;</a:t>
            </a:r>
            <a:endParaRPr lang="en-US" altLang="ko-KR" sz="1400" i="1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&lt;!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DOCTYPE 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mapper </a:t>
            </a:r>
            <a:r>
              <a:rPr lang="en-US" altLang="ko-KR" sz="1400">
                <a:solidFill>
                  <a:srgbClr val="808080"/>
                </a:solidFill>
                <a:latin typeface="D2Coding"/>
                <a:ea typeface="휴먼모음T"/>
              </a:rPr>
              <a:t>PUBLIC 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"-//mybatis.org//DTD Mapper 3.0//EN"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휴먼모음T"/>
              </a:rPr>
              <a:t>  </a:t>
            </a:r>
            <a:r>
              <a:rPr lang="en-US" altLang="ko-KR" sz="1400">
                <a:solidFill>
                  <a:srgbClr val="3f7f5f"/>
                </a:solidFill>
                <a:latin typeface="D2Coding"/>
                <a:ea typeface="휴먼모음T"/>
              </a:rPr>
              <a:t>"http://mybatis.org/dtd/mybatis-3-mapper.dtd"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mapper </a:t>
            </a:r>
            <a:r>
              <a:rPr lang="en-US" altLang="ko-KR" sz="1400">
                <a:solidFill>
                  <a:srgbClr val="7f007f"/>
                </a:solidFill>
                <a:latin typeface="D2Coding"/>
                <a:ea typeface="휴먼모음T"/>
              </a:rPr>
              <a:t>namespace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휴먼모음T"/>
              </a:rPr>
              <a:t>"com.company.mvc.emp.EmpMapper"</a:t>
            </a:r>
            <a:r>
              <a:rPr lang="en-US" altLang="ko-KR" sz="1400" i="1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 i="1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select </a:t>
            </a:r>
            <a:r>
              <a:rPr lang="en-US" altLang="ko-KR" sz="1400">
                <a:solidFill>
                  <a:srgbClr val="7f007f"/>
                </a:solidFill>
                <a:latin typeface="D2Coding"/>
                <a:ea typeface="휴먼모음T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휴먼모음T"/>
              </a:rPr>
              <a:t>"getEmp"            </a:t>
            </a:r>
            <a:endParaRPr lang="en-US" altLang="ko-KR" sz="1400" i="1">
              <a:solidFill>
                <a:srgbClr val="2a00ff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 i="1">
                <a:solidFill>
                  <a:srgbClr val="2a00ff"/>
                </a:solidFill>
                <a:latin typeface="D2Coding"/>
                <a:ea typeface="휴먼모음T"/>
              </a:rPr>
              <a:t>        </a:t>
            </a:r>
            <a:r>
              <a:rPr lang="en-US" altLang="ko-KR" sz="1400" i="1">
                <a:solidFill>
                  <a:srgbClr val="7f007f"/>
                </a:solidFill>
                <a:latin typeface="D2Coding"/>
                <a:ea typeface="휴먼모음T"/>
              </a:rPr>
              <a:t>parameterType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휴먼모음T"/>
              </a:rPr>
              <a:t>"com.company.mvc.emp.EmpVO" </a:t>
            </a:r>
            <a:endParaRPr lang="en-US" altLang="ko-KR" sz="1400" i="1">
              <a:solidFill>
                <a:srgbClr val="2a00ff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휴먼모음T"/>
              </a:rPr>
              <a:t>        </a:t>
            </a:r>
            <a:r>
              <a:rPr lang="en-US" altLang="ko-KR" sz="1400">
                <a:solidFill>
                  <a:srgbClr val="7f007f"/>
                </a:solidFill>
                <a:latin typeface="D2Coding"/>
                <a:ea typeface="휴먼모음T"/>
              </a:rPr>
              <a:t>resultType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휴먼모음T"/>
              </a:rPr>
              <a:t>"com.company.mvc.emp.EmpVO"</a:t>
            </a:r>
            <a:r>
              <a:rPr lang="en-US" altLang="ko-KR" sz="1400" i="1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휴먼모음T"/>
              </a:rPr>
              <a:t>     </a:t>
            </a:r>
            <a:endParaRPr lang="en-US" altLang="ko-KR" sz="1400" i="1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SELECT  employee_id,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     first_name,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     last_name,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     email,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     hire_date,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     job_id,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     salary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FROM employees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WHERE employee_id = #{employee_id}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mapper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1015" y="5100993"/>
            <a:ext cx="3926082" cy="71779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lang="en-US" altLang="ko-KR" sz="1400">
                <a:solidFill>
                  <a:srgbClr val="7f0055"/>
                </a:solidFill>
                <a:latin typeface="D2Coding"/>
                <a:ea typeface="휴먼모음T"/>
              </a:rPr>
              <a:t>interface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EmpMapper {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  <a:ea typeface="휴먼모음T"/>
              </a:rPr>
              <a:t>   public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EmpVO getEmp(EmpVO 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휴먼모음T"/>
              </a:rPr>
              <a:t>empVO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);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015" y="1869795"/>
            <a:ext cx="3922494" cy="242586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646464"/>
                </a:solidFill>
                <a:latin typeface="Consolas"/>
              </a:rPr>
              <a:t>@Data</a:t>
            </a:r>
            <a:endParaRPr lang="en-US" altLang="ko-KR" sz="1400">
              <a:solidFill>
                <a:srgbClr val="646464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EmpVO {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String employee_id;   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400">
                <a:solidFill>
                  <a:srgbClr val="0000c0"/>
                </a:solidFill>
                <a:latin typeface="Consolas"/>
              </a:rPr>
              <a:t>first_name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400">
                <a:solidFill>
                  <a:srgbClr val="0000c0"/>
                </a:solidFill>
                <a:latin typeface="Consolas"/>
              </a:rPr>
              <a:t>last_name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400">
                <a:solidFill>
                  <a:srgbClr val="0000c0"/>
                </a:solidFill>
                <a:latin typeface="Consolas"/>
              </a:rPr>
              <a:t>email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400">
                <a:solidFill>
                  <a:srgbClr val="0000c0"/>
                </a:solidFill>
                <a:latin typeface="Consolas"/>
              </a:rPr>
              <a:t>hire_date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; 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400">
                <a:solidFill>
                  <a:srgbClr val="0000c0"/>
                </a:solidFill>
                <a:latin typeface="Consolas"/>
              </a:rPr>
              <a:t>job_id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400">
                <a:solidFill>
                  <a:srgbClr val="0000c0"/>
                </a:solidFill>
                <a:latin typeface="Consolas"/>
              </a:rPr>
              <a:t>department_id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40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Mybatis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 junit </a:t>
            </a:r>
            <a:r>
              <a:rPr lang="ko-KR" altLang="en-US"/>
              <a:t>라이브러리 추가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effectLst/>
              </a:rPr>
              <a:t>Properties</a:t>
            </a:r>
            <a:r>
              <a:rPr lang="ko-KR" altLang="en-US">
                <a:effectLst/>
              </a:rPr>
              <a:t> </a:t>
            </a:r>
            <a:r>
              <a:rPr lang="en-US" altLang="ko-KR">
                <a:effectLst/>
              </a:rPr>
              <a:t>-&gt;</a:t>
            </a:r>
            <a:r>
              <a:rPr lang="ko-KR" altLang="en-US">
                <a:effectLst/>
              </a:rPr>
              <a:t> </a:t>
            </a:r>
            <a:r>
              <a:rPr lang="en-US" altLang="ko-KR">
                <a:effectLst/>
              </a:rPr>
              <a:t>Java BuildPath</a:t>
            </a:r>
            <a:r>
              <a:rPr lang="ko-KR" altLang="en-US">
                <a:effectLst/>
              </a:rPr>
              <a:t> </a:t>
            </a:r>
            <a:r>
              <a:rPr lang="en-US" altLang="ko-KR">
                <a:effectLst/>
              </a:rPr>
              <a:t>-&gt;</a:t>
            </a:r>
            <a:r>
              <a:rPr lang="ko-KR" altLang="en-US">
                <a:effectLst/>
              </a:rPr>
              <a:t> </a:t>
            </a:r>
            <a:r>
              <a:rPr lang="en-US" altLang="ko-KR">
                <a:effectLst/>
              </a:rPr>
              <a:t>Libraries </a:t>
            </a:r>
            <a:r>
              <a:rPr lang="ko-KR" altLang="en-US">
                <a:effectLst/>
              </a:rPr>
              <a:t>탭</a:t>
            </a:r>
            <a:endParaRPr lang="ko-KR" altLang="en-US">
              <a:effectLst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3723" y="1892453"/>
            <a:ext cx="7460467" cy="43341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41391" y="3072079"/>
            <a:ext cx="864437" cy="295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60991" y="3537332"/>
            <a:ext cx="1393199" cy="250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22933" y="2802435"/>
            <a:ext cx="926849" cy="158801"/>
          </a:xfrm>
          <a:prstGeom prst="rect">
            <a:avLst/>
          </a:prstGeom>
          <a:noFill/>
          <a:ln w="22225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6628" y="1958975"/>
            <a:ext cx="4867275" cy="43148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 junit </a:t>
            </a:r>
            <a:r>
              <a:rPr lang="ko-KR" altLang="en-US"/>
              <a:t>라이브러리 추가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junit </a:t>
            </a:r>
            <a:r>
              <a:rPr lang="ko-KR" altLang="en-US"/>
              <a:t>라이브러리 추가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92457" y="3492995"/>
            <a:ext cx="905713" cy="295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8718" y="1958974"/>
            <a:ext cx="4867275" cy="43148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92813" y="2948709"/>
            <a:ext cx="1373816" cy="302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3.2 spring-test </a:t>
            </a:r>
            <a:r>
              <a:rPr lang="ko-KR" altLang="en-US"/>
              <a:t>라이브러리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Pom.xml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7435" y="1941984"/>
            <a:ext cx="10465163" cy="3447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&lt;dependency&gt;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&lt;groupId&gt;</a:t>
            </a:r>
            <a:r>
              <a:rPr lang="en-US" altLang="ko-KR" u="sng"/>
              <a:t>junit&lt;/groupId&gt;</a:t>
            </a:r>
            <a:endParaRPr lang="en-US" altLang="ko-KR" u="sng"/>
          </a:p>
          <a:p>
            <a:pPr lvl="0">
              <a:defRPr/>
            </a:pPr>
            <a:r>
              <a:rPr lang="en-US" altLang="ko-KR"/>
              <a:t>  &lt;artifactId&gt;</a:t>
            </a:r>
            <a:r>
              <a:rPr lang="en-US" altLang="ko-KR" b="1" u="sng">
                <a:solidFill>
                  <a:srgbClr val="ff0000"/>
                </a:solidFill>
              </a:rPr>
              <a:t>junit</a:t>
            </a:r>
            <a:r>
              <a:rPr lang="en-US" altLang="ko-KR" u="sng"/>
              <a:t>&lt;/artifactId&gt;</a:t>
            </a:r>
            <a:endParaRPr lang="en-US" altLang="ko-KR" u="sng"/>
          </a:p>
          <a:p>
            <a:pPr lvl="0">
              <a:defRPr/>
            </a:pPr>
            <a:r>
              <a:rPr lang="en-US" altLang="ko-KR"/>
              <a:t>  &lt;version&gt;</a:t>
            </a:r>
            <a:r>
              <a:rPr lang="en-US" altLang="ko-KR" b="1">
                <a:solidFill>
                  <a:srgbClr val="ff0000"/>
                </a:solidFill>
              </a:rPr>
              <a:t>4.12</a:t>
            </a:r>
            <a:r>
              <a:rPr lang="en-US" altLang="ko-KR"/>
              <a:t>&lt;/version&gt;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&lt;/dependency&gt;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&lt;dependency&gt;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&lt;groupId&gt;org.springframework&lt;/groupId&gt;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&lt;artifactId&gt;</a:t>
            </a:r>
            <a:r>
              <a:rPr lang="en-US" altLang="ko-KR" sz="2000" b="1">
                <a:solidFill>
                  <a:srgbClr val="ff0000"/>
                </a:solidFill>
              </a:rPr>
              <a:t>spring-test</a:t>
            </a:r>
            <a:r>
              <a:rPr lang="en-US" altLang="ko-KR"/>
              <a:t>&lt;/artifactId&gt;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&lt;version&gt;${org.springframework-version}&lt;/version&gt;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&lt;/dependency&gt;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3.3 </a:t>
            </a:r>
            <a:r>
              <a:rPr lang="ko-KR" altLang="en-US"/>
              <a:t>테스트 코드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src/test/java/EmpMapperTest.java</a:t>
            </a:r>
            <a:r>
              <a:rPr lang="ko-KR" altLang="en-US"/>
              <a:t>  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940792" y="1900696"/>
            <a:ext cx="7910286" cy="445057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com.company.mvc.emp;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endParaRPr lang="ko-KR" altLang="en-US" sz="1300"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30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org.junit.Assert.</a:t>
            </a:r>
            <a:r>
              <a:rPr lang="en-US" altLang="ko-KR" sz="1300" i="1">
                <a:solidFill>
                  <a:srgbClr val="000000"/>
                </a:solidFill>
                <a:latin typeface="Consolas"/>
              </a:rPr>
              <a:t>assertEquals;</a:t>
            </a:r>
            <a:endParaRPr lang="en-US" altLang="ko-KR" sz="1300" i="1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org.junit.Test;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org.junit.runner.RunWith;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endParaRPr lang="ko-KR" altLang="en-US" sz="1300"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646464"/>
                </a:solidFill>
                <a:latin typeface="Consolas"/>
              </a:rPr>
              <a:t>@RunWith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(SpringJUnit4ClassRunner.</a:t>
            </a:r>
            <a:r>
              <a:rPr lang="en-US" altLang="ko-KR" sz="130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)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646464"/>
                </a:solidFill>
                <a:latin typeface="Consolas"/>
              </a:rPr>
              <a:t>@ContextConfiguration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(locations = </a:t>
            </a:r>
            <a:r>
              <a:rPr lang="en-US" altLang="ko-KR" sz="1300">
                <a:solidFill>
                  <a:srgbClr val="2a00ff"/>
                </a:solidFill>
                <a:latin typeface="Consolas"/>
              </a:rPr>
              <a:t>"file:src/main/webapp/WEB-INF/spring/root-context.xml"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)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30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EmpMapperClient {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000000"/>
                </a:solidFill>
                <a:latin typeface="Consolas"/>
              </a:rPr>
              <a:t>    </a:t>
            </a:r>
            <a:endParaRPr lang="ko-KR" altLang="en-US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300">
                <a:solidFill>
                  <a:srgbClr val="646464"/>
                </a:solidFill>
                <a:latin typeface="Consolas"/>
              </a:rPr>
              <a:t>@Autowired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EmpMapper </a:t>
            </a:r>
            <a:r>
              <a:rPr lang="en-US" altLang="ko-KR" sz="1300">
                <a:solidFill>
                  <a:srgbClr val="0000c0"/>
                </a:solidFill>
                <a:latin typeface="Consolas"/>
              </a:rPr>
              <a:t>empMapper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000000"/>
                </a:solidFill>
                <a:latin typeface="Consolas"/>
              </a:rPr>
              <a:t>    </a:t>
            </a:r>
            <a:endParaRPr lang="ko-KR" altLang="en-US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300">
                <a:solidFill>
                  <a:srgbClr val="646464"/>
                </a:solidFill>
                <a:latin typeface="Consolas"/>
              </a:rPr>
              <a:t>@Test</a:t>
            </a:r>
            <a:endParaRPr lang="en-US" altLang="ko-KR" sz="1300">
              <a:solidFill>
                <a:srgbClr val="646464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30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30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getEmp() {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        EmpVO </a:t>
            </a:r>
            <a:r>
              <a:rPr lang="en-US" altLang="ko-KR" sz="1300">
                <a:solidFill>
                  <a:srgbClr val="6a3e3e"/>
                </a:solidFill>
                <a:latin typeface="Consolas"/>
              </a:rPr>
              <a:t>vo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30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EmpVO();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300">
                <a:solidFill>
                  <a:srgbClr val="6a3e3e"/>
                </a:solidFill>
                <a:latin typeface="Consolas"/>
              </a:rPr>
              <a:t>vo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.setEmployee_id(</a:t>
            </a:r>
            <a:r>
              <a:rPr lang="en-US" altLang="ko-KR" sz="1300">
                <a:solidFill>
                  <a:srgbClr val="2a00ff"/>
                </a:solidFill>
                <a:latin typeface="Consolas"/>
              </a:rPr>
              <a:t>"100"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        EmpVO </a:t>
            </a:r>
            <a:r>
              <a:rPr lang="en-US" altLang="ko-KR" sz="1300">
                <a:solidFill>
                  <a:srgbClr val="6a3e3e"/>
                </a:solidFill>
                <a:latin typeface="Consolas"/>
              </a:rPr>
              <a:t>findVO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300">
                <a:solidFill>
                  <a:srgbClr val="0000c0"/>
                </a:solidFill>
                <a:latin typeface="Consolas"/>
              </a:rPr>
              <a:t>empMapper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.getEmp(</a:t>
            </a:r>
            <a:r>
              <a:rPr lang="en-US" altLang="ko-KR" sz="1300">
                <a:solidFill>
                  <a:srgbClr val="6a3e3e"/>
                </a:solidFill>
                <a:latin typeface="Consolas"/>
              </a:rPr>
              <a:t>vo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altLang="ko-KR" sz="1300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300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altLang="ko-KR" sz="1300" i="1">
                <a:solidFill>
                  <a:srgbClr val="6a3e3e"/>
                </a:solidFill>
                <a:latin typeface="Consolas"/>
              </a:rPr>
              <a:t>findVO</a:t>
            </a:r>
            <a:r>
              <a:rPr lang="en-US" altLang="ko-KR" sz="1300" i="1">
                <a:solidFill>
                  <a:srgbClr val="000000"/>
                </a:solidFill>
                <a:latin typeface="Consolas"/>
              </a:rPr>
              <a:t>.getLast_name());</a:t>
            </a:r>
            <a:endParaRPr lang="en-US" altLang="ko-KR" sz="1300" i="1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300" i="1">
                <a:solidFill>
                  <a:srgbClr val="000000"/>
                </a:solidFill>
                <a:latin typeface="Consolas"/>
              </a:rPr>
              <a:t>assertEquals(</a:t>
            </a:r>
            <a:r>
              <a:rPr lang="en-US" altLang="ko-KR" sz="1300" i="1">
                <a:solidFill>
                  <a:srgbClr val="6a3e3e"/>
                </a:solidFill>
                <a:latin typeface="Consolas"/>
              </a:rPr>
              <a:t>findVO</a:t>
            </a:r>
            <a:r>
              <a:rPr lang="en-US" altLang="ko-KR" sz="1300" i="1">
                <a:solidFill>
                  <a:srgbClr val="000000"/>
                </a:solidFill>
                <a:latin typeface="Consolas"/>
              </a:rPr>
              <a:t>.getLast_name(),</a:t>
            </a:r>
            <a:r>
              <a:rPr lang="en-US" altLang="ko-KR" sz="1300" i="1">
                <a:solidFill>
                  <a:srgbClr val="2a00ff"/>
                </a:solidFill>
                <a:latin typeface="Consolas"/>
              </a:rPr>
              <a:t>"King"</a:t>
            </a:r>
            <a:r>
              <a:rPr lang="en-US" altLang="ko-KR" sz="1300" i="1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300" i="1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3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3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3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3.3 junit </a:t>
            </a:r>
            <a:r>
              <a:rPr lang="ko-KR" altLang="en-US"/>
              <a:t>테스트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jUnit Test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실행결과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34040"/>
          <a:stretch>
            <a:fillRect/>
          </a:stretch>
        </p:blipFill>
        <p:spPr>
          <a:xfrm>
            <a:off x="1081087" y="4632165"/>
            <a:ext cx="4467225" cy="12125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34840"/>
          <a:stretch>
            <a:fillRect/>
          </a:stretch>
        </p:blipFill>
        <p:spPr>
          <a:xfrm>
            <a:off x="5833414" y="4632165"/>
            <a:ext cx="4467225" cy="1197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1087" y="1925864"/>
            <a:ext cx="5762625" cy="14097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121353" y="4310495"/>
            <a:ext cx="1133128" cy="2673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테스트 성공</a:t>
            </a:r>
            <a:endParaRPr lang="ko-KR" altLang="en-US" sz="1200"/>
          </a:p>
        </p:txBody>
      </p:sp>
      <p:sp>
        <p:nvSpPr>
          <p:cNvPr id="10" name=""/>
          <p:cNvSpPr txBox="1"/>
          <p:nvPr/>
        </p:nvSpPr>
        <p:spPr>
          <a:xfrm>
            <a:off x="5856143" y="4310495"/>
            <a:ext cx="1133128" cy="2673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테스트 실패</a:t>
            </a:r>
            <a:endParaRPr lang="ko-KR" altLang="en-US" sz="1200"/>
          </a:p>
        </p:txBody>
      </p:sp>
      <p:sp>
        <p:nvSpPr>
          <p:cNvPr id="11" name="가로 글상자 10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3.4 jUnit</a:t>
            </a:r>
            <a:r>
              <a:rPr lang="ko-KR" altLang="en-US"/>
              <a:t> 개요와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jUnit</a:t>
            </a:r>
            <a:r>
              <a:rPr lang="ko-KR" altLang="en-US"/>
              <a:t>의 개요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Java</a:t>
            </a:r>
            <a:r>
              <a:rPr lang="ko-KR" altLang="en-US"/>
              <a:t>에서 독립된 단위테스트</a:t>
            </a:r>
            <a:r>
              <a:rPr lang="en-US" altLang="ko-KR"/>
              <a:t>(unit Test)</a:t>
            </a:r>
            <a:r>
              <a:rPr lang="ko-KR" altLang="en-US"/>
              <a:t>를 지원해주는 프레임워크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단위테스트란 소스 코드의 특정 모듈이 의도된 대로 정확히 작동하는지 검증하는 절차</a:t>
            </a:r>
            <a:r>
              <a:rPr lang="en-US" altLang="ko-KR"/>
              <a:t>, </a:t>
            </a:r>
            <a:r>
              <a:rPr lang="ko-KR" altLang="en-US"/>
              <a:t>즉 모든 함수와 메소드에 대한 테스트 케이스</a:t>
            </a:r>
            <a:r>
              <a:rPr lang="en-US" altLang="ko-KR"/>
              <a:t>(Test case)</a:t>
            </a:r>
            <a:r>
              <a:rPr lang="ko-KR" altLang="en-US"/>
              <a:t>를 작성하는 절차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jUnit</a:t>
            </a:r>
            <a:r>
              <a:rPr lang="ko-KR" altLang="en-US"/>
              <a:t>의 특징</a:t>
            </a:r>
            <a:endParaRPr lang="ko-KR" altLang="en-US"/>
          </a:p>
          <a:p>
            <a:pPr lvl="1">
              <a:defRPr/>
            </a:pPr>
            <a:r>
              <a:rPr lang="en-US" altLang="ko-KR">
                <a:solidFill>
                  <a:srgbClr val="ff0000"/>
                </a:solidFill>
              </a:rPr>
              <a:t>TDD</a:t>
            </a:r>
            <a:r>
              <a:rPr lang="ko-KR" altLang="en-US"/>
              <a:t>의 창시자인 </a:t>
            </a:r>
            <a:r>
              <a:rPr lang="en-US" altLang="ko-KR"/>
              <a:t>Kent Beck</a:t>
            </a:r>
            <a:r>
              <a:rPr lang="ko-KR" altLang="en-US"/>
              <a:t>과 디자인 패턴 책의 저자인 </a:t>
            </a:r>
            <a:r>
              <a:rPr lang="en-US" altLang="ko-KR"/>
              <a:t>Eric Gamma</a:t>
            </a:r>
            <a:r>
              <a:rPr lang="ko-KR" altLang="en-US"/>
              <a:t>가 작성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단정</a:t>
            </a:r>
            <a:r>
              <a:rPr lang="en-US" altLang="ko-KR"/>
              <a:t>(assert) </a:t>
            </a:r>
            <a:r>
              <a:rPr lang="ko-KR" altLang="en-US"/>
              <a:t>메서드로 테스트 케이스의 수행결과를 판별한다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assertEquals(</a:t>
            </a:r>
            <a:r>
              <a:rPr lang="ko-KR" altLang="en-US"/>
              <a:t>예상값</a:t>
            </a:r>
            <a:r>
              <a:rPr lang="en-US" altLang="ko-KR"/>
              <a:t>, </a:t>
            </a:r>
            <a:r>
              <a:rPr lang="ko-KR" altLang="en-US"/>
              <a:t>실제값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jUnit4</a:t>
            </a:r>
            <a:r>
              <a:rPr lang="ko-KR" altLang="en-US"/>
              <a:t>부터는 테스트를 지원하는 어노테이션을 제공한다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@Test, @Before, @After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각 </a:t>
            </a:r>
            <a:r>
              <a:rPr lang="en-US" altLang="ko-KR"/>
              <a:t>@Test </a:t>
            </a:r>
            <a:r>
              <a:rPr lang="ko-KR" altLang="en-US"/>
              <a:t>메서드가 호출될 때마다 새로운 인스턴스를 생성하여 독립적인 테스트가 이루어지도록 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결과는 성공</a:t>
            </a:r>
            <a:r>
              <a:rPr lang="en-US" altLang="ko-KR"/>
              <a:t>(</a:t>
            </a:r>
            <a:r>
              <a:rPr lang="ko-KR" altLang="en-US"/>
              <a:t>녹색</a:t>
            </a:r>
            <a:r>
              <a:rPr lang="en-US" altLang="ko-KR"/>
              <a:t>), </a:t>
            </a:r>
            <a:r>
              <a:rPr lang="ko-KR" altLang="en-US"/>
              <a:t>실패</a:t>
            </a:r>
            <a:r>
              <a:rPr lang="en-US" altLang="ko-KR"/>
              <a:t>(</a:t>
            </a:r>
            <a:r>
              <a:rPr lang="ko-KR" altLang="en-US"/>
              <a:t>붉은색</a:t>
            </a:r>
            <a:r>
              <a:rPr lang="en-US" altLang="ko-KR"/>
              <a:t>)</a:t>
            </a:r>
            <a:r>
              <a:rPr lang="ko-KR" altLang="en-US"/>
              <a:t>중 하나로 표시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1.1 perspective</a:t>
            </a:r>
            <a:r>
              <a:rPr lang="ko-KR" altLang="en-US"/>
              <a:t>를 </a:t>
            </a:r>
            <a:r>
              <a:rPr lang="en-US" altLang="ko-KR"/>
              <a:t>spring</a:t>
            </a:r>
            <a:r>
              <a:rPr lang="ko-KR" altLang="en-US"/>
              <a:t>으로 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Open Persfective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324000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spring </a:t>
            </a:r>
            <a:r>
              <a:rPr lang="ko-KR" altLang="en-US"/>
              <a:t>선택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3246120" y="1744549"/>
            <a:ext cx="5372100" cy="823684"/>
            <a:chOff x="3246120" y="2128603"/>
            <a:chExt cx="5372100" cy="82368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890" t="27390" r="850"/>
            <a:stretch>
              <a:fillRect/>
            </a:stretch>
          </p:blipFill>
          <p:spPr>
            <a:xfrm>
              <a:off x="3246120" y="2128603"/>
              <a:ext cx="5372100" cy="740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7849641" y="2517311"/>
              <a:ext cx="279400" cy="4349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3197225" y="2678689"/>
            <a:ext cx="2708900" cy="3556903"/>
            <a:chOff x="3197225" y="2816857"/>
            <a:chExt cx="2708900" cy="355690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97225" y="2816857"/>
              <a:ext cx="2708900" cy="355690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3197225" y="4890552"/>
              <a:ext cx="1397000" cy="3095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7171" name="가로 글상자 7170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3.5 jUnit</a:t>
            </a:r>
            <a:r>
              <a:rPr lang="ko-KR" altLang="en-US"/>
              <a:t>에서 테스트를 지원하는 어노테이션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ko-KR"/>
              <a:t>@Test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@Test</a:t>
            </a:r>
            <a:r>
              <a:rPr lang="ko-KR" altLang="en-US"/>
              <a:t>가 선언된 메소드는 테스트를 수행하는 메소드가 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Junit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각각의 테스트가 서로 영향을 주지 않고 독립적으로 실행됨을 원칙으로 하므로 </a:t>
            </a:r>
            <a:r>
              <a:rPr lang="en-US" altLang="ko-KR"/>
              <a:t>@Test</a:t>
            </a:r>
            <a:r>
              <a:rPr lang="ko-KR" altLang="en-US"/>
              <a:t>마다 객체를 생성한다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@Ignore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@Ignore</a:t>
            </a:r>
            <a:r>
              <a:rPr lang="ko-KR" altLang="en-US"/>
              <a:t>가 선언된 메소드는 테스트를 실행하지 않게 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@Before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Before</a:t>
            </a:r>
            <a:r>
              <a:rPr lang="ko-KR" altLang="en-US"/>
              <a:t>가 선언된 메소드는 </a:t>
            </a:r>
            <a:r>
              <a:rPr lang="en-US" altLang="ko-KR"/>
              <a:t>@Test </a:t>
            </a:r>
            <a:r>
              <a:rPr lang="ko-KR" altLang="en-US"/>
              <a:t>메소드가 실행되지 전에 먼저 실행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@Test </a:t>
            </a:r>
            <a:r>
              <a:rPr lang="ko-KR" altLang="en-US"/>
              <a:t>메소드가 공통으로 사용하는 코드를 </a:t>
            </a:r>
            <a:r>
              <a:rPr lang="en-US" altLang="ko-KR"/>
              <a:t>@Before </a:t>
            </a:r>
            <a:r>
              <a:rPr lang="ko-KR" altLang="en-US"/>
              <a:t>메소드에 선언하여 사용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3.5 jUnit</a:t>
            </a:r>
            <a:r>
              <a:rPr lang="ko-KR" altLang="en-US"/>
              <a:t>에서 테스트를 지원하는 어노테이션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026" name="Picture 2" descr="&lt; 그림 11 &gt;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08640" y="2252527"/>
            <a:ext cx="5574719" cy="324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1027" name="가로 글상자 1026"/>
          <p:cNvSpPr txBox="1"/>
          <p:nvPr/>
        </p:nvSpPr>
        <p:spPr>
          <a:xfrm>
            <a:off x="9048750" y="3492340"/>
            <a:ext cx="1685926" cy="639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289b6e"/>
                </a:solidFill>
              </a:rPr>
              <a:t>@Test </a:t>
            </a:r>
            <a:r>
              <a:rPr lang="ko-KR" altLang="en-US">
                <a:solidFill>
                  <a:srgbClr val="289b6e"/>
                </a:solidFill>
              </a:rPr>
              <a:t>메소드가 실행된 후 실행</a:t>
            </a:r>
            <a:endParaRPr lang="ko-KR" altLang="en-US">
              <a:solidFill>
                <a:srgbClr val="289b6e"/>
              </a:solidFill>
            </a:endParaRPr>
          </a:p>
        </p:txBody>
      </p:sp>
      <p:sp>
        <p:nvSpPr>
          <p:cNvPr id="1028" name="가로 글상자 1027"/>
          <p:cNvSpPr txBox="1"/>
          <p:nvPr/>
        </p:nvSpPr>
        <p:spPr>
          <a:xfrm>
            <a:off x="3428998" y="1758788"/>
            <a:ext cx="5381626" cy="3633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289b6e"/>
                </a:solidFill>
              </a:rPr>
              <a:t>@Test </a:t>
            </a:r>
            <a:r>
              <a:rPr lang="ko-KR" altLang="en-US">
                <a:solidFill>
                  <a:srgbClr val="289b6e"/>
                </a:solidFill>
              </a:rPr>
              <a:t>메소드보다 먼저 한번만 수행되어야 할 경우에 사용</a:t>
            </a:r>
            <a:endParaRPr lang="ko-KR" altLang="en-US">
              <a:solidFill>
                <a:srgbClr val="289b6e"/>
              </a:solidFill>
            </a:endParaRPr>
          </a:p>
        </p:txBody>
      </p:sp>
      <p:sp>
        <p:nvSpPr>
          <p:cNvPr id="1029" name="가로 글상자 1028"/>
          <p:cNvSpPr txBox="1"/>
          <p:nvPr/>
        </p:nvSpPr>
        <p:spPr>
          <a:xfrm>
            <a:off x="3433762" y="5702140"/>
            <a:ext cx="5324476" cy="3633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289b6e"/>
                </a:solidFill>
              </a:rPr>
              <a:t>@Test </a:t>
            </a:r>
            <a:r>
              <a:rPr lang="ko-KR" altLang="en-US">
                <a:solidFill>
                  <a:srgbClr val="289b6e"/>
                </a:solidFill>
              </a:rPr>
              <a:t>메소드보다 나중에 한번만 수행되어야 할 경우에 사용</a:t>
            </a:r>
            <a:endParaRPr lang="ko-KR" altLang="en-US">
              <a:solidFill>
                <a:srgbClr val="289b6e"/>
              </a:solidFill>
            </a:endParaRPr>
          </a:p>
        </p:txBody>
      </p:sp>
      <p:sp>
        <p:nvSpPr>
          <p:cNvPr id="1030" name="가로 글상자 1029"/>
          <p:cNvSpPr txBox="1"/>
          <p:nvPr/>
        </p:nvSpPr>
        <p:spPr>
          <a:xfrm>
            <a:off x="1247775" y="3463765"/>
            <a:ext cx="1847851" cy="63960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89b6e"/>
                </a:solidFill>
                <a:latin typeface="Gill Sans MT"/>
                <a:ea typeface="휴먼매직체"/>
                <a:cs typeface="Gill Sans MT"/>
              </a:rPr>
              <a:t>@Test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89b6e"/>
                </a:solidFill>
                <a:latin typeface="Gill Sans MT"/>
                <a:ea typeface="휴먼매직체"/>
                <a:cs typeface="휴먼매직체"/>
              </a:rPr>
              <a:t>메소드를 실행하기 전에 실행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89b6e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031" name="가로 글상자 1030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3.6 jUnit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사용한 테스트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ffectLst/>
              </a:rPr>
              <a:t>테스트 결과를 확인하는 단정</a:t>
            </a:r>
            <a:r>
              <a:rPr lang="en-US" altLang="ko-KR">
                <a:effectLst/>
              </a:rPr>
              <a:t>(assert) </a:t>
            </a:r>
            <a:r>
              <a:rPr lang="ko-KR" altLang="en-US">
                <a:effectLst/>
              </a:rPr>
              <a:t>메서드</a:t>
            </a:r>
            <a:endParaRPr lang="ko-KR" altLang="en-US">
              <a:effectLst/>
            </a:endParaRPr>
          </a:p>
          <a:p>
            <a:pPr lvl="1">
              <a:defRPr/>
            </a:pPr>
            <a:r>
              <a:rPr lang="en-US" altLang="ko-KR">
                <a:effectLst/>
              </a:rPr>
              <a:t>assertArrayEquals(a,b)</a:t>
            </a:r>
            <a:endParaRPr lang="en-US" altLang="ko-KR">
              <a:effectLst/>
            </a:endParaRPr>
          </a:p>
          <a:p>
            <a:pPr lvl="2">
              <a:defRPr/>
            </a:pPr>
            <a:r>
              <a:rPr lang="ko-KR" altLang="en-US">
                <a:effectLst/>
              </a:rPr>
              <a:t>배열 </a:t>
            </a:r>
            <a:r>
              <a:rPr lang="en-US" altLang="ko-KR">
                <a:effectLst/>
              </a:rPr>
              <a:t>a</a:t>
            </a:r>
            <a:r>
              <a:rPr lang="ko-KR" altLang="en-US">
                <a:effectLst/>
              </a:rPr>
              <a:t>와</a:t>
            </a:r>
            <a:r>
              <a:rPr lang="en-US" altLang="ko-KR">
                <a:effectLst/>
              </a:rPr>
              <a:t>b</a:t>
            </a:r>
            <a:r>
              <a:rPr lang="ko-KR" altLang="en-US">
                <a:effectLst/>
              </a:rPr>
              <a:t>가 일치함을 확인 </a:t>
            </a:r>
            <a:endParaRPr lang="ko-KR" altLang="en-US">
              <a:effectLst/>
            </a:endParaRPr>
          </a:p>
          <a:p>
            <a:pPr lvl="1">
              <a:defRPr/>
            </a:pPr>
            <a:r>
              <a:rPr lang="en-US" altLang="ko-KR">
                <a:effectLst/>
              </a:rPr>
              <a:t>assertEquals(a,b)</a:t>
            </a:r>
            <a:endParaRPr lang="en-US" altLang="ko-KR">
              <a:effectLst/>
            </a:endParaRPr>
          </a:p>
          <a:p>
            <a:pPr lvl="2">
              <a:defRPr/>
            </a:pPr>
            <a:r>
              <a:rPr lang="ko-KR" altLang="en-US">
                <a:effectLst/>
              </a:rPr>
              <a:t>객체 </a:t>
            </a:r>
            <a:r>
              <a:rPr lang="en-US" altLang="ko-KR">
                <a:effectLst/>
              </a:rPr>
              <a:t>a</a:t>
            </a:r>
            <a:r>
              <a:rPr lang="ko-KR" altLang="en-US">
                <a:effectLst/>
              </a:rPr>
              <a:t>와</a:t>
            </a:r>
            <a:r>
              <a:rPr lang="en-US" altLang="ko-KR">
                <a:effectLst/>
              </a:rPr>
              <a:t>b</a:t>
            </a:r>
            <a:r>
              <a:rPr lang="ko-KR" altLang="en-US">
                <a:effectLst/>
              </a:rPr>
              <a:t>의 값이 같은지 확인 </a:t>
            </a:r>
            <a:endParaRPr lang="ko-KR" altLang="en-US">
              <a:effectLst/>
            </a:endParaRPr>
          </a:p>
          <a:p>
            <a:pPr lvl="1">
              <a:defRPr/>
            </a:pPr>
            <a:r>
              <a:rPr lang="en-US" altLang="ko-KR">
                <a:effectLst/>
              </a:rPr>
              <a:t>assertSame(a,b)</a:t>
            </a:r>
            <a:endParaRPr lang="en-US" altLang="ko-KR">
              <a:effectLst/>
            </a:endParaRPr>
          </a:p>
          <a:p>
            <a:pPr lvl="2">
              <a:defRPr/>
            </a:pPr>
            <a:r>
              <a:rPr lang="ko-KR" altLang="en-US">
                <a:effectLst/>
              </a:rPr>
              <a:t>객체 </a:t>
            </a:r>
            <a:r>
              <a:rPr lang="en-US" altLang="ko-KR">
                <a:effectLst/>
              </a:rPr>
              <a:t>a</a:t>
            </a:r>
            <a:r>
              <a:rPr lang="ko-KR" altLang="en-US">
                <a:effectLst/>
              </a:rPr>
              <a:t>와</a:t>
            </a:r>
            <a:r>
              <a:rPr lang="en-US" altLang="ko-KR">
                <a:effectLst/>
              </a:rPr>
              <a:t>b</a:t>
            </a:r>
            <a:r>
              <a:rPr lang="ko-KR" altLang="en-US">
                <a:effectLst/>
              </a:rPr>
              <a:t>가 같은 객체임을 확인 </a:t>
            </a:r>
            <a:endParaRPr lang="ko-KR" altLang="en-US">
              <a:effectLst/>
            </a:endParaRPr>
          </a:p>
          <a:p>
            <a:pPr lvl="1">
              <a:defRPr/>
            </a:pPr>
            <a:r>
              <a:rPr lang="en-US" altLang="ko-KR">
                <a:effectLst/>
              </a:rPr>
              <a:t>assertTrue(a)</a:t>
            </a:r>
            <a:endParaRPr lang="en-US" altLang="ko-KR">
              <a:effectLst/>
            </a:endParaRPr>
          </a:p>
          <a:p>
            <a:pPr lvl="2">
              <a:defRPr/>
            </a:pPr>
            <a:r>
              <a:rPr lang="en-US" altLang="ko-KR">
                <a:effectLst/>
              </a:rPr>
              <a:t>a</a:t>
            </a:r>
            <a:r>
              <a:rPr lang="ko-KR" altLang="en-US">
                <a:effectLst/>
              </a:rPr>
              <a:t>가 참인지 확인 </a:t>
            </a:r>
            <a:endParaRPr lang="ko-KR" altLang="en-US">
              <a:effectLst/>
            </a:endParaRPr>
          </a:p>
          <a:p>
            <a:pPr lvl="1">
              <a:defRPr/>
            </a:pPr>
            <a:r>
              <a:rPr lang="en-US" altLang="ko-KR">
                <a:effectLst/>
              </a:rPr>
              <a:t>assertNotNull(a)</a:t>
            </a:r>
            <a:endParaRPr lang="en-US" altLang="ko-KR">
              <a:effectLst/>
            </a:endParaRPr>
          </a:p>
          <a:p>
            <a:pPr lvl="2">
              <a:defRPr/>
            </a:pPr>
            <a:r>
              <a:rPr lang="en-US" altLang="ko-KR">
                <a:effectLst/>
              </a:rPr>
              <a:t>a</a:t>
            </a:r>
            <a:r>
              <a:rPr lang="ko-KR" altLang="en-US">
                <a:effectLst/>
              </a:rPr>
              <a:t>객체가 </a:t>
            </a:r>
            <a:r>
              <a:rPr lang="en-US" altLang="ko-KR">
                <a:effectLst/>
              </a:rPr>
              <a:t>null</a:t>
            </a:r>
            <a:r>
              <a:rPr lang="ko-KR" altLang="en-US">
                <a:effectLst/>
              </a:rPr>
              <a:t>이 아님을 확인 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9048" y="5639146"/>
            <a:ext cx="6482951" cy="3882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effectLst/>
              </a:rPr>
              <a:t>http://junit.sourceforge.net/javadoc/org/junit/Assert.html</a:t>
            </a:r>
            <a:endParaRPr lang="ko-KR" altLang="en-US" sz="2000">
              <a:solidFill>
                <a:srgbClr val="000000"/>
              </a:solidFill>
              <a:effectLst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6 Spring-test</a:t>
            </a:r>
            <a:r>
              <a:rPr lang="ko-KR" altLang="en-US"/>
              <a:t>를 사용한 테스트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Spring-test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테스트를 지원하는 어노테이션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@RunWith(SpringJUnit4ClassRunner.</a:t>
            </a:r>
            <a:r>
              <a:rPr lang="en-US" altLang="ko-KR" b="1"/>
              <a:t>class)</a:t>
            </a:r>
            <a:endParaRPr lang="en-US" altLang="ko-KR" b="1"/>
          </a:p>
          <a:p>
            <a:pPr lvl="2">
              <a:defRPr/>
            </a:pPr>
            <a:r>
              <a:rPr lang="en-US" altLang="ko-KR"/>
              <a:t>@WunWith</a:t>
            </a:r>
            <a:r>
              <a:rPr lang="ko-KR" altLang="en-US"/>
              <a:t>는 </a:t>
            </a:r>
            <a:r>
              <a:rPr lang="en-US" altLang="ko-KR"/>
              <a:t>jUnit </a:t>
            </a:r>
            <a:r>
              <a:rPr lang="ko-KR" altLang="en-US"/>
              <a:t>프레임워크의 테스트 실행방법을 확장할 때 사용하는 어노테이션이다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SpringJUint4ClassRunner</a:t>
            </a:r>
            <a:r>
              <a:rPr lang="ko-KR" altLang="en-US"/>
              <a:t>라는 클래스를 지정해주면 </a:t>
            </a:r>
            <a:r>
              <a:rPr lang="en-US" altLang="ko-KR"/>
              <a:t>ApplicationContext</a:t>
            </a:r>
            <a:r>
              <a:rPr lang="ko-KR" altLang="en-US"/>
              <a:t>를 만들고 관리하는 작업을 진행해준다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@RunWith </a:t>
            </a:r>
            <a:r>
              <a:rPr lang="ko-KR" altLang="en-US"/>
              <a:t>어노테이션은 각가의 테스트별로 객체가 생성되더라도 싱글톤</a:t>
            </a:r>
            <a:r>
              <a:rPr lang="en-US" altLang="ko-KR"/>
              <a:t>(singleton)</a:t>
            </a:r>
            <a:r>
              <a:rPr lang="ko-KR" altLang="en-US"/>
              <a:t>의 </a:t>
            </a:r>
            <a:r>
              <a:rPr lang="en-US" altLang="ko-KR"/>
              <a:t>Application Context</a:t>
            </a:r>
            <a:r>
              <a:rPr lang="ko-KR" altLang="en-US"/>
              <a:t>를 보장한다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@ContextConfiguration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스프링 빈</a:t>
            </a:r>
            <a:r>
              <a:rPr lang="en-US" altLang="ko-KR"/>
              <a:t>(Bean) </a:t>
            </a:r>
            <a:r>
              <a:rPr lang="ko-KR" altLang="en-US"/>
              <a:t>설정 파일의 위치를 지정할 때 사용되는 어노테이션이다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92526" y="4059206"/>
            <a:ext cx="6956243" cy="201028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@RunWith(SpringJUnit4ClassRunner.class)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@ContextConfiguration(locations = "classpath:spring/*-context.xml")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public class BoardClient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@Autowired ApplicationContext context;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@Test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public void dataSourceTest() throws SQLException {</a:t>
            </a:r>
            <a:endParaRPr lang="en-US" altLang="ko-KR" sz="1400"/>
          </a:p>
          <a:p>
            <a:pPr lvl="0">
              <a:defRPr/>
            </a:pPr>
            <a:r>
              <a:rPr lang="fr-FR" altLang="ko-KR" sz="1400"/>
              <a:t>      DataSource ds = (DataSource) context.getBean("dataSource");</a:t>
            </a:r>
            <a:endParaRPr lang="fr-FR" altLang="ko-KR" sz="1400"/>
          </a:p>
          <a:p>
            <a:pPr lvl="0">
              <a:defRPr/>
            </a:pPr>
            <a:r>
              <a:rPr lang="en-US" altLang="ko-KR" sz="1400"/>
              <a:t>      System.out.println(ds.getConnection());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}</a:t>
            </a:r>
            <a:endParaRPr lang="en-US" altLang="ko-KR" sz="1400"/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JUNIT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4.1 sql </a:t>
            </a:r>
            <a:r>
              <a:rPr lang="ko-KR" altLang="en-US"/>
              <a:t>로그 보기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PreparedStatement</a:t>
            </a:r>
            <a:r>
              <a:rPr lang="ko-KR" altLang="en-US"/>
              <a:t>에서 파라미터가 대입된 쿼리 내용과 실행결과를 볼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542" y="2034638"/>
            <a:ext cx="9596623" cy="27587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74646" y="2488294"/>
            <a:ext cx="1767517" cy="274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5"/>
          <p:cNvSpPr/>
          <p:nvPr/>
        </p:nvSpPr>
        <p:spPr>
          <a:xfrm>
            <a:off x="1074646" y="3025158"/>
            <a:ext cx="1767517" cy="274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5"/>
          <p:cNvSpPr/>
          <p:nvPr/>
        </p:nvSpPr>
        <p:spPr>
          <a:xfrm>
            <a:off x="1074646" y="3579340"/>
            <a:ext cx="2313039" cy="274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SQL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로그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4.1 sql </a:t>
            </a:r>
            <a:r>
              <a:rPr lang="ko-KR" altLang="en-US"/>
              <a:t>로그 보기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pom.xml 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log4jdbc-log4j2 </a:t>
            </a:r>
            <a:r>
              <a:rPr lang="ko-KR" altLang="en-US"/>
              <a:t>라이브러리 추가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로그 설정파일 추가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log4jdbc.log4j2.properties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242951" y="2211458"/>
            <a:ext cx="6096000" cy="1169551"/>
          </a:xfrm>
          <a:prstGeom prst="rect">
            <a:avLst/>
          </a:prstGeom>
          <a:solidFill>
            <a:srgbClr val="f2f2f2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org.bgee.log4jdbc-log4j2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log4jdbc-log4j2-jdbc4.1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1.16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2951" y="4914604"/>
            <a:ext cx="8362950" cy="1152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2951" y="4514899"/>
            <a:ext cx="8016485" cy="29332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log4jdbc.spylogdelegator.name=</a:t>
            </a:r>
            <a:r>
              <a:rPr lang="en-US" altLang="ko-KR" sz="1400">
                <a:solidFill>
                  <a:srgbClr val="2a00ff"/>
                </a:solidFill>
                <a:latin typeface="Consolas"/>
              </a:rPr>
              <a:t>net.sf.log4jdbc.log.slf4j.Slf4jSpyLogDelegator</a:t>
            </a:r>
            <a:endParaRPr lang="ko-KR" altLang="en-US" sz="1400"/>
          </a:p>
        </p:txBody>
      </p:sp>
      <p:sp>
        <p:nvSpPr>
          <p:cNvPr id="8" name="가로 글상자 7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SQL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로그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4.2 sql </a:t>
            </a:r>
            <a:r>
              <a:rPr lang="ko-KR" altLang="en-US"/>
              <a:t>로그 보기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JDBC </a:t>
            </a:r>
            <a:r>
              <a:rPr lang="ko-KR" altLang="en-US"/>
              <a:t>드라이버와 </a:t>
            </a:r>
            <a:r>
              <a:rPr lang="en-US" altLang="ko-KR"/>
              <a:t>URL </a:t>
            </a:r>
            <a:r>
              <a:rPr lang="ko-KR" altLang="en-US"/>
              <a:t>정부 수정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src/main/webapp/WEB-INF/spring/root-context.xml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029195" y="2230708"/>
            <a:ext cx="9706099" cy="255454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60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"hikariConfig" </a:t>
            </a:r>
            <a:r>
              <a:rPr lang="en-US" altLang="ko-KR" sz="1600" i="1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6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"com.zaxxer.hikari.HikariConfig"</a:t>
            </a:r>
            <a:r>
              <a:rPr lang="en-US" altLang="ko-KR" sz="16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6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3f5fbf"/>
                </a:solidFill>
                <a:latin typeface="Consolas"/>
              </a:rPr>
              <a:t>&lt;!– </a:t>
            </a:r>
            <a:endParaRPr lang="en-US" altLang="ko-KR" sz="16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3f5fbf"/>
                </a:solidFill>
                <a:latin typeface="Consolas"/>
              </a:rPr>
              <a:t>  &lt;property name="driverClassName" value="oracle.jdbc.driver.OracleDriver" /&gt;</a:t>
            </a:r>
            <a:endParaRPr lang="en-US" altLang="ko-KR" sz="16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3f5fbf"/>
                </a:solidFill>
                <a:latin typeface="Consolas"/>
              </a:rPr>
              <a:t>  &lt;property name="jdbcUrl"    value="jdbc:oracle:thin:@127.0.0.1:1521:xe" /&gt; </a:t>
            </a:r>
            <a:endParaRPr lang="en-US" altLang="ko-KR" sz="16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3f5fbf"/>
                </a:solidFill>
                <a:latin typeface="Consolas"/>
              </a:rPr>
              <a:t>--&gt;</a:t>
            </a:r>
            <a:endParaRPr lang="en-US" altLang="ko-KR" sz="16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6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6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"driverClassName" </a:t>
            </a:r>
            <a:r>
              <a:rPr lang="en-US" altLang="ko-KR" sz="16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6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"net.sf.log4jdbc.sql.jdbcapi.DriverSpy" </a:t>
            </a:r>
            <a:r>
              <a:rPr lang="en-US" altLang="ko-KR" sz="16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6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6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6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"jdbcUrl"    </a:t>
            </a:r>
            <a:r>
              <a:rPr lang="en-US" altLang="ko-KR" sz="16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6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"jdbc:log4jdbc:oracle:thin:@127.0.0.1:1521:xe" </a:t>
            </a:r>
            <a:r>
              <a:rPr lang="en-US" altLang="ko-KR" sz="16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6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6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6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"username"        </a:t>
            </a:r>
            <a:r>
              <a:rPr lang="en-US" altLang="ko-KR" sz="16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6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"hr" </a:t>
            </a:r>
            <a:r>
              <a:rPr lang="en-US" altLang="ko-KR" sz="16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6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6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6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"password"        </a:t>
            </a:r>
            <a:r>
              <a:rPr lang="en-US" altLang="ko-KR" sz="1600" i="1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6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>
                <a:solidFill>
                  <a:srgbClr val="2a00ff"/>
                </a:solidFill>
                <a:latin typeface="Consolas"/>
              </a:rPr>
              <a:t>"hr" </a:t>
            </a:r>
            <a:r>
              <a:rPr lang="en-US" altLang="ko-KR" sz="16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6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sz="16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6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3993" y="3496592"/>
            <a:ext cx="4414406" cy="236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3738" y="3732600"/>
            <a:ext cx="910193" cy="29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SQL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로그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src/main/resources/log4j.xml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로그 레벨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trace &lt; debug &lt; info &lt; warn &lt; error &lt; fetal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지정된 레벨 이하는 출력 안됨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루트 로그 레벨 설정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패키지별 별도 지정이 없으면 루트 레벨을 적용함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패키지별 로그 레벨 설정</a:t>
            </a:r>
            <a:endParaRPr lang="ko-KR" altLang="en-US"/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4.2 sql </a:t>
            </a:r>
            <a:r>
              <a:rPr lang="ko-KR" altLang="en-US"/>
              <a:t>로그 보기</a:t>
            </a:r>
            <a:endParaRPr lang="ko-KR" altLang="en-US"/>
          </a:p>
        </p:txBody>
      </p:sp>
      <p:grpSp>
        <p:nvGrpSpPr>
          <p:cNvPr id="10" name=""/>
          <p:cNvGrpSpPr/>
          <p:nvPr/>
        </p:nvGrpSpPr>
        <p:grpSpPr>
          <a:xfrm rot="0">
            <a:off x="1479666" y="4068368"/>
            <a:ext cx="4000500" cy="1151411"/>
            <a:chOff x="889910" y="2932909"/>
            <a:chExt cx="4000500" cy="1151411"/>
          </a:xfrm>
        </p:grpSpPr>
        <p:sp>
          <p:nvSpPr>
            <p:cNvPr id="5" name="직사각형 4"/>
            <p:cNvSpPr/>
            <p:nvPr/>
          </p:nvSpPr>
          <p:spPr>
            <a:xfrm>
              <a:off x="889910" y="2932909"/>
              <a:ext cx="4000500" cy="1151411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rgbClr val="3f5fbf"/>
                  </a:solidFill>
                  <a:latin typeface="Consolas"/>
                </a:rPr>
                <a:t>&lt;!-- Root Logger --&gt;</a:t>
              </a:r>
              <a:endParaRPr lang="en-US" altLang="ko-KR" sz="1400">
                <a:solidFill>
                  <a:srgbClr val="3f5fbf"/>
                </a:solidFill>
                <a:latin typeface="Consolas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altLang="ko-KR" sz="1400">
                  <a:solidFill>
                    <a:srgbClr val="3f7f7f"/>
                  </a:solidFill>
                  <a:latin typeface="Consolas"/>
                </a:rPr>
                <a:t>root</a:t>
              </a:r>
              <a:r>
                <a:rPr lang="en-US" altLang="ko-KR" sz="1400">
                  <a:solidFill>
                    <a:srgbClr val="008080"/>
                  </a:solidFill>
                  <a:latin typeface="Consolas"/>
                </a:rPr>
                <a:t>&gt;</a:t>
              </a:r>
              <a:endParaRPr lang="en-US" altLang="ko-KR" sz="1400">
                <a:solidFill>
                  <a:srgbClr val="008080"/>
                </a:solidFill>
                <a:latin typeface="Consolas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008080"/>
                  </a:solidFill>
                  <a:latin typeface="Consolas"/>
                </a:rPr>
                <a:t>  &lt;</a:t>
              </a:r>
              <a:r>
                <a:rPr lang="en-US" altLang="ko-KR" sz="1400">
                  <a:solidFill>
                    <a:srgbClr val="3f7f7f"/>
                  </a:solidFill>
                  <a:latin typeface="Consolas"/>
                </a:rPr>
                <a:t>priority </a:t>
              </a:r>
              <a:r>
                <a:rPr lang="en-US" altLang="ko-KR" sz="1400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lang="en-US" altLang="ko-KR" sz="1400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altLang="ko-KR" sz="1400" i="1">
                  <a:solidFill>
                    <a:srgbClr val="2a00ff"/>
                  </a:solidFill>
                  <a:latin typeface="Consolas"/>
                </a:rPr>
                <a:t>"info" </a:t>
              </a:r>
              <a:r>
                <a:rPr lang="en-US" altLang="ko-KR" sz="1400" i="1">
                  <a:solidFill>
                    <a:srgbClr val="008080"/>
                  </a:solidFill>
                  <a:latin typeface="Consolas"/>
                </a:rPr>
                <a:t>/&gt;</a:t>
              </a:r>
              <a:endParaRPr lang="en-US" altLang="ko-KR" sz="1400" i="1">
                <a:solidFill>
                  <a:srgbClr val="008080"/>
                </a:solidFill>
                <a:latin typeface="Consolas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008080"/>
                  </a:solidFill>
                  <a:latin typeface="Consolas"/>
                </a:rPr>
                <a:t>  &lt;</a:t>
              </a:r>
              <a:r>
                <a:rPr lang="en-US" altLang="ko-KR" sz="1400">
                  <a:solidFill>
                    <a:srgbClr val="3f7f7f"/>
                  </a:solidFill>
                  <a:latin typeface="Consolas"/>
                </a:rPr>
                <a:t>appender-ref </a:t>
              </a:r>
              <a:r>
                <a:rPr lang="en-US" altLang="ko-KR" sz="1400">
                  <a:solidFill>
                    <a:srgbClr val="7f007f"/>
                  </a:solidFill>
                  <a:latin typeface="Consolas"/>
                </a:rPr>
                <a:t>ref</a:t>
              </a:r>
              <a:r>
                <a:rPr lang="en-US" altLang="ko-KR" sz="1400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lang="en-US" altLang="ko-KR" sz="1400" i="1">
                  <a:solidFill>
                    <a:srgbClr val="2a00ff"/>
                  </a:solidFill>
                  <a:latin typeface="Consolas"/>
                </a:rPr>
                <a:t>"console" </a:t>
              </a:r>
              <a:r>
                <a:rPr lang="en-US" altLang="ko-KR" sz="1400" i="1">
                  <a:solidFill>
                    <a:srgbClr val="008080"/>
                  </a:solidFill>
                  <a:latin typeface="Consolas"/>
                </a:rPr>
                <a:t>/&gt;</a:t>
              </a:r>
              <a:endParaRPr lang="en-US" altLang="ko-KR" sz="1400" i="1">
                <a:solidFill>
                  <a:srgbClr val="008080"/>
                </a:solidFill>
                <a:latin typeface="Consolas"/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altLang="ko-KR" sz="1400">
                  <a:solidFill>
                    <a:srgbClr val="3f7f7f"/>
                  </a:solidFill>
                  <a:latin typeface="Consolas"/>
                </a:rPr>
                <a:t>root</a:t>
              </a:r>
              <a:r>
                <a:rPr lang="en-US" altLang="ko-KR" sz="1400">
                  <a:solidFill>
                    <a:srgbClr val="008080"/>
                  </a:solidFill>
                  <a:latin typeface="Consolas"/>
                </a:rPr>
                <a:t>&gt;</a:t>
              </a:r>
              <a:endParaRPr lang="en-US" altLang="ko-KR" sz="1400">
                <a:solidFill>
                  <a:srgbClr val="008080"/>
                </a:solidFill>
                <a:latin typeface="Consolas"/>
              </a:endParaRPr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2733727" y="3348677"/>
              <a:ext cx="633175" cy="274945"/>
            </a:xfrm>
            <a:prstGeom prst="rect">
              <a:avLst/>
            </a:prstGeom>
            <a:noFill/>
            <a:ln w="22225" cap="rnd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endParaRPr>
            </a:p>
          </p:txBody>
        </p:sp>
      </p:grpSp>
      <p:sp>
        <p:nvSpPr>
          <p:cNvPr id="9" name="직사각형 5"/>
          <p:cNvSpPr/>
          <p:nvPr/>
        </p:nvSpPr>
        <p:spPr>
          <a:xfrm>
            <a:off x="6557284" y="1837038"/>
            <a:ext cx="4191003" cy="414275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"jdbc.sqlonly"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level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"info" 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400"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"jdbc.sqltiming"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level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"info" 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"jdbc.resultsettable"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level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"info" 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"jdbc.audit"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level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"warn" 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400"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"jdbc.resultset"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level </a:t>
            </a:r>
            <a:r>
              <a:rPr lang="en-US" altLang="ko-KR" sz="140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/>
              </a:rPr>
              <a:t>"warn" </a:t>
            </a:r>
            <a:r>
              <a:rPr lang="en-US" altLang="ko-KR" sz="1400" i="1">
                <a:solidFill>
                  <a:srgbClr val="008080"/>
                </a:solidFill>
                <a:latin typeface="Consolas"/>
              </a:rPr>
              <a:t>/&gt;</a:t>
            </a:r>
            <a:endParaRPr lang="en-US" altLang="ko-KR" sz="1400" i="1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/>
              </a:rPr>
              <a:t>logger</a:t>
            </a:r>
            <a:r>
              <a:rPr lang="en-US" altLang="ko-KR" sz="14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4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4.SQL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로그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6437124" cy="481429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Controller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테스트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tomcat </a:t>
            </a:r>
            <a:r>
              <a:rPr lang="ko-KR" altLang="en-US"/>
              <a:t>서버 시작하고 브라우저에서 </a:t>
            </a:r>
            <a:r>
              <a:rPr lang="en-US" altLang="ko-KR"/>
              <a:t>URL </a:t>
            </a:r>
            <a:r>
              <a:rPr lang="ko-KR" altLang="en-US"/>
              <a:t>입력</a:t>
            </a:r>
            <a:endParaRPr lang="en-US" altLang="ko-K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572" y="1449389"/>
            <a:ext cx="5097236" cy="481429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뷰페이지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src/main/webapp/WEB-INF/views/emp.jsp</a:t>
            </a: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5.1</a:t>
            </a:r>
            <a:r>
              <a:rPr lang="ko-KR" altLang="en-US"/>
              <a:t> 컨트롤러와 웹페이지 작성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6212" y="1882794"/>
            <a:ext cx="5139788" cy="2430126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646464"/>
                </a:solidFill>
                <a:latin typeface="D2Coding"/>
              </a:rPr>
              <a:t>@Controller</a:t>
            </a:r>
            <a:endParaRPr lang="en-US" altLang="ko-KR" sz="1400">
              <a:solidFill>
                <a:srgbClr val="646464"/>
              </a:solidFill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 </a:t>
            </a:r>
            <a:r>
              <a:rPr lang="en-US" altLang="ko-KR" sz="1400">
                <a:solidFill>
                  <a:srgbClr val="7f0055"/>
                </a:solidFill>
                <a:latin typeface="D2Coding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 EmpController {</a:t>
            </a:r>
            <a:endParaRPr lang="en-US" altLang="ko-KR" sz="1400">
              <a:solidFill>
                <a:srgbClr val="000000"/>
              </a:solidFill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endParaRPr lang="ko-KR" altLang="en-US" sz="1400"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646464"/>
                </a:solidFill>
                <a:latin typeface="D2Coding"/>
              </a:rPr>
              <a:t>  @Autowired 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EmpMapper </a:t>
            </a:r>
            <a:r>
              <a:rPr lang="en-US" altLang="ko-KR" sz="1400">
                <a:solidFill>
                  <a:srgbClr val="0000c0"/>
                </a:solidFill>
                <a:latin typeface="D2Coding"/>
              </a:rPr>
              <a:t>empMapper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;</a:t>
            </a:r>
            <a:endParaRPr lang="en-US" altLang="ko-KR" sz="1400">
              <a:solidFill>
                <a:srgbClr val="000000"/>
              </a:solidFill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endParaRPr lang="ko-KR" altLang="en-US" sz="1400"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646464"/>
                </a:solidFill>
                <a:latin typeface="D2Coding"/>
              </a:rPr>
              <a:t>  @GetMapping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D2Coding"/>
              </a:rPr>
              <a:t>"/emp"</a:t>
            </a:r>
            <a:r>
              <a:rPr lang="en-US" altLang="ko-KR" sz="1400" i="1">
                <a:solidFill>
                  <a:srgbClr val="000000"/>
                </a:solidFill>
                <a:latin typeface="D2Coding"/>
              </a:rPr>
              <a:t>)</a:t>
            </a:r>
            <a:endParaRPr lang="en-US" altLang="ko-KR" sz="1400" i="1">
              <a:solidFill>
                <a:srgbClr val="000000"/>
              </a:solidFill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</a:rPr>
              <a:t>  public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 String emp(Model </a:t>
            </a:r>
            <a:r>
              <a:rPr lang="en-US" altLang="ko-KR" sz="1400">
                <a:solidFill>
                  <a:srgbClr val="6a3e3e"/>
                </a:solidFill>
                <a:latin typeface="D2Coding"/>
              </a:rPr>
              <a:t>model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, EmpVO </a:t>
            </a:r>
            <a:r>
              <a:rPr lang="en-US" altLang="ko-KR" sz="1400">
                <a:solidFill>
                  <a:srgbClr val="6a3e3e"/>
                </a:solidFill>
                <a:latin typeface="D2Coding"/>
              </a:rPr>
              <a:t>empVO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) {</a:t>
            </a:r>
            <a:endParaRPr lang="en-US" altLang="ko-KR" sz="1400">
              <a:solidFill>
                <a:srgbClr val="000000"/>
              </a:solidFill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6a3e3e"/>
                </a:solidFill>
                <a:latin typeface="D2Coding"/>
              </a:rPr>
              <a:t>     model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.addAttribute(</a:t>
            </a:r>
            <a:r>
              <a:rPr lang="en-US" altLang="ko-KR" sz="1400">
                <a:solidFill>
                  <a:srgbClr val="2a00ff"/>
                </a:solidFill>
                <a:latin typeface="D2Coding"/>
              </a:rPr>
              <a:t>"emp"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, </a:t>
            </a:r>
            <a:r>
              <a:rPr lang="en-US" altLang="ko-KR" sz="1400">
                <a:solidFill>
                  <a:srgbClr val="0000c0"/>
                </a:solidFill>
                <a:latin typeface="D2Coding"/>
              </a:rPr>
              <a:t>empMapper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.getEmp(</a:t>
            </a:r>
            <a:r>
              <a:rPr lang="en-US" altLang="ko-KR" sz="1400">
                <a:solidFill>
                  <a:srgbClr val="6a3e3e"/>
                </a:solidFill>
                <a:latin typeface="D2Coding"/>
              </a:rPr>
              <a:t>empVO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));</a:t>
            </a:r>
            <a:endParaRPr lang="en-US" altLang="ko-KR" sz="1400">
              <a:solidFill>
                <a:srgbClr val="000000"/>
              </a:solidFill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</a:rPr>
              <a:t>     return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 </a:t>
            </a:r>
            <a:r>
              <a:rPr lang="en-US" altLang="ko-KR" sz="1400">
                <a:solidFill>
                  <a:srgbClr val="2a00ff"/>
                </a:solidFill>
                <a:latin typeface="D2Coding"/>
              </a:rPr>
              <a:t>"emp"</a:t>
            </a:r>
            <a:r>
              <a:rPr lang="en-US" altLang="ko-KR" sz="1400">
                <a:solidFill>
                  <a:srgbClr val="000000"/>
                </a:solidFill>
                <a:latin typeface="D2Coding"/>
              </a:rPr>
              <a:t>;</a:t>
            </a:r>
            <a:endParaRPr lang="en-US" altLang="ko-KR" sz="1400">
              <a:solidFill>
                <a:srgbClr val="000000"/>
              </a:solidFill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</a:rPr>
              <a:t>  }</a:t>
            </a:r>
            <a:endParaRPr lang="en-US" altLang="ko-KR" sz="1400">
              <a:solidFill>
                <a:srgbClr val="000000"/>
              </a:solidFill>
              <a:latin typeface="D2Coding"/>
            </a:endParaRPr>
          </a:p>
          <a:p>
            <a:pPr lvl="0">
              <a:spcBef>
                <a:spcPts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</a:rPr>
              <a:t>}</a:t>
            </a:r>
            <a:endParaRPr lang="en-US" altLang="ko-KR" sz="1400">
              <a:solidFill>
                <a:srgbClr val="000000"/>
              </a:solidFill>
              <a:latin typeface="D2Coding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65321" y="2244744"/>
            <a:ext cx="3860269" cy="158600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body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h3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lang="ko-KR" altLang="en-US" sz="1400">
                <a:solidFill>
                  <a:srgbClr val="000000"/>
                </a:solidFill>
                <a:latin typeface="D2Coding"/>
                <a:ea typeface="휴먼모음T"/>
              </a:rPr>
              <a:t>사원조회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h3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lang="ko-KR" altLang="en-US" sz="1400">
                <a:solidFill>
                  <a:srgbClr val="000000"/>
                </a:solidFill>
                <a:latin typeface="D2Coding"/>
                <a:ea typeface="휴먼모음T"/>
              </a:rPr>
              <a:t>사번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: ${emp.employee_id}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lang="ko-KR" altLang="en-US" sz="1400">
                <a:solidFill>
                  <a:srgbClr val="000000"/>
                </a:solidFill>
                <a:latin typeface="D2Coding"/>
                <a:ea typeface="휴먼모음T"/>
              </a:rPr>
              <a:t>이름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: ${emp.first_name}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lang="ko-KR" altLang="en-US" sz="1400">
                <a:solidFill>
                  <a:srgbClr val="000000"/>
                </a:solidFill>
                <a:latin typeface="D2Coding"/>
                <a:ea typeface="휴먼모음T"/>
              </a:rPr>
              <a:t>입사일자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: ${emp.hire_date}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lang="ko-KR" altLang="en-US" sz="1400">
                <a:solidFill>
                  <a:srgbClr val="000000"/>
                </a:solidFill>
                <a:latin typeface="D2Coding"/>
                <a:ea typeface="휴먼모음T"/>
              </a:rPr>
              <a:t>급여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: ${emp.salary}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휴먼모음T"/>
              </a:rPr>
              <a:t>body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휴먼모음T"/>
            </a:endParaRPr>
          </a:p>
        </p:txBody>
      </p:sp>
      <p:sp>
        <p:nvSpPr>
          <p:cNvPr id="8" name="직사각형 6"/>
          <p:cNvSpPr/>
          <p:nvPr/>
        </p:nvSpPr>
        <p:spPr>
          <a:xfrm>
            <a:off x="956212" y="5467654"/>
            <a:ext cx="5139788" cy="4610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lang="en-US" altLang="ko-KR" sz="1400">
                <a:solidFill>
                  <a:schemeClr val="tx1"/>
                </a:solidFill>
                <a:latin typeface="D2Coding"/>
              </a:rPr>
              <a:t>http://localhost/web/emp?employee_id=100</a:t>
            </a:r>
            <a:endParaRPr lang="en-US" altLang="ko-KR" sz="1400">
              <a:solidFill>
                <a:schemeClr val="tx1"/>
              </a:solidFill>
              <a:latin typeface="D2Coding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lang="ko-KR" altLang="en-US" sz="1400"/>
              <a:t>컨트롤러와 웹페이지 작성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6.1 Dynamic Web Project </a:t>
            </a:r>
            <a:r>
              <a:rPr lang="ko-KR" altLang="en-US"/>
              <a:t>를 </a:t>
            </a:r>
            <a:r>
              <a:rPr lang="en-US" altLang="ko-KR"/>
              <a:t>Spring </a:t>
            </a:r>
            <a:r>
              <a:rPr lang="ko-KR" altLang="en-US"/>
              <a:t>프로젝트로 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Maven </a:t>
            </a:r>
            <a:r>
              <a:rPr lang="ko-KR" altLang="en-US"/>
              <a:t>프로젝트로 변경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Configure </a:t>
            </a:r>
            <a:r>
              <a:rPr lang="ko-KR" altLang="en-US"/>
              <a:t>컨텍스트메뉴 </a:t>
            </a:r>
            <a:r>
              <a:rPr lang="en-US" altLang="ko-KR"/>
              <a:t>-&gt; </a:t>
            </a:r>
            <a:r>
              <a:rPr lang="en-US" altLang="ko-KR">
                <a:solidFill>
                  <a:srgbClr val="00b0f0"/>
                </a:solidFill>
              </a:rPr>
              <a:t>convert to maven project</a:t>
            </a:r>
            <a:endParaRPr lang="en-US" altLang="ko-KR">
              <a:solidFill>
                <a:srgbClr val="00b0f0"/>
              </a:solidFill>
            </a:endParaRPr>
          </a:p>
          <a:p>
            <a:pPr lvl="0">
              <a:defRPr/>
            </a:pPr>
            <a:r>
              <a:rPr lang="en-US" altLang="ko-KR"/>
              <a:t>Spring </a:t>
            </a:r>
            <a:r>
              <a:rPr lang="ko-KR" altLang="en-US"/>
              <a:t>프로젝트로 변경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Spring </a:t>
            </a:r>
            <a:r>
              <a:rPr lang="ko-KR" altLang="en-US"/>
              <a:t>컨텍스트메뉴 </a:t>
            </a:r>
            <a:r>
              <a:rPr lang="en-US" altLang="ko-KR"/>
              <a:t>-&gt; </a:t>
            </a:r>
            <a:r>
              <a:rPr lang="en-US" altLang="ko-KR">
                <a:solidFill>
                  <a:srgbClr val="00b0f0"/>
                </a:solidFill>
              </a:rPr>
              <a:t>add Spring Project Nature</a:t>
            </a:r>
            <a:endParaRPr lang="en-US" altLang="ko-KR">
              <a:solidFill>
                <a:srgbClr val="00b0f0"/>
              </a:solidFill>
            </a:endParaRPr>
          </a:p>
          <a:p>
            <a:pPr lvl="0">
              <a:defRPr/>
            </a:pPr>
            <a:r>
              <a:rPr lang="en-US" altLang="ko-KR"/>
              <a:t>Spring </a:t>
            </a:r>
            <a:r>
              <a:rPr lang="ko-KR" altLang="en-US"/>
              <a:t>라이브러리 설치</a:t>
            </a:r>
            <a:endParaRPr lang="ko-KR" altLang="en-US"/>
          </a:p>
          <a:p>
            <a:pPr lvl="1">
              <a:defRPr/>
            </a:pPr>
            <a:r>
              <a:rPr lang="en-US" altLang="ko-KR" u="sng">
                <a:hlinkClick r:id="rId2"/>
              </a:rPr>
              <a:t>https://mvnrepository.com/</a:t>
            </a:r>
            <a:r>
              <a:rPr lang="en-US" altLang="ko-KR" u="sng"/>
              <a:t> </a:t>
            </a:r>
            <a:r>
              <a:rPr lang="en-US" altLang="ko-KR"/>
              <a:t>Spring context </a:t>
            </a:r>
            <a:r>
              <a:rPr lang="ko-KR" altLang="en-US"/>
              <a:t>검색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5.3.16 </a:t>
            </a:r>
            <a:r>
              <a:rPr lang="ko-KR" altLang="en-US"/>
              <a:t>버전 선택하여 </a:t>
            </a:r>
            <a:r>
              <a:rPr lang="en-US" altLang="ko-KR"/>
              <a:t>pom.xml </a:t>
            </a:r>
            <a:r>
              <a:rPr lang="ko-KR" altLang="en-US"/>
              <a:t>에 복사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Maven Dependencies</a:t>
            </a:r>
            <a:r>
              <a:rPr lang="ko-KR" altLang="en-US"/>
              <a:t>에서 </a:t>
            </a:r>
            <a:r>
              <a:rPr lang="en-US" altLang="ko-KR"/>
              <a:t>jar </a:t>
            </a:r>
            <a:r>
              <a:rPr lang="ko-KR" altLang="en-US"/>
              <a:t>파일이 추가되었는지 확인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Spring </a:t>
            </a:r>
            <a:r>
              <a:rPr lang="ko-KR" altLang="en-US"/>
              <a:t>설정파일 추가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File </a:t>
            </a:r>
            <a:r>
              <a:rPr lang="ko-KR" altLang="en-US"/>
              <a:t>메뉴 </a:t>
            </a:r>
            <a:r>
              <a:rPr lang="en-US" altLang="ko-KR"/>
              <a:t>-&gt; new -&gt; Spring Bean Configuration File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XSD namespace </a:t>
            </a:r>
            <a:r>
              <a:rPr lang="ko-KR" altLang="en-US"/>
              <a:t>정의에서 </a:t>
            </a:r>
            <a:r>
              <a:rPr lang="en-US" altLang="ko-KR">
                <a:solidFill>
                  <a:srgbClr val="ff0000"/>
                </a:solidFill>
              </a:rPr>
              <a:t>context</a:t>
            </a:r>
            <a:r>
              <a:rPr lang="en-US" altLang="ko-KR"/>
              <a:t> </a:t>
            </a:r>
            <a:r>
              <a:rPr lang="ko-KR" altLang="en-US"/>
              <a:t>선택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File -&gt; New -&gt; spring Legacy Project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템플릿에서 </a:t>
            </a:r>
            <a:r>
              <a:rPr lang="en-US" altLang="ko-KR"/>
              <a:t>Spring MVC Project </a:t>
            </a:r>
            <a:r>
              <a:rPr lang="ko-KR" altLang="en-US"/>
              <a:t>선택</a:t>
            </a:r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6000" lvl="1">
              <a:defRPr/>
            </a:pPr>
            <a:endParaRPr lang="en-US" altLang="ko-KR" sz="1800"/>
          </a:p>
          <a:p>
            <a:pPr marL="576000" lvl="2">
              <a:defRPr/>
            </a:pPr>
            <a:r>
              <a:rPr lang="ko-KR" altLang="en-US" sz="1600"/>
              <a:t>패키지명 입력</a:t>
            </a:r>
            <a:endParaRPr lang="ko-KR" altLang="en-US" sz="16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1.2 Spring Legacy Project</a:t>
            </a:r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 rot="0">
            <a:off x="1235043" y="2237910"/>
            <a:ext cx="4498100" cy="4235318"/>
            <a:chOff x="3661372" y="1449388"/>
            <a:chExt cx="4504855" cy="482463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49645" y="1449388"/>
              <a:ext cx="4416582" cy="482463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661372" y="3967571"/>
              <a:ext cx="2033258" cy="197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47927" y="2116552"/>
              <a:ext cx="975511" cy="2192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3224" y="2237910"/>
            <a:ext cx="3828700" cy="262182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83224" y="3120543"/>
            <a:ext cx="1129093" cy="244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9" name="제목 8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1.3 </a:t>
            </a:r>
            <a:r>
              <a:rPr lang="ko-KR" altLang="en-US"/>
              <a:t>프로젝트 구조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9335" y="1691693"/>
            <a:ext cx="2608002" cy="46799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9996" y="1873771"/>
            <a:ext cx="174118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rgbClr val="ff0000"/>
                </a:solidFill>
                <a:latin typeface="D2Coding"/>
                <a:ea typeface="휴먼모음T"/>
              </a:rPr>
              <a:t>자바 코드 경로</a:t>
            </a:r>
            <a:r>
              <a:rPr lang="en-US" altLang="ko-KR" sz="1200">
                <a:solidFill>
                  <a:srgbClr val="ff0000"/>
                </a:solidFill>
                <a:latin typeface="D2Coding"/>
                <a:ea typeface="휴먼모음T"/>
              </a:rPr>
              <a:t>(*.java)</a:t>
            </a:r>
            <a:endParaRPr lang="ko-KR" altLang="en-US" sz="1200">
              <a:solidFill>
                <a:srgbClr val="ff0000"/>
              </a:solidFill>
              <a:latin typeface="D2Coding"/>
              <a:ea typeface="휴먼모음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3699" y="2317330"/>
            <a:ext cx="29674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rgbClr val="ff0000"/>
                </a:solidFill>
                <a:latin typeface="D2Coding"/>
                <a:ea typeface="휴먼모음T"/>
              </a:rPr>
              <a:t>실행 시 설정 파일 경로</a:t>
            </a:r>
            <a:r>
              <a:rPr lang="en-US" altLang="ko-KR" sz="1200">
                <a:solidFill>
                  <a:srgbClr val="ff0000"/>
                </a:solidFill>
                <a:latin typeface="D2Coding"/>
                <a:ea typeface="휴먼모음T"/>
              </a:rPr>
              <a:t>(xml, properties)</a:t>
            </a:r>
            <a:endParaRPr lang="ko-KR" altLang="en-US" sz="1200">
              <a:solidFill>
                <a:srgbClr val="ff0000"/>
              </a:solidFill>
              <a:latin typeface="D2Coding"/>
              <a:ea typeface="휴먼모음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43139" y="2610989"/>
            <a:ext cx="21980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latin typeface="D2Coding"/>
                <a:ea typeface="휴먼모음T"/>
              </a:rPr>
              <a:t>자바 테스트 코드 경로</a:t>
            </a:r>
            <a:r>
              <a:rPr lang="en-US" altLang="ko-KR" sz="1200">
                <a:latin typeface="D2Coding"/>
                <a:ea typeface="휴먼모음T"/>
              </a:rPr>
              <a:t>(*.java)</a:t>
            </a:r>
            <a:endParaRPr lang="ko-KR" altLang="en-US" sz="1200">
              <a:latin typeface="D2Coding"/>
              <a:ea typeface="휴먼모음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7061" y="2889658"/>
            <a:ext cx="30941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latin typeface="D2Coding"/>
                <a:ea typeface="휴먼모음T"/>
              </a:rPr>
              <a:t>테스트 설정 파일 경로</a:t>
            </a:r>
            <a:r>
              <a:rPr lang="en-US" altLang="ko-KR" sz="1200">
                <a:latin typeface="D2Coding"/>
                <a:ea typeface="휴먼모음T"/>
              </a:rPr>
              <a:t>(xml, properties)</a:t>
            </a:r>
            <a:endParaRPr lang="ko-KR" altLang="en-US" sz="1200">
              <a:latin typeface="D2Coding"/>
              <a:ea typeface="휴먼모음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5944" y="4573232"/>
            <a:ext cx="155523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웹과 관련된 설정 파일</a:t>
            </a:r>
            <a:endParaRPr lang="ko-KR" altLang="en-US" sz="1200">
              <a:solidFill>
                <a:schemeClr val="accent1">
                  <a:lumMod val="60000"/>
                  <a:lumOff val="40000"/>
                </a:schemeClr>
              </a:solidFill>
              <a:latin typeface="D2Coding"/>
              <a:ea typeface="휴먼모음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6163" y="4877519"/>
            <a:ext cx="12250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스프링 설정 파일</a:t>
            </a:r>
            <a:endParaRPr lang="ko-KR" altLang="en-US" sz="1200">
              <a:solidFill>
                <a:schemeClr val="accent1">
                  <a:lumMod val="60000"/>
                  <a:lumOff val="40000"/>
                </a:schemeClr>
              </a:solidFill>
              <a:latin typeface="D2Coding"/>
              <a:ea typeface="휴먼모음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9647" y="5241766"/>
            <a:ext cx="27815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rgbClr val="ff0000"/>
                </a:solidFill>
                <a:latin typeface="D2Coding"/>
                <a:ea typeface="휴먼모음T"/>
              </a:rPr>
              <a:t>템플릿 프로젝트의 </a:t>
            </a:r>
            <a:r>
              <a:rPr lang="en-US" altLang="ko-KR" sz="1200">
                <a:solidFill>
                  <a:srgbClr val="ff0000"/>
                </a:solidFill>
                <a:latin typeface="D2Coding"/>
                <a:ea typeface="휴먼모음T"/>
              </a:rPr>
              <a:t>JSP </a:t>
            </a:r>
            <a:r>
              <a:rPr lang="ko-KR" altLang="en-US" sz="1200">
                <a:solidFill>
                  <a:srgbClr val="ff0000"/>
                </a:solidFill>
                <a:latin typeface="D2Coding"/>
                <a:ea typeface="휴먼모음T"/>
              </a:rPr>
              <a:t>파일 경로</a:t>
            </a:r>
            <a:r>
              <a:rPr lang="en-US" altLang="ko-KR" sz="1200">
                <a:solidFill>
                  <a:srgbClr val="ff0000"/>
                </a:solidFill>
                <a:latin typeface="D2Coding"/>
                <a:ea typeface="휴먼모음T"/>
              </a:rPr>
              <a:t>(*.jsp)</a:t>
            </a:r>
            <a:endParaRPr lang="ko-KR" altLang="en-US" sz="1200">
              <a:solidFill>
                <a:srgbClr val="ff0000"/>
              </a:solidFill>
              <a:latin typeface="D2Coding"/>
              <a:ea typeface="휴먼모음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9395" y="5561043"/>
            <a:ext cx="206178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웹애플리케이션 배포 설정 파일</a:t>
            </a:r>
            <a:endParaRPr lang="ko-KR" altLang="en-US" sz="1200">
              <a:solidFill>
                <a:schemeClr val="accent1">
                  <a:lumMod val="60000"/>
                  <a:lumOff val="40000"/>
                </a:schemeClr>
              </a:solidFill>
              <a:latin typeface="D2Coding"/>
              <a:ea typeface="휴먼모음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6163" y="6139636"/>
            <a:ext cx="12250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메이븐 설정 파일</a:t>
            </a:r>
            <a:endParaRPr lang="ko-KR" altLang="en-US" sz="1200">
              <a:solidFill>
                <a:schemeClr val="accent1">
                  <a:lumMod val="60000"/>
                  <a:lumOff val="40000"/>
                </a:schemeClr>
              </a:solidFill>
              <a:latin typeface="D2Coding"/>
              <a:ea typeface="휴먼모음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0522" y="5880320"/>
            <a:ext cx="146065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1200">
                <a:latin typeface="D2Coding"/>
                <a:ea typeface="휴먼모음T"/>
              </a:rPr>
              <a:t>빌드 경로</a:t>
            </a:r>
            <a:r>
              <a:rPr lang="en-US" altLang="ko-KR" sz="1200">
                <a:latin typeface="D2Coding"/>
                <a:ea typeface="휴먼모음T"/>
              </a:rPr>
              <a:t>(*.class)</a:t>
            </a:r>
            <a:endParaRPr lang="ko-KR" altLang="en-US" sz="1200">
              <a:latin typeface="D2Coding"/>
              <a:ea typeface="휴먼모음T"/>
            </a:endParaRPr>
          </a:p>
        </p:txBody>
      </p:sp>
      <p:cxnSp>
        <p:nvCxnSpPr>
          <p:cNvPr id="22" name="직선 화살표 연결선 21"/>
          <p:cNvCxnSpPr>
            <a:stCxn id="11" idx="3"/>
          </p:cNvCxnSpPr>
          <p:nvPr/>
        </p:nvCxnSpPr>
        <p:spPr>
          <a:xfrm>
            <a:off x="5641178" y="2012271"/>
            <a:ext cx="68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641178" y="2490479"/>
            <a:ext cx="684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641178" y="2719213"/>
            <a:ext cx="684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641178" y="2947947"/>
            <a:ext cx="684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641178" y="4709102"/>
            <a:ext cx="1593079" cy="22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641178" y="4991661"/>
            <a:ext cx="1593079" cy="11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641178" y="5334180"/>
            <a:ext cx="140419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3"/>
          </p:cNvCxnSpPr>
          <p:nvPr/>
        </p:nvCxnSpPr>
        <p:spPr>
          <a:xfrm flipV="1">
            <a:off x="5641178" y="5665415"/>
            <a:ext cx="1404199" cy="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3"/>
          </p:cNvCxnSpPr>
          <p:nvPr/>
        </p:nvCxnSpPr>
        <p:spPr>
          <a:xfrm>
            <a:off x="5641178" y="6018820"/>
            <a:ext cx="702099" cy="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41178" y="6269266"/>
            <a:ext cx="702099" cy="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가로 글상자 3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1.4 java version </a:t>
            </a:r>
            <a:r>
              <a:rPr lang="ko-KR" altLang="en-US"/>
              <a:t>변경</a:t>
            </a:r>
            <a:endParaRPr lang="ko-KR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properties -&gt; Project facets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134" y="1883120"/>
            <a:ext cx="5772372" cy="38336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29331" y="3195873"/>
            <a:ext cx="2631968" cy="178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1.5 Web Module </a:t>
            </a:r>
            <a:r>
              <a:rPr lang="ko-KR" altLang="en-US"/>
              <a:t>버전 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\src\main\webapp\WEB-INF\web.xml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namespace</a:t>
            </a:r>
            <a:r>
              <a:rPr lang="ko-KR" altLang="en-US"/>
              <a:t> 변경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>
          <a:xfrm>
            <a:off x="929508" y="2243142"/>
            <a:ext cx="10268642" cy="60647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lvl="0" defTabSz="914400" eaLnBrk="0" hangingPunct="0">
              <a:spcAft>
                <a:spcPct val="0"/>
              </a:spcAft>
              <a:buClr>
                <a:schemeClr val="tx1"/>
              </a:buClr>
              <a:buNone/>
              <a:defRPr/>
            </a:pPr>
            <a:r>
              <a:rPr lang="ko-KR" altLang="ko-KR" sz="1400">
                <a:solidFill>
                  <a:schemeClr val="tx1"/>
                </a:solidFill>
                <a:effectLst/>
                <a:latin typeface="Arial Unicode MS"/>
                <a:ea typeface="Monaco"/>
              </a:rPr>
              <a:t>&lt;web-app xmlns="http://xmlns.jcp.org/xml/ns/javaee"  xmlns:xsi="http://www.w3.org/2001/XMLSchema-instance"</a:t>
            </a:r>
            <a:endParaRPr lang="ko-KR" altLang="ko-KR" sz="1400">
              <a:solidFill>
                <a:schemeClr val="tx1"/>
              </a:solidFill>
              <a:effectLst/>
              <a:latin typeface="Arial Unicode MS"/>
              <a:ea typeface="Monaco"/>
            </a:endParaRPr>
          </a:p>
          <a:p>
            <a:pPr lvl="0" defTabSz="914400" eaLnBrk="0" hangingPunct="0">
              <a:spcAft>
                <a:spcPct val="0"/>
              </a:spcAft>
              <a:buClr>
                <a:schemeClr val="tx1"/>
              </a:buClr>
              <a:buNone/>
              <a:defRPr/>
            </a:pPr>
            <a:r>
              <a:rPr lang="ko-KR" altLang="ko-KR" sz="1400">
                <a:solidFill>
                  <a:schemeClr val="tx1"/>
                </a:solidFill>
                <a:effectLst/>
                <a:latin typeface="Arial Unicode MS"/>
                <a:ea typeface="Monaco"/>
              </a:rPr>
              <a:t>    xsi:schemaLocation="http://xmlns.jcp.org/xml/ns/javaee http://xmlns.jcp.org/xml/ns/javaee/web-app_3_1.xsd"    version="3.1"&gt;</a:t>
            </a:r>
            <a:endParaRPr lang="ko-KR" altLang="ko-KR" sz="1400">
              <a:solidFill>
                <a:schemeClr val="tx1"/>
              </a:solidFill>
              <a:effectLst/>
              <a:latin typeface="Arial Unicode MS"/>
              <a:ea typeface="Monaco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7011" y="2938616"/>
            <a:ext cx="4900613" cy="27919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9440"/>
          <a:stretch>
            <a:fillRect/>
          </a:stretch>
        </p:blipFill>
        <p:spPr>
          <a:xfrm>
            <a:off x="7849794" y="2948041"/>
            <a:ext cx="2561688" cy="264625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79651" y="5415995"/>
            <a:ext cx="1217455" cy="178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85535" y="3295975"/>
            <a:ext cx="2079048" cy="451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48116" y="3295975"/>
            <a:ext cx="2399168" cy="451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</p:cNvCxnSpPr>
          <p:nvPr/>
        </p:nvCxnSpPr>
        <p:spPr>
          <a:xfrm>
            <a:off x="6364583" y="3521866"/>
            <a:ext cx="17835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1.6 log4j.xml dtd </a:t>
            </a:r>
            <a:r>
              <a:rPr lang="ko-KR" altLang="en-US"/>
              <a:t>경로 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log4j.xml dtd </a:t>
            </a:r>
            <a:r>
              <a:rPr lang="ko-KR" altLang="en-US"/>
              <a:t>경로 수정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>
          <a:xfrm>
            <a:off x="1323833" y="4025251"/>
            <a:ext cx="7792871" cy="4104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400" b="0" i="0" u="none" strike="noStrike" cap="none" normalizeH="0" baseline="0">
                <a:solidFill>
                  <a:schemeClr val="tx1"/>
                </a:solidFill>
                <a:effectLst/>
                <a:latin typeface="Arial Unicode MS"/>
                <a:ea typeface="Monaco"/>
              </a:rPr>
              <a:t>http://logging.apache.org/log4j/1.2/apidocs/org/apache/log4j/xml/doc-files/log4j.dtd</a:t>
            </a:r>
            <a:r>
              <a:rPr kumimoji="0" lang="ko-KR" altLang="ko-KR" sz="1400" b="0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2514" y="1968393"/>
            <a:ext cx="7981950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1689" y="4657568"/>
            <a:ext cx="7000875" cy="1704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02192" y="2215737"/>
            <a:ext cx="1064387" cy="336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01207" y="5184587"/>
            <a:ext cx="6248262" cy="247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966579" y="2552131"/>
            <a:ext cx="737403" cy="26324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가로 글상자 10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1.7</a:t>
            </a:r>
            <a:r>
              <a:rPr lang="ko-KR" altLang="en-US"/>
              <a:t> </a:t>
            </a:r>
            <a:r>
              <a:rPr lang="en-US" altLang="ko-KR"/>
              <a:t>pom.xml </a:t>
            </a:r>
            <a:r>
              <a:rPr lang="ko-KR" altLang="en-US"/>
              <a:t>변경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/>
              <a:t>version </a:t>
            </a:r>
            <a:r>
              <a:rPr lang="ko-KR" altLang="en-US"/>
              <a:t>변경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java version 1.8 -&gt; </a:t>
            </a:r>
            <a:r>
              <a:rPr lang="en-US" altLang="ko-KR">
                <a:solidFill>
                  <a:srgbClr val="0000ff"/>
                </a:solidFill>
              </a:rPr>
              <a:t>11</a:t>
            </a:r>
            <a:endParaRPr lang="en-US" altLang="ko-KR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/>
              <a:t>org.springframework-version 3.1.1.RELEASE -&gt; </a:t>
            </a:r>
            <a:r>
              <a:rPr lang="en-US" altLang="ko-KR">
                <a:solidFill>
                  <a:srgbClr val="0000ff"/>
                </a:solidFill>
              </a:rPr>
              <a:t>5.3.16</a:t>
            </a:r>
            <a:endParaRPr lang="en-US" altLang="ko-KR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/>
              <a:t>org.aspectj-version 1.6 -&gt; </a:t>
            </a:r>
            <a:r>
              <a:rPr lang="en-US" altLang="ko-KR">
                <a:solidFill>
                  <a:srgbClr val="0000ff"/>
                </a:solidFill>
              </a:rPr>
              <a:t>1.9.0</a:t>
            </a:r>
            <a:endParaRPr lang="en-US" altLang="ko-KR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/>
              <a:t>log4j version 1.2.15 -&gt; </a:t>
            </a:r>
            <a:r>
              <a:rPr lang="en-US" altLang="ko-KR">
                <a:solidFill>
                  <a:srgbClr val="0000ff"/>
                </a:solidFill>
              </a:rPr>
              <a:t>1.2.17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junit version 4.7 -&gt; </a:t>
            </a:r>
            <a:r>
              <a:rPr lang="en-US" altLang="ko-KR">
                <a:solidFill>
                  <a:srgbClr val="0000ff"/>
                </a:solidFill>
              </a:rPr>
              <a:t>4.12</a:t>
            </a:r>
            <a:endParaRPr lang="en-US" altLang="ko-KR">
              <a:solidFill>
                <a:srgbClr val="0000ff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0000ff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0000ff"/>
                </a:solidFill>
              </a:rPr>
              <a:t>교체</a:t>
            </a:r>
            <a:endParaRPr lang="ko-KR" altLang="en-US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/>
              <a:t>servlet-api  2.5 -&gt; </a:t>
            </a:r>
            <a:r>
              <a:rPr lang="en-US" altLang="ko-KR">
                <a:solidFill>
                  <a:srgbClr val="0000ff"/>
                </a:solidFill>
              </a:rPr>
              <a:t>3.1.0</a:t>
            </a:r>
            <a:endParaRPr lang="en-US" altLang="ko-KR">
              <a:solidFill>
                <a:srgbClr val="0000ff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&lt;dependency&gt; </a:t>
            </a:r>
            <a:r>
              <a:rPr lang="ko-KR" altLang="en-US"/>
              <a:t>추가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spring-test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Lombok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Jackson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6783553" y="2810118"/>
            <a:ext cx="4061928" cy="360782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3f5fbf"/>
                </a:solidFill>
                <a:latin typeface="Consolas"/>
              </a:rPr>
              <a:t>&lt;!-- spring-test --&gt;</a:t>
            </a:r>
            <a:endParaRPr lang="en-US" altLang="ko-KR" sz="11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spring-test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${org.springframework-version}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100"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3f5fbf"/>
                </a:solidFill>
                <a:latin typeface="Consolas"/>
              </a:rPr>
              <a:t>&lt;!-- lombok --&gt;</a:t>
            </a:r>
            <a:endParaRPr lang="en-US" altLang="ko-KR" sz="11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org.projectlombok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lombok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1.18.24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provided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100"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3f5fbf"/>
                </a:solidFill>
                <a:latin typeface="Consolas"/>
              </a:rPr>
              <a:t>&lt;!-- jackson --&gt;</a:t>
            </a:r>
            <a:endParaRPr lang="en-US" altLang="ko-KR" sz="11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com.fasterxml.jackson.core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jackson-databind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2.13.2.2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0" y="1453627"/>
            <a:ext cx="4126923" cy="1259093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3f5fbf"/>
                </a:solidFill>
                <a:latin typeface="Consolas"/>
              </a:rPr>
              <a:t>&lt;!– </a:t>
            </a:r>
            <a:r>
              <a:rPr lang="ko-KR" altLang="en-US" sz="1100">
                <a:solidFill>
                  <a:srgbClr val="3f5fbf"/>
                </a:solidFill>
                <a:latin typeface="Consolas"/>
              </a:rPr>
              <a:t>기존의 </a:t>
            </a:r>
            <a:r>
              <a:rPr lang="en-US" altLang="ko-KR" sz="1100">
                <a:solidFill>
                  <a:srgbClr val="3f5fbf"/>
                </a:solidFill>
                <a:latin typeface="Consolas"/>
              </a:rPr>
              <a:t>servlet-api</a:t>
            </a:r>
            <a:r>
              <a:rPr lang="ko-KR" altLang="en-US" sz="1100">
                <a:solidFill>
                  <a:srgbClr val="3f5fbf"/>
                </a:solidFill>
                <a:latin typeface="Consolas"/>
              </a:rPr>
              <a:t>를 교체</a:t>
            </a:r>
            <a:r>
              <a:rPr lang="en-US" altLang="ko-KR" sz="1100">
                <a:solidFill>
                  <a:srgbClr val="3f5fbf"/>
                </a:solidFill>
                <a:latin typeface="Consolas"/>
              </a:rPr>
              <a:t> --&gt;</a:t>
            </a:r>
            <a:endParaRPr lang="en-US" altLang="ko-KR" sz="11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javax.servlet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javax.servlet-api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3.1.0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/>
              </a:rPr>
              <a:t>provided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1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2.1 </a:t>
            </a:r>
            <a:r>
              <a:rPr lang="ko-KR" altLang="en-US"/>
              <a:t>커넥션 풀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pom.xml </a:t>
            </a:r>
            <a:r>
              <a:rPr lang="ko-KR" altLang="en-US"/>
              <a:t>에 </a:t>
            </a:r>
            <a:r>
              <a:rPr lang="en-US" altLang="ko-KR"/>
              <a:t>&lt;dependency&gt; </a:t>
            </a:r>
            <a:r>
              <a:rPr lang="ko-KR" altLang="en-US"/>
              <a:t>추가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HikariCP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spring-jdbc (spring-tx </a:t>
            </a:r>
            <a:r>
              <a:rPr lang="ko-KR" altLang="en-US"/>
              <a:t>포함됨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ojdbc8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lang="en-US" altLang="ko-KR" sz="1400"/>
              <a:t>Mybatis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109144" y="2923519"/>
            <a:ext cx="3906631" cy="3785652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5fbf"/>
                </a:solidFill>
                <a:latin typeface="D2Coding"/>
                <a:ea typeface="D2Coding"/>
              </a:rPr>
              <a:t>&lt;!-- Database connection pool --&gt;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com.zaxxer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HikariCP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5.0.1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5fbf"/>
                </a:solidFill>
                <a:latin typeface="D2Coding"/>
                <a:ea typeface="D2Coding"/>
              </a:rPr>
              <a:t>&lt;!-- spring-jdbc --&gt;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org.springframework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spring-jdbc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${org.sprigframework-version}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5fbf"/>
                </a:solidFill>
                <a:latin typeface="D2Coding"/>
                <a:ea typeface="D2Coding"/>
              </a:rPr>
              <a:t>&lt;!-- ojdbc8 --&gt;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com.oracle.database.jdbc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ojdbc8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19.3.0.0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10" name="내용 개체 틀 9"/>
          <p:cNvSpPr>
            <a:spLocks noGrp="1"/>
          </p:cNvSpPr>
          <p:nvPr/>
        </p:nvSpPr>
        <p:spPr>
          <a:xfrm>
            <a:off x="5162204" y="1377950"/>
            <a:ext cx="6448605" cy="5247682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p>
            <a:pPr marL="306000" lvl="0" indent="-306000" algn="l" defTabSz="4572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Char char="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D2Coding"/>
                <a:ea typeface="맑은 고딕"/>
                <a:cs typeface="Gill Sans MT"/>
              </a:rPr>
              <a:t>src\main\webapp\WEB-INF\spring\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맑은 고딕"/>
                <a:cs typeface="Gill Sans MT"/>
              </a:rPr>
              <a:t>root-context.xml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3d3d3d"/>
              </a:solidFill>
              <a:latin typeface="D2Coding"/>
              <a:ea typeface="맑은 고딕"/>
              <a:cs typeface="휴먼매직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27373" y="1816308"/>
            <a:ext cx="6175514" cy="4339650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&lt;?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xml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version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"1.0"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encoding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"UTF-8"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?&gt;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beans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xmlns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"http://www.springframework.org/schema/beans"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2a00f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xmlns:xsi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"http://www.w3.org/2001/XMLSchema-instance"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2a00f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xmlns:mybatis-spring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"http://mybatis.org/schema/mybatis-spring"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2a00f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xsi:schemaLocation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"http://mybatis.org/schema/mybatis-spring http://mybatis.org/schema/mybatis-spring-1.2.xsd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2a00f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http://www.springframework.org/schema/beans https://www.springframework.org/schema/beans/spring-beans.xsd"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5fbf"/>
                </a:solidFill>
                <a:latin typeface="D2Coding"/>
                <a:ea typeface="D2Coding"/>
              </a:rPr>
              <a:t>&lt;!-- datasource connection pool --&gt;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5fb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"hikariConfig"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"com.zaxxer.hikari.HikariConfig"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"driverClassName"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"oracle.jdbc.driver.OracleDriver"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"jdbcUrl"   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"jdbc:oracle:thin:@127.0.0.1:1521:xe"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"username"  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"hr"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"password"  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"hr"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id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"dataSource"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"com.zaxxer.hikari.HikariDataSource" 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2a00f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destroy-method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"close"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constructor-arg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7f007f"/>
                </a:solidFill>
                <a:latin typeface="D2Coding"/>
                <a:ea typeface="D2Coding"/>
              </a:rPr>
              <a:t>ref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"hikariConfig" </a:t>
            </a:r>
            <a:r>
              <a: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xmlns:mc="http://schemas.openxmlformats.org/markup-compatibility/2006" xmlns:hp="http://schemas.haansoft.com/office/presentation/8.0" kumimoji="0" lang="en-US" altLang="ko-KR" sz="1200" b="0" i="1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3f7f7f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3f7f7f"/>
                </a:solidFill>
                <a:latin typeface="D2Coding"/>
                <a:ea typeface="D2Coding"/>
              </a:rPr>
              <a:t>beans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8080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1012</ep:Words>
  <ep:PresentationFormat>와이드스크린</ep:PresentationFormat>
  <ep:Paragraphs>433</ep:Paragraphs>
  <ep:Slides>29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분할</vt:lpstr>
      <vt:lpstr>2. 스프링 MVC 프레임워크</vt:lpstr>
      <vt:lpstr>1.1 perspective를 spring으로 변경</vt:lpstr>
      <vt:lpstr>1.2 Spring Legacy Project</vt:lpstr>
      <vt:lpstr>1.3 프로젝트 구조</vt:lpstr>
      <vt:lpstr>1.4 java version 변경</vt:lpstr>
      <vt:lpstr>1.5 Web Module 버전 변경</vt:lpstr>
      <vt:lpstr>1.6 log4j.xml dtd 경로 수정</vt:lpstr>
      <vt:lpstr>1.7 pom.xml 변경</vt:lpstr>
      <vt:lpstr>2.1 커넥션 풀 설정</vt:lpstr>
      <vt:lpstr>2.2 Mybatis 설정</vt:lpstr>
      <vt:lpstr>2.1 Mybatis 설정</vt:lpstr>
      <vt:lpstr>2.2 Sql statement xml 파일 생성</vt:lpstr>
      <vt:lpstr>2.2 Sql statement xml 파일 생성</vt:lpstr>
      <vt:lpstr>3.1 junit 라이브러리 추가</vt:lpstr>
      <vt:lpstr>3.1 junit 라이브러리 추가</vt:lpstr>
      <vt:lpstr>3.2 spring-test 라이브러리 추가</vt:lpstr>
      <vt:lpstr>3.3 테스트 코드</vt:lpstr>
      <vt:lpstr>3.3 junit 테스트</vt:lpstr>
      <vt:lpstr>3.4 jUnit 개요와 특징</vt:lpstr>
      <vt:lpstr>3.5 jUnit에서 테스트를 지원하는 어노테이션</vt:lpstr>
      <vt:lpstr>3.5 jUnit에서 테스트를 지원하는 어노테이션</vt:lpstr>
      <vt:lpstr>3.6 jUnit을 사용한 테스트</vt:lpstr>
      <vt:lpstr>3. 6 Spring-test를 사용한 테스트</vt:lpstr>
      <vt:lpstr>4.1 sql 로그 보기</vt:lpstr>
      <vt:lpstr>4.1 sql 로그 보기</vt:lpstr>
      <vt:lpstr>4.2 sql 로그 보기</vt:lpstr>
      <vt:lpstr>4.2 sql 로그 보기</vt:lpstr>
      <vt:lpstr>5.1 컨트롤러와 웹페이지 작성</vt:lpstr>
      <vt:lpstr>6.1 Dynamic Web Project 를 Spring 프로젝트로 변경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2022-07-12T04:31:09.000</dcterms:created>
  <dc:creator>admin</dc:creator>
  <cp:lastModifiedBy>user</cp:lastModifiedBy>
  <dcterms:modified xsi:type="dcterms:W3CDTF">2022-12-08T22:34:51.738</dcterms:modified>
  <cp:revision>354</cp:revision>
  <dc:title>EL(EXPRESSIO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