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64" r:id="rId1"/>
  </p:sldMasterIdLst>
  <p:notesMasterIdLst>
    <p:notesMasterId r:id="rId2"/>
  </p:notesMasterIdLst>
  <p:sldIdLst>
    <p:sldId id="256" r:id="rId3"/>
    <p:sldId id="264" r:id="rId4"/>
    <p:sldId id="265" r:id="rId5"/>
    <p:sldId id="266" r:id="rId6"/>
    <p:sldId id="267" r:id="rId7"/>
    <p:sldId id="268" r:id="rId8"/>
    <p:sldId id="258" r:id="rId9"/>
    <p:sldId id="269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9968" autoAdjust="0"/>
    <p:restoredTop sz="96391" autoAdjust="0"/>
  </p:normalViewPr>
  <p:slideViewPr>
    <p:cSldViewPr snapToGrid="0" showGuides="1">
      <p:cViewPr varScale="1">
        <p:scale>
          <a:sx n="100" d="100"/>
          <a:sy n="100" d="100"/>
        </p:scale>
        <p:origin x="96" y="72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516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/>
              <a:pPr lvl="0">
                <a:defRPr/>
              </a:pPr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A8A719-FBD5-43C6-980D-2A7D116DF4F8}" type="datetime1">
              <a:rPr lang="en-US" altLang="ko-KR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297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915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583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9469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4152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2686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0266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3F03-0A92-4C01-A250-1990677C8B45}" type="datetime1">
              <a:rPr lang="en-US" altLang="ko-KR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orient="horz" pos="731" userDrawn="1">
          <p15:clr>
            <a:srgbClr val="FBAE40"/>
          </p15:clr>
        </p15:guide>
        <p15:guide id="3" orient="horz" pos="41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9C2B92-FA54-4E49-A6E0-2D25441D61DF}" type="datetime1">
              <a:rPr lang="en-US" altLang="ko-KR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F4C8-4196-4C5F-9CA9-6BF131782B92}" type="datetime1">
              <a:rPr lang="en-US" altLang="ko-KR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90A-B1B8-4BC1-BA9B-6007899145AF}" type="datetime1">
              <a:rPr lang="en-US" altLang="ko-KR" smtClean="0"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E6EA85D-DC6E-4658-8F1E-A4A7A4B5313F}" type="datetime1">
              <a:rPr lang="en-US" altLang="ko-KR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DB69-F7FD-45B4-ADE4-4594E1EF2CA4}" type="datetime1">
              <a:rPr lang="en-US" altLang="ko-KR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78F1-634F-4D6E-936E-9E47AD80AB4D}" type="datetime1">
              <a:rPr lang="en-US" altLang="ko-KR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4414605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21003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anchor="t" anchorCtr="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fld id="{290F5ACC-B2F7-4756-8611-E5A089BD7E96}" type="datetime1">
              <a:rPr lang="en-US" altLang="ko-KR"/>
              <a:pPr lvl="0">
                <a:defRPr/>
              </a:pPr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400" smtClean="0"/>
              <a:t>4. Mybatis</a:t>
            </a:r>
            <a:endParaRPr lang="en-US" altLang="ko-KR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ransition/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800" kern="1200">
          <a:solidFill>
            <a:schemeClr val="tx2"/>
          </a:solidFill>
          <a:latin typeface="휴먼모음T"/>
          <a:ea typeface="휴먼모음T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600" kern="1200">
          <a:solidFill>
            <a:schemeClr val="tx2"/>
          </a:solidFill>
          <a:latin typeface="휴먼모음T"/>
          <a:ea typeface="휴먼모음T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400" kern="1200">
          <a:solidFill>
            <a:schemeClr val="tx2"/>
          </a:solidFill>
          <a:latin typeface="휴먼모음T"/>
          <a:ea typeface="휴먼모음T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휴먼모음T"/>
          <a:ea typeface="휴먼모음T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휴먼모음T"/>
          <a:ea typeface="휴먼모음T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/>
              <a:t>4.  Mybatis</a:t>
            </a:r>
            <a:endParaRPr lang="en-US" altLang="ko-KR" cap="none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buAutoNum type="arabicPeriod"/>
              <a:defRPr/>
            </a:pPr>
            <a:r>
              <a:rPr lang="en-US" altLang="ko-KR" cap="none"/>
              <a:t>ORM</a:t>
            </a:r>
            <a:r>
              <a:rPr lang="ko-KR" altLang="en-US" cap="none"/>
              <a:t> 프레임워크</a:t>
            </a:r>
            <a:endParaRPr lang="ko-KR" altLang="en-US" cap="none"/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매퍼 설정</a:t>
            </a:r>
            <a:endParaRPr lang="ko-KR" altLang="en-US" cap="none"/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매퍼 </a:t>
            </a:r>
            <a:r>
              <a:rPr lang="en-US" altLang="ko-KR" cap="none"/>
              <a:t>XML</a:t>
            </a:r>
            <a:endParaRPr lang="en-US" altLang="ko-KR" cap="none"/>
          </a:p>
          <a:p>
            <a:pPr marL="342900" lvl="0" indent="-342900">
              <a:buFont typeface="Wingdings 2"/>
              <a:buAutoNum type="arabicPeriod"/>
              <a:defRPr/>
            </a:pPr>
            <a:r>
              <a:rPr lang="ko-KR" altLang="en-US" cap="none"/>
              <a:t>자바 </a:t>
            </a:r>
            <a:r>
              <a:rPr lang="en-US" altLang="ko-KR" cap="none"/>
              <a:t>API</a:t>
            </a:r>
            <a:endParaRPr lang="en-US" altLang="ko-KR" cap="none"/>
          </a:p>
          <a:p>
            <a:pPr marL="342900" lvl="0" indent="-342900">
              <a:buFont typeface="Wingdings 2"/>
              <a:buAutoNum type="arabicPeriod"/>
              <a:defRPr/>
            </a:pPr>
            <a:r>
              <a:rPr lang="ko-KR" altLang="en-US" cap="none"/>
              <a:t>어노테이션</a:t>
            </a:r>
            <a:endParaRPr lang="ko-KR" altLang="en-US" cap="none"/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동적 </a:t>
            </a:r>
            <a:r>
              <a:rPr lang="en-US" altLang="ko-KR" cap="none"/>
              <a:t>SQL</a:t>
            </a:r>
            <a:endParaRPr lang="en-US" altLang="ko-KR" cap="none"/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트랜잭션</a:t>
            </a:r>
            <a:endParaRPr lang="ko-KR" altLang="en-US" cap="none"/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프로시져</a:t>
            </a:r>
            <a:endParaRPr lang="en-US" altLang="ko-KR" cap="none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6070" y="2035583"/>
            <a:ext cx="89423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com.dbal.app.emp.mapper;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java.util.List;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org.mybatis.spring.SqlSessionTemplate;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org.springframework.beans.factory.annotation.Autowired;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org.springframework.stereotype.Repository;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kern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@Repository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EmpDAO {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200" kern="0">
                <a:solidFill>
                  <a:srgbClr val="64646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@Autowired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SqlSessionTemplate </a:t>
            </a:r>
            <a:r>
              <a:rPr lang="en-US" altLang="ko-KR" sz="12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</a:p>
          <a:p>
            <a:pPr fontAlgn="base"/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2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EmpVO getEmp(EmpVO </a:t>
            </a:r>
            <a:r>
              <a:rPr lang="en-US" altLang="ko-KR" sz="12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empVO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2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.selectOne(</a:t>
            </a:r>
            <a:r>
              <a:rPr lang="en-US" altLang="ko-KR" sz="1200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"com.dbal.app.emp.map.EmpMapper.getEmp"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2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empVO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);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</a:p>
          <a:p>
            <a:pPr fontAlgn="base"/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2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List&lt;EmpVO&gt; getEmpList() {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2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.selectList(</a:t>
            </a:r>
            <a:r>
              <a:rPr lang="en-US" altLang="ko-KR" sz="1200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"com.dbal.app.emp.map.EmpMapper.getEmpList"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2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empInsert(EmpVO </a:t>
            </a:r>
            <a:r>
              <a:rPr lang="en-US" altLang="ko-KR" sz="12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empVO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2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.insert(</a:t>
            </a:r>
            <a:r>
              <a:rPr lang="en-US" altLang="ko-KR" sz="1200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"com.dbal.app.emp.map.EmpMapper.empInsert"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empVO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2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 sz="12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200" kern="0" spc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35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트랜잭션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7657" y="1997839"/>
            <a:ext cx="107115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tabLst>
                <a:tab pos="182880" algn="l"/>
                <a:tab pos="349250" algn="l"/>
                <a:tab pos="508000" algn="l"/>
                <a:tab pos="707390" algn="l"/>
                <a:tab pos="881380" algn="l"/>
                <a:tab pos="1073150" algn="l"/>
              </a:tabLst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kern="0">
                <a:solidFill>
                  <a:srgbClr val="3F5F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TransactionManager bean </a:t>
            </a:r>
            <a:r>
              <a:rPr lang="ko-KR" altLang="en-US" kern="0">
                <a:solidFill>
                  <a:srgbClr val="3F5F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</a:t>
            </a:r>
            <a:r>
              <a:rPr lang="en-US" altLang="ko-KR" kern="0">
                <a:solidFill>
                  <a:srgbClr val="3F5F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  <a:endParaRPr lang="ko-KR" altLang="en-US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82880" algn="l"/>
                <a:tab pos="349250" algn="l"/>
                <a:tab pos="508000" algn="l"/>
                <a:tab pos="707390" algn="l"/>
                <a:tab pos="881380" algn="l"/>
                <a:tab pos="1073150" algn="l"/>
              </a:tabLst>
            </a:pP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bean </a:t>
            </a:r>
            <a:r>
              <a:rPr lang="en-US" altLang="ko-KR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"txManager"</a:t>
            </a:r>
            <a:endParaRPr lang="en-US" altLang="ko-KR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82880" algn="l"/>
                <a:tab pos="349250" algn="l"/>
                <a:tab pos="508000" algn="l"/>
                <a:tab pos="707390" algn="l"/>
                <a:tab pos="881380" algn="l"/>
                <a:tab pos="1073150" algn="l"/>
              </a:tabLst>
            </a:pPr>
            <a:r>
              <a:rPr lang="en-US" altLang="ko-KR" i="1" kern="0">
                <a:solidFill>
                  <a:srgbClr val="2A00FF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i="1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="org.springframework.jdbc.datasource.DataSourceTransactionManager"</a:t>
            </a:r>
            <a:r>
              <a:rPr lang="en-US" altLang="ko-KR" i="1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i="1" kern="0">
              <a:solidFill>
                <a:srgbClr val="2A00FF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82880" algn="l"/>
                <a:tab pos="349250" algn="l"/>
                <a:tab pos="508000" algn="l"/>
                <a:tab pos="707390" algn="l"/>
                <a:tab pos="881380" algn="l"/>
                <a:tab pos="1073150" algn="l"/>
              </a:tabLst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property </a:t>
            </a:r>
            <a:r>
              <a:rPr lang="en-US" altLang="ko-KR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"dataSource" </a:t>
            </a:r>
            <a:r>
              <a:rPr lang="en-US" altLang="ko-KR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"dataSource" </a:t>
            </a:r>
            <a:r>
              <a:rPr lang="en-US" altLang="ko-KR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82880" algn="l"/>
                <a:tab pos="349250" algn="l"/>
                <a:tab pos="508000" algn="l"/>
                <a:tab pos="707390" algn="l"/>
                <a:tab pos="881380" algn="l"/>
                <a:tab pos="1073150" algn="l"/>
              </a:tabLst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bean</a:t>
            </a:r>
            <a:r>
              <a:rPr lang="en-US" altLang="ko-KR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82880" algn="l"/>
                <a:tab pos="349250" algn="l"/>
                <a:tab pos="508000" algn="l"/>
                <a:tab pos="707390" algn="l"/>
                <a:tab pos="881380" algn="l"/>
                <a:tab pos="1073150" algn="l"/>
              </a:tabLst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kern="0">
                <a:solidFill>
                  <a:srgbClr val="3F5F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@Transactional </a:t>
            </a:r>
            <a:r>
              <a:rPr lang="ko-KR" altLang="en-US" kern="0">
                <a:solidFill>
                  <a:srgbClr val="3F5F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 처리 </a:t>
            </a:r>
            <a:r>
              <a:rPr lang="en-US" altLang="ko-KR" kern="0">
                <a:solidFill>
                  <a:srgbClr val="3F5F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  <a:endParaRPr lang="ko-KR" altLang="en-US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82880" algn="l"/>
                <a:tab pos="349250" algn="l"/>
                <a:tab pos="508000" algn="l"/>
                <a:tab pos="707390" algn="l"/>
                <a:tab pos="881380" algn="l"/>
                <a:tab pos="1073150" algn="l"/>
              </a:tabLst>
            </a:pP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tx:annotation-driven </a:t>
            </a:r>
            <a:r>
              <a:rPr lang="en-US" altLang="ko-KR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transaction-manager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"transactionManager" </a:t>
            </a:r>
            <a:r>
              <a:rPr lang="en-US" altLang="ko-KR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ker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85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6.1 </a:t>
            </a:r>
            <a:r>
              <a:rPr lang="ko-KR" altLang="en-US" smtClean="0"/>
              <a:t>트랜잭션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7028" y="1233488"/>
            <a:ext cx="10668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insert(EmpVO 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//1. connect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.getConnection();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범위 시작</a:t>
            </a:r>
            <a:endParaRPr lang="ko-KR" altLang="en-US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.setAutoCommit(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//2. statement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"INSERT INTO EMPLOYEES~~~ "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PreparedStatement 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.prepareStatement(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.executeUpdate();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"INSERT INTO MEMBER ~~~ "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.prepareStatement(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.executeUpdate();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커밋 </a:t>
            </a:r>
            <a:r>
              <a:rPr lang="en-US" altLang="ko-KR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범위 종료</a:t>
            </a:r>
            <a:endParaRPr lang="ko-KR" altLang="en-US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.commit();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(Exception 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!= 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	</a:t>
            </a:r>
            <a:r>
              <a:rPr lang="en-US" altLang="ko-KR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롤백 </a:t>
            </a:r>
            <a:r>
              <a:rPr lang="en-US" altLang="ko-KR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범위 종료</a:t>
            </a:r>
            <a:endParaRPr lang="ko-KR" altLang="en-US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	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 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.rollback(); } 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(SQLException 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 }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finally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!= 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	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 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.close(); } 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(SQLException 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 }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400" kern="0" spc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60230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7.1 </a:t>
            </a:r>
            <a:r>
              <a:rPr lang="ko-KR" altLang="en-US" smtClean="0"/>
              <a:t>프로시져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7213" y="1403304"/>
            <a:ext cx="11074400" cy="504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parameterMap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"board"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"boardParam"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property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"title"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"IN"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"VARCHAR"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"string"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property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"writer"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"IN"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"VARCHAR"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"string"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property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"content"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"IN"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"VARCHAR"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"string"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property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"seq"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"OUT"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"NUMERIC"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"int"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property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"out_msg"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"OUT"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"VARCHAR"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"string"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parameterMap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"insertBoardProc1"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"CALLABLE"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parameterMap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u="sng" kern="0">
                <a:solidFill>
                  <a:srgbClr val="2A00FF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"boardParam"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call BOARD_INS_PROC(?,?,?,?,?) }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"insertBoardProc2"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"CALLABLE"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"board"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call BOARD_INS_PROC(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#{title},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#{writer},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#{content, mode=IN, jdbcType=VARCHAR, javaType=string},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#{</a:t>
            </a:r>
            <a:r>
              <a:rPr lang="en-US" altLang="ko-KR" sz="1400" u="sng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seq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mode=OUT, jdbcType=NUMERIC, javaType=java.math.BigDecimal},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#{out_msg, mode=OUT, jdbcType=VARCHAR, javaType=string}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) 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21810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1.1</a:t>
            </a:r>
            <a:r>
              <a:rPr lang="ko-KR" altLang="en-US"/>
              <a:t> </a:t>
            </a:r>
            <a:r>
              <a:rPr lang="en-US" altLang="ko-KR"/>
              <a:t>ORM </a:t>
            </a:r>
            <a:r>
              <a:rPr lang="ko-KR" altLang="en-US"/>
              <a:t>프레임워크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1.2</a:t>
            </a:r>
            <a:r>
              <a:rPr lang="ko-KR" altLang="en-US"/>
              <a:t> </a:t>
            </a:r>
            <a:r>
              <a:rPr lang="en-US" altLang="ko-KR"/>
              <a:t>Mybatis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JDBC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모든 기능을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MyBatis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대부분 제공하므로 한 두 줄의 자바 코드로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DB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연동을 처리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69900"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SQL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명령어를 자바코드에서 분리하여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XML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따로 관리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69900"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XML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파일에 저장된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SQL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명령어를 대신 실행하고 실행결과를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VO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같은 자바 객체에 자동으로 매핑까지 해준다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1.2</a:t>
            </a:r>
            <a:r>
              <a:rPr lang="ko-KR" altLang="en-US"/>
              <a:t> </a:t>
            </a:r>
            <a:r>
              <a:rPr lang="en-US" altLang="ko-KR"/>
              <a:t>Mybatis</a:t>
            </a:r>
            <a:endParaRPr lang="ko-KR" altLang="en-US"/>
          </a:p>
        </p:txBody>
      </p:sp>
      <p:pic>
        <p:nvPicPr>
          <p:cNvPr id="5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058554" y="1544204"/>
            <a:ext cx="8078066" cy="469349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1.2</a:t>
            </a:r>
            <a:r>
              <a:rPr lang="ko-KR" altLang="en-US"/>
              <a:t> </a:t>
            </a:r>
            <a:r>
              <a:rPr lang="en-US" altLang="ko-KR"/>
              <a:t>Mybatis</a:t>
            </a:r>
            <a:endParaRPr lang="ko-KR" altLang="en-US"/>
          </a:p>
        </p:txBody>
      </p:sp>
      <p:pic>
        <p:nvPicPr>
          <p:cNvPr id="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726406" y="1535906"/>
            <a:ext cx="8433944" cy="46388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1.3</a:t>
            </a:r>
            <a:r>
              <a:rPr lang="ko-KR" altLang="en-US"/>
              <a:t> </a:t>
            </a:r>
            <a:r>
              <a:rPr lang="en-US" altLang="ko-KR"/>
              <a:t>Mybatis </a:t>
            </a:r>
            <a:r>
              <a:rPr lang="ko-KR" altLang="en-US"/>
              <a:t>주요 컴포넌트</a:t>
            </a:r>
            <a:endParaRPr lang="ko-KR" altLang="en-US"/>
          </a:p>
        </p:txBody>
      </p:sp>
      <p:grpSp>
        <p:nvGrpSpPr>
          <p:cNvPr id="44" name=""/>
          <p:cNvGrpSpPr/>
          <p:nvPr/>
        </p:nvGrpSpPr>
        <p:grpSpPr>
          <a:xfrm rot="0">
            <a:off x="753677" y="2679122"/>
            <a:ext cx="1743075" cy="2645228"/>
            <a:chOff x="976312" y="2667000"/>
            <a:chExt cx="1743075" cy="2645228"/>
          </a:xfrm>
        </p:grpSpPr>
        <p:sp>
          <p:nvSpPr>
            <p:cNvPr id="14" name=""/>
            <p:cNvSpPr/>
            <p:nvPr/>
          </p:nvSpPr>
          <p:spPr>
            <a:xfrm>
              <a:off x="976312" y="2667000"/>
              <a:ext cx="1743075" cy="2645228"/>
            </a:xfrm>
            <a:prstGeom prst="roundRect">
              <a:avLst>
                <a:gd name="adj" fmla="val 16667"/>
              </a:avLst>
            </a:prstGeom>
            <a:solidFill>
              <a:srgbClr val="dfe6f7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grpSp>
          <p:nvGrpSpPr>
            <p:cNvPr id="11" name=""/>
            <p:cNvGrpSpPr/>
            <p:nvPr/>
          </p:nvGrpSpPr>
          <p:grpSpPr>
            <a:xfrm rot="21539094">
              <a:off x="1243014" y="3879238"/>
              <a:ext cx="1134427" cy="1200150"/>
              <a:chOff x="3643313" y="4188277"/>
              <a:chExt cx="1134427" cy="1200150"/>
            </a:xfrm>
            <a:solidFill>
              <a:srgbClr val="c0cdef"/>
            </a:solidFill>
          </p:grpSpPr>
          <p:sp>
            <p:nvSpPr>
              <p:cNvPr id="6" name=""/>
              <p:cNvSpPr/>
              <p:nvPr/>
            </p:nvSpPr>
            <p:spPr>
              <a:xfrm>
                <a:off x="3643313" y="4502603"/>
                <a:ext cx="895349" cy="885825"/>
              </a:xfrm>
              <a:prstGeom prst="pentagon">
                <a:avLst>
                  <a:gd name="hf" fmla="val 105146"/>
                  <a:gd name="vf" fmla="val 110557"/>
                </a:avLst>
              </a:prstGeom>
              <a:grpFill/>
              <a:ln>
                <a:solidFill>
                  <a:srgbClr val="a6a7d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8" name=""/>
              <p:cNvSpPr/>
              <p:nvPr/>
            </p:nvSpPr>
            <p:spPr>
              <a:xfrm>
                <a:off x="3719513" y="4407352"/>
                <a:ext cx="895349" cy="885825"/>
              </a:xfrm>
              <a:prstGeom prst="pentagon">
                <a:avLst>
                  <a:gd name="hf" fmla="val 105146"/>
                  <a:gd name="vf" fmla="val 110557"/>
                </a:avLst>
              </a:prstGeom>
              <a:grpFill/>
              <a:ln>
                <a:solidFill>
                  <a:srgbClr val="a6a7d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9" name=""/>
              <p:cNvSpPr/>
              <p:nvPr/>
            </p:nvSpPr>
            <p:spPr>
              <a:xfrm>
                <a:off x="3805237" y="4302578"/>
                <a:ext cx="895349" cy="885825"/>
              </a:xfrm>
              <a:prstGeom prst="pentagon">
                <a:avLst>
                  <a:gd name="hf" fmla="val 105146"/>
                  <a:gd name="vf" fmla="val 110557"/>
                </a:avLst>
              </a:prstGeom>
              <a:grpFill/>
              <a:ln>
                <a:solidFill>
                  <a:srgbClr val="a6a7d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0" name=""/>
              <p:cNvSpPr/>
              <p:nvPr/>
            </p:nvSpPr>
            <p:spPr>
              <a:xfrm>
                <a:off x="3881437" y="4188277"/>
                <a:ext cx="895349" cy="885825"/>
              </a:xfrm>
              <a:prstGeom prst="pentagon">
                <a:avLst>
                  <a:gd name="hf" fmla="val 105146"/>
                  <a:gd name="vf" fmla="val 110557"/>
                </a:avLst>
              </a:prstGeom>
              <a:grpFill/>
              <a:ln>
                <a:solidFill>
                  <a:srgbClr val="a6a7d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7" name=""/>
              <p:cNvSpPr txBox="1"/>
              <p:nvPr/>
            </p:nvSpPr>
            <p:spPr>
              <a:xfrm>
                <a:off x="3881437" y="4498793"/>
                <a:ext cx="896303" cy="312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lvl="0" algn="ctr">
                  <a:defRPr/>
                </a:pPr>
                <a:r>
                  <a:rPr lang="ko-KR" altLang="en-US" sz="1400">
                    <a:latin typeface="휴먼모음T"/>
                    <a:ea typeface="휴먼모음T"/>
                  </a:rPr>
                  <a:t>컨트롤러</a:t>
                </a:r>
                <a:endParaRPr lang="ko-KR" altLang="en-US" sz="1400">
                  <a:latin typeface="휴먼모음T"/>
                  <a:ea typeface="휴먼모음T"/>
                </a:endParaRPr>
              </a:p>
            </p:txBody>
          </p:sp>
        </p:grpSp>
        <p:sp>
          <p:nvSpPr>
            <p:cNvPr id="15" name=""/>
            <p:cNvSpPr txBox="1"/>
            <p:nvPr/>
          </p:nvSpPr>
          <p:spPr>
            <a:xfrm>
              <a:off x="995362" y="2905125"/>
              <a:ext cx="1704975" cy="26479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200"/>
                <a:t>Presentation</a:t>
              </a:r>
              <a:r>
                <a:rPr lang="ko-KR" altLang="en-US" sz="1200"/>
                <a:t> </a:t>
              </a:r>
              <a:r>
                <a:rPr lang="en-US" altLang="ko-KR" sz="1200"/>
                <a:t>Layer</a:t>
              </a:r>
              <a:endParaRPr lang="en-US" altLang="ko-KR" sz="1200"/>
            </a:p>
          </p:txBody>
        </p:sp>
      </p:grpSp>
      <p:grpSp>
        <p:nvGrpSpPr>
          <p:cNvPr id="41" name=""/>
          <p:cNvGrpSpPr/>
          <p:nvPr/>
        </p:nvGrpSpPr>
        <p:grpSpPr>
          <a:xfrm rot="0">
            <a:off x="2145673" y="4687898"/>
            <a:ext cx="1752887" cy="1911803"/>
            <a:chOff x="3395181" y="3615325"/>
            <a:chExt cx="1752887" cy="1911803"/>
          </a:xfrm>
        </p:grpSpPr>
        <p:grpSp>
          <p:nvGrpSpPr>
            <p:cNvPr id="24" name=""/>
            <p:cNvGrpSpPr/>
            <p:nvPr/>
          </p:nvGrpSpPr>
          <p:grpSpPr>
            <a:xfrm rot="0">
              <a:off x="3395181" y="3615325"/>
              <a:ext cx="1752887" cy="1911803"/>
              <a:chOff x="3662362" y="3036705"/>
              <a:chExt cx="1752887" cy="1911803"/>
            </a:xfrm>
          </p:grpSpPr>
          <p:sp>
            <p:nvSpPr>
              <p:cNvPr id="16" name=""/>
              <p:cNvSpPr/>
              <p:nvPr/>
            </p:nvSpPr>
            <p:spPr>
              <a:xfrm>
                <a:off x="3662362" y="3036705"/>
                <a:ext cx="1743075" cy="1911803"/>
              </a:xfrm>
              <a:prstGeom prst="roundRect">
                <a:avLst>
                  <a:gd name="adj" fmla="val 16667"/>
                </a:avLst>
              </a:prstGeom>
              <a:solidFill>
                <a:srgbClr val="fff7cc">
                  <a:alpha val="100000"/>
                </a:srgbClr>
              </a:solidFill>
              <a:ln w="22225" cap="rnd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Gill Sans MT"/>
                  <a:ea typeface="휴먼매직체"/>
                  <a:cs typeface="휴먼매직체"/>
                </a:endParaRPr>
              </a:p>
            </p:txBody>
          </p:sp>
          <p:sp>
            <p:nvSpPr>
              <p:cNvPr id="17" name=""/>
              <p:cNvSpPr txBox="1"/>
              <p:nvPr/>
            </p:nvSpPr>
            <p:spPr>
              <a:xfrm>
                <a:off x="3710275" y="4506634"/>
                <a:ext cx="1704975" cy="264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Gill Sans MT"/>
                    <a:ea typeface="휴먼매직체"/>
                    <a:cs typeface="Gill Sans MT"/>
                  </a:rPr>
                  <a:t>Buiness Layer</a:t>
                </a:r>
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Gill Sans MT"/>
                  <a:ea typeface="휴먼매직체"/>
                  <a:cs typeface="Gill Sans MT"/>
                </a:endParaRPr>
              </a:p>
            </p:txBody>
          </p:sp>
        </p:grpSp>
        <p:grpSp>
          <p:nvGrpSpPr>
            <p:cNvPr id="23" name=""/>
            <p:cNvGrpSpPr/>
            <p:nvPr/>
          </p:nvGrpSpPr>
          <p:grpSpPr>
            <a:xfrm rot="0">
              <a:off x="3509481" y="3817120"/>
              <a:ext cx="1571625" cy="419100"/>
              <a:chOff x="3795712" y="3724275"/>
              <a:chExt cx="1571625" cy="419100"/>
            </a:xfrm>
          </p:grpSpPr>
          <p:sp>
            <p:nvSpPr>
              <p:cNvPr id="18" name=""/>
              <p:cNvSpPr/>
              <p:nvPr/>
            </p:nvSpPr>
            <p:spPr>
              <a:xfrm>
                <a:off x="3938587" y="3724275"/>
                <a:ext cx="1314450" cy="419100"/>
              </a:xfrm>
              <a:prstGeom prst="trapezoid">
                <a:avLst>
                  <a:gd name="adj" fmla="val 25000"/>
                </a:avLst>
              </a:prstGeom>
              <a:solidFill>
                <a:srgbClr val="ffe766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9" name=""/>
              <p:cNvSpPr txBox="1"/>
              <p:nvPr/>
            </p:nvSpPr>
            <p:spPr>
              <a:xfrm>
                <a:off x="3795712" y="3781425"/>
                <a:ext cx="1571625" cy="293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 algn="ctr">
                  <a:defRPr/>
                </a:pPr>
                <a:r>
                  <a:rPr lang="en-US" altLang="ko-KR" sz="1400"/>
                  <a:t>ServiceImpl</a:t>
                </a:r>
                <a:endParaRPr lang="en-US" altLang="ko-KR" sz="1400"/>
              </a:p>
            </p:txBody>
          </p:sp>
        </p:grpSp>
        <p:grpSp>
          <p:nvGrpSpPr>
            <p:cNvPr id="22" name=""/>
            <p:cNvGrpSpPr/>
            <p:nvPr/>
          </p:nvGrpSpPr>
          <p:grpSpPr>
            <a:xfrm rot="0">
              <a:off x="3509481" y="4512445"/>
              <a:ext cx="1571625" cy="419100"/>
              <a:chOff x="3967162" y="4391025"/>
              <a:chExt cx="1571625" cy="419100"/>
            </a:xfrm>
          </p:grpSpPr>
          <p:sp>
            <p:nvSpPr>
              <p:cNvPr id="21" name=""/>
              <p:cNvSpPr/>
              <p:nvPr/>
            </p:nvSpPr>
            <p:spPr>
              <a:xfrm>
                <a:off x="4090987" y="4391025"/>
                <a:ext cx="1314450" cy="419100"/>
              </a:xfrm>
              <a:prstGeom prst="trapezoid">
                <a:avLst>
                  <a:gd name="adj" fmla="val 25000"/>
                </a:avLst>
              </a:prstGeom>
              <a:solidFill>
                <a:srgbClr val="ffe766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20" name=""/>
              <p:cNvSpPr txBox="1"/>
              <p:nvPr/>
            </p:nvSpPr>
            <p:spPr>
              <a:xfrm>
                <a:off x="3967162" y="4476750"/>
                <a:ext cx="1571625" cy="293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 algn="ctr">
                  <a:defRPr/>
                </a:pPr>
                <a:r>
                  <a:rPr lang="en-US" altLang="ko-KR" sz="1400"/>
                  <a:t>Service</a:t>
                </a:r>
                <a:endParaRPr lang="en-US" altLang="ko-KR" sz="1400"/>
              </a:p>
            </p:txBody>
          </p:sp>
        </p:grpSp>
        <p:cxnSp>
          <p:nvCxnSpPr>
            <p:cNvPr id="25" name=""/>
            <p:cNvCxnSpPr>
              <a:stCxn id="19" idx="2"/>
              <a:endCxn id="20" idx="0"/>
            </p:cNvCxnSpPr>
            <p:nvPr/>
          </p:nvCxnSpPr>
          <p:spPr>
            <a:xfrm rot="16200000" flipH="1">
              <a:off x="4080028" y="4382905"/>
              <a:ext cx="430530" cy="0"/>
            </a:xfrm>
            <a:prstGeom prst="straightConnector1">
              <a:avLst/>
            </a:prstGeom>
            <a:ln>
              <a:solidFill>
                <a:schemeClr val="accent4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"/>
          <p:cNvCxnSpPr>
            <a:stCxn id="7" idx="3"/>
          </p:cNvCxnSpPr>
          <p:nvPr/>
        </p:nvCxnSpPr>
        <p:spPr>
          <a:xfrm>
            <a:off x="2152354" y="4348059"/>
            <a:ext cx="1005183" cy="14391"/>
          </a:xfrm>
          <a:prstGeom prst="curvedConnector3">
            <a:avLst>
              <a:gd name="adj1" fmla="val 50000"/>
            </a:avLst>
          </a:prstGeom>
          <a:ln w="1905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/>
          <p:nvPr/>
        </p:nvSpPr>
        <p:spPr>
          <a:xfrm>
            <a:off x="6289916" y="2082735"/>
            <a:ext cx="3696181" cy="3895119"/>
          </a:xfrm>
          <a:prstGeom prst="roundRect">
            <a:avLst>
              <a:gd name="adj" fmla="val 16667"/>
            </a:avLst>
          </a:prstGeom>
          <a:solidFill>
            <a:srgbClr val="cdf2e4"/>
          </a:solidFill>
          <a:ln w="22225" cap="rnd" cmpd="sng" algn="ctr">
            <a:noFill/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Gill Sans MT"/>
              <a:ea typeface="휴먼매직체"/>
              <a:cs typeface="휴먼매직체"/>
            </a:endParaRPr>
          </a:p>
        </p:txBody>
      </p:sp>
      <p:grpSp>
        <p:nvGrpSpPr>
          <p:cNvPr id="37" name=""/>
          <p:cNvGrpSpPr/>
          <p:nvPr/>
        </p:nvGrpSpPr>
        <p:grpSpPr>
          <a:xfrm rot="0">
            <a:off x="3667653" y="1614181"/>
            <a:ext cx="1743075" cy="1911803"/>
            <a:chOff x="5605463" y="1919558"/>
            <a:chExt cx="1743075" cy="1911803"/>
          </a:xfrm>
        </p:grpSpPr>
        <p:grpSp>
          <p:nvGrpSpPr>
            <p:cNvPr id="26" name=""/>
            <p:cNvGrpSpPr/>
            <p:nvPr/>
          </p:nvGrpSpPr>
          <p:grpSpPr>
            <a:xfrm rot="0">
              <a:off x="5605463" y="1919558"/>
              <a:ext cx="1743075" cy="1911803"/>
              <a:chOff x="3662362" y="3036705"/>
              <a:chExt cx="1743075" cy="1911803"/>
            </a:xfrm>
            <a:solidFill>
              <a:srgbClr val="ffe7d8"/>
            </a:solidFill>
          </p:grpSpPr>
          <p:sp>
            <p:nvSpPr>
              <p:cNvPr id="27" name=""/>
              <p:cNvSpPr/>
              <p:nvPr/>
            </p:nvSpPr>
            <p:spPr>
              <a:xfrm>
                <a:off x="3662362" y="3036705"/>
                <a:ext cx="1743075" cy="1911803"/>
              </a:xfrm>
              <a:prstGeom prst="roundRect">
                <a:avLst>
                  <a:gd name="adj" fmla="val 16667"/>
                </a:avLst>
              </a:prstGeom>
              <a:grpFill/>
              <a:ln w="22225" cap="rnd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Gill Sans MT"/>
                  <a:ea typeface="휴먼매직체"/>
                  <a:cs typeface="휴먼매직체"/>
                </a:endParaRPr>
              </a:p>
            </p:txBody>
          </p:sp>
          <p:sp>
            <p:nvSpPr>
              <p:cNvPr id="28" name=""/>
              <p:cNvSpPr txBox="1"/>
              <p:nvPr/>
            </p:nvSpPr>
            <p:spPr>
              <a:xfrm>
                <a:off x="3681412" y="3246255"/>
                <a:ext cx="1704975" cy="26479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Gill Sans MT"/>
                    <a:ea typeface="휴먼매직체"/>
                    <a:cs typeface="Gill Sans MT"/>
                  </a:rPr>
                  <a:t>Persistence Layer</a:t>
                </a:r>
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Gill Sans MT"/>
                  <a:ea typeface="휴먼매직체"/>
                  <a:cs typeface="Gill Sans MT"/>
                </a:endParaRPr>
              </a:p>
            </p:txBody>
          </p:sp>
        </p:grpSp>
        <p:grpSp>
          <p:nvGrpSpPr>
            <p:cNvPr id="29" name=""/>
            <p:cNvGrpSpPr/>
            <p:nvPr/>
          </p:nvGrpSpPr>
          <p:grpSpPr>
            <a:xfrm rot="0">
              <a:off x="5719762" y="2521403"/>
              <a:ext cx="1571625" cy="419100"/>
              <a:chOff x="3795712" y="3724275"/>
              <a:chExt cx="1571625" cy="419100"/>
            </a:xfrm>
            <a:solidFill>
              <a:srgbClr val="ffceb0"/>
            </a:solidFill>
          </p:grpSpPr>
          <p:sp>
            <p:nvSpPr>
              <p:cNvPr id="30" name=""/>
              <p:cNvSpPr/>
              <p:nvPr/>
            </p:nvSpPr>
            <p:spPr>
              <a:xfrm>
                <a:off x="3938587" y="3724275"/>
                <a:ext cx="1314450" cy="419100"/>
              </a:xfrm>
              <a:prstGeom prst="trapezoid">
                <a:avLst>
                  <a:gd name="adj" fmla="val 25000"/>
                </a:avLst>
              </a:prstGeom>
              <a:grpFill/>
              <a:ln w="22225" cap="rnd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Gill Sans MT"/>
                  <a:ea typeface="휴먼매직체"/>
                  <a:cs typeface="Gill Sans MT"/>
                </a:endParaRPr>
              </a:p>
            </p:txBody>
          </p:sp>
          <p:sp>
            <p:nvSpPr>
              <p:cNvPr id="31" name=""/>
              <p:cNvSpPr txBox="1"/>
              <p:nvPr/>
            </p:nvSpPr>
            <p:spPr>
              <a:xfrm>
                <a:off x="3795712" y="3781425"/>
                <a:ext cx="1571625" cy="293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Gill Sans MT"/>
                    <a:ea typeface="휴먼매직체"/>
                    <a:cs typeface="Gill Sans MT"/>
                  </a:rPr>
                  <a:t>Dao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Gill Sans MT"/>
                  <a:ea typeface="휴먼매직체"/>
                  <a:cs typeface="Gill Sans MT"/>
                </a:endParaRPr>
              </a:p>
            </p:txBody>
          </p:sp>
        </p:grpSp>
        <p:grpSp>
          <p:nvGrpSpPr>
            <p:cNvPr id="32" name=""/>
            <p:cNvGrpSpPr/>
            <p:nvPr/>
          </p:nvGrpSpPr>
          <p:grpSpPr>
            <a:xfrm rot="0">
              <a:off x="5719762" y="3216728"/>
              <a:ext cx="1571625" cy="419100"/>
              <a:chOff x="3967162" y="4391025"/>
              <a:chExt cx="1571625" cy="419100"/>
            </a:xfrm>
            <a:solidFill>
              <a:srgbClr val="ffceb0"/>
            </a:solidFill>
          </p:grpSpPr>
          <p:sp>
            <p:nvSpPr>
              <p:cNvPr id="33" name=""/>
              <p:cNvSpPr/>
              <p:nvPr/>
            </p:nvSpPr>
            <p:spPr>
              <a:xfrm>
                <a:off x="4090987" y="4391025"/>
                <a:ext cx="1314450" cy="419100"/>
              </a:xfrm>
              <a:prstGeom prst="trapezoid">
                <a:avLst>
                  <a:gd name="adj" fmla="val 25000"/>
                </a:avLst>
              </a:prstGeom>
              <a:grpFill/>
              <a:ln w="22225" cap="rnd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Gill Sans MT"/>
                  <a:ea typeface="휴먼매직체"/>
                  <a:cs typeface="Gill Sans MT"/>
                </a:endParaRPr>
              </a:p>
            </p:txBody>
          </p:sp>
          <p:sp>
            <p:nvSpPr>
              <p:cNvPr id="34" name=""/>
              <p:cNvSpPr txBox="1"/>
              <p:nvPr/>
            </p:nvSpPr>
            <p:spPr>
              <a:xfrm>
                <a:off x="3967162" y="4476750"/>
                <a:ext cx="1571625" cy="293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Gill Sans MT"/>
                    <a:ea typeface="휴먼매직체"/>
                    <a:cs typeface="Gill Sans MT"/>
                  </a:rPr>
                  <a:t>DaoImpl</a:t>
                </a:r>
  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Gill Sans MT"/>
                  <a:ea typeface="휴먼매직체"/>
                  <a:cs typeface="Gill Sans MT"/>
                </a:endParaRPr>
              </a:p>
            </p:txBody>
          </p:sp>
        </p:grpSp>
        <p:cxnSp>
          <p:nvCxnSpPr>
            <p:cNvPr id="35" name=""/>
            <p:cNvCxnSpPr/>
            <p:nvPr/>
          </p:nvCxnSpPr>
          <p:spPr>
            <a:xfrm rot="5400000" flipH="1">
              <a:off x="6290310" y="3087188"/>
              <a:ext cx="430530" cy="0"/>
            </a:xfrm>
            <a:prstGeom prst="straightConnector1">
              <a:avLst/>
            </a:prstGeom>
            <a:noFill/>
            <a:ln w="12700" cap="rnd" cmpd="sng" algn="ctr">
              <a:solidFill>
                <a:srgbClr val="b2b2b2">
                  <a:alpha val="100000"/>
                </a:srgbClr>
              </a:solidFill>
              <a:prstDash val="sysDash"/>
              <a:tailEnd type="arrow"/>
            </a:ln>
          </p:spPr>
        </p:cxnSp>
      </p:grpSp>
      <p:sp>
        <p:nvSpPr>
          <p:cNvPr id="46" name=""/>
          <p:cNvSpPr txBox="1"/>
          <p:nvPr/>
        </p:nvSpPr>
        <p:spPr>
          <a:xfrm>
            <a:off x="6328880" y="2216603"/>
            <a:ext cx="3638550" cy="29609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Mybatis Framework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  <p:grpSp>
        <p:nvGrpSpPr>
          <p:cNvPr id="64" name=""/>
          <p:cNvGrpSpPr/>
          <p:nvPr/>
        </p:nvGrpSpPr>
        <p:grpSpPr>
          <a:xfrm rot="0">
            <a:off x="6605250" y="5159086"/>
            <a:ext cx="1408544" cy="490682"/>
            <a:chOff x="6891000" y="5406736"/>
            <a:chExt cx="1408544" cy="490682"/>
          </a:xfrm>
        </p:grpSpPr>
        <p:sp>
          <p:nvSpPr>
            <p:cNvPr id="48" name=""/>
            <p:cNvSpPr/>
            <p:nvPr/>
          </p:nvSpPr>
          <p:spPr>
            <a:xfrm>
              <a:off x="6891000" y="5406736"/>
              <a:ext cx="1408544" cy="490682"/>
            </a:xfrm>
            <a:prstGeom prst="rect">
              <a:avLst/>
            </a:prstGeom>
            <a:solidFill>
              <a:srgbClr val="9be5c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2" name=""/>
            <p:cNvSpPr txBox="1"/>
            <p:nvPr/>
          </p:nvSpPr>
          <p:spPr>
            <a:xfrm>
              <a:off x="7001400" y="5502150"/>
              <a:ext cx="1237020" cy="2966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Gill Sans MT"/>
                  <a:ea typeface="휴먼매직체"/>
                  <a:cs typeface="Gill Sans MT"/>
                </a:rPr>
                <a:t>mapper.xml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endParaRPr>
            </a:p>
          </p:txBody>
        </p:sp>
      </p:grpSp>
      <p:grpSp>
        <p:nvGrpSpPr>
          <p:cNvPr id="63" name=""/>
          <p:cNvGrpSpPr/>
          <p:nvPr/>
        </p:nvGrpSpPr>
        <p:grpSpPr>
          <a:xfrm rot="0">
            <a:off x="8195926" y="5159086"/>
            <a:ext cx="1415327" cy="490682"/>
            <a:chOff x="8481676" y="5406736"/>
            <a:chExt cx="1415327" cy="490682"/>
          </a:xfrm>
        </p:grpSpPr>
        <p:sp>
          <p:nvSpPr>
            <p:cNvPr id="54" name=""/>
            <p:cNvSpPr/>
            <p:nvPr/>
          </p:nvSpPr>
          <p:spPr>
            <a:xfrm>
              <a:off x="8481676" y="5406736"/>
              <a:ext cx="1408544" cy="490682"/>
            </a:xfrm>
            <a:prstGeom prst="rect">
              <a:avLst/>
            </a:prstGeom>
            <a:solidFill>
              <a:srgbClr val="9be5c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3" name=""/>
            <p:cNvSpPr txBox="1"/>
            <p:nvPr/>
          </p:nvSpPr>
          <p:spPr>
            <a:xfrm>
              <a:off x="8496828" y="5502150"/>
              <a:ext cx="1400175" cy="296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Gill Sans MT"/>
                  <a:ea typeface="휴먼매직체"/>
                  <a:cs typeface="Gill Sans MT"/>
                </a:rPr>
                <a:t>jdbc.properties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endParaRPr>
            </a:p>
          </p:txBody>
        </p:sp>
      </p:grpSp>
      <p:grpSp>
        <p:nvGrpSpPr>
          <p:cNvPr id="60" name=""/>
          <p:cNvGrpSpPr/>
          <p:nvPr/>
        </p:nvGrpSpPr>
        <p:grpSpPr>
          <a:xfrm rot="0">
            <a:off x="7233900" y="3520786"/>
            <a:ext cx="1751444" cy="490682"/>
            <a:chOff x="7519651" y="3768435"/>
            <a:chExt cx="1751444" cy="490682"/>
          </a:xfrm>
        </p:grpSpPr>
        <p:sp>
          <p:nvSpPr>
            <p:cNvPr id="56" name=""/>
            <p:cNvSpPr/>
            <p:nvPr/>
          </p:nvSpPr>
          <p:spPr>
            <a:xfrm>
              <a:off x="7519651" y="3768435"/>
              <a:ext cx="1751444" cy="490682"/>
            </a:xfrm>
            <a:prstGeom prst="rect">
              <a:avLst/>
            </a:prstGeom>
            <a:solidFill>
              <a:srgbClr val="9be5c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0" name=""/>
            <p:cNvSpPr txBox="1"/>
            <p:nvPr/>
          </p:nvSpPr>
          <p:spPr>
            <a:xfrm>
              <a:off x="7534801" y="3873375"/>
              <a:ext cx="1724024" cy="2966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Gill Sans MT"/>
                  <a:ea typeface="휴먼매직체"/>
                  <a:cs typeface="Gill Sans MT"/>
                </a:rPr>
                <a:t>SqlSessionFactory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endParaRPr>
            </a:p>
          </p:txBody>
        </p:sp>
      </p:grpSp>
      <p:grpSp>
        <p:nvGrpSpPr>
          <p:cNvPr id="61" name=""/>
          <p:cNvGrpSpPr/>
          <p:nvPr/>
        </p:nvGrpSpPr>
        <p:grpSpPr>
          <a:xfrm rot="0">
            <a:off x="7233900" y="4330411"/>
            <a:ext cx="1758223" cy="490682"/>
            <a:chOff x="7519651" y="4578061"/>
            <a:chExt cx="1758223" cy="490682"/>
          </a:xfrm>
        </p:grpSpPr>
        <p:sp>
          <p:nvSpPr>
            <p:cNvPr id="55" name=""/>
            <p:cNvSpPr/>
            <p:nvPr/>
          </p:nvSpPr>
          <p:spPr>
            <a:xfrm>
              <a:off x="7519651" y="4578061"/>
              <a:ext cx="1751443" cy="490682"/>
            </a:xfrm>
            <a:prstGeom prst="rect">
              <a:avLst/>
            </a:prstGeom>
            <a:solidFill>
              <a:srgbClr val="9be5c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1" name=""/>
            <p:cNvSpPr txBox="1"/>
            <p:nvPr/>
          </p:nvSpPr>
          <p:spPr>
            <a:xfrm>
              <a:off x="7544325" y="4683002"/>
              <a:ext cx="1733549" cy="2966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Gill Sans MT"/>
                  <a:ea typeface="휴먼매직체"/>
                  <a:cs typeface="Gill Sans MT"/>
                </a:rPr>
                <a:t>SqlMapConfig.xml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endParaRPr>
            </a:p>
          </p:txBody>
        </p:sp>
      </p:grpSp>
      <p:grpSp>
        <p:nvGrpSpPr>
          <p:cNvPr id="72" name=""/>
          <p:cNvGrpSpPr/>
          <p:nvPr/>
        </p:nvGrpSpPr>
        <p:grpSpPr>
          <a:xfrm rot="0">
            <a:off x="10615615" y="2581275"/>
            <a:ext cx="666749" cy="542925"/>
            <a:chOff x="10358439" y="2257425"/>
            <a:chExt cx="666749" cy="542925"/>
          </a:xfrm>
        </p:grpSpPr>
        <p:sp>
          <p:nvSpPr>
            <p:cNvPr id="58" name=""/>
            <p:cNvSpPr/>
            <p:nvPr/>
          </p:nvSpPr>
          <p:spPr>
            <a:xfrm>
              <a:off x="10358439" y="2257425"/>
              <a:ext cx="666749" cy="542925"/>
            </a:xfrm>
            <a:prstGeom prst="can">
              <a:avLst>
                <a:gd name="adj" fmla="val 25000"/>
              </a:avLst>
            </a:prstGeom>
            <a:solidFill>
              <a:srgbClr val="d3d3eb"/>
            </a:solidFill>
            <a:ln>
              <a:solidFill>
                <a:srgbClr val="7a7cc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49" name=""/>
            <p:cNvSpPr txBox="1"/>
            <p:nvPr/>
          </p:nvSpPr>
          <p:spPr>
            <a:xfrm>
              <a:off x="10392302" y="2425576"/>
              <a:ext cx="628649" cy="2966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Gill Sans MT"/>
                  <a:ea typeface="휴먼매직체"/>
                  <a:cs typeface="Gill Sans MT"/>
                </a:rPr>
                <a:t>DB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endParaRPr>
            </a:p>
          </p:txBody>
        </p:sp>
      </p:grpSp>
      <p:grpSp>
        <p:nvGrpSpPr>
          <p:cNvPr id="62" name=""/>
          <p:cNvGrpSpPr/>
          <p:nvPr/>
        </p:nvGrpSpPr>
        <p:grpSpPr>
          <a:xfrm rot="0">
            <a:off x="7233900" y="2673061"/>
            <a:ext cx="1751444" cy="490682"/>
            <a:chOff x="7519651" y="2920711"/>
            <a:chExt cx="1751444" cy="490682"/>
          </a:xfrm>
        </p:grpSpPr>
        <p:sp>
          <p:nvSpPr>
            <p:cNvPr id="57" name=""/>
            <p:cNvSpPr/>
            <p:nvPr/>
          </p:nvSpPr>
          <p:spPr>
            <a:xfrm>
              <a:off x="7519651" y="2920711"/>
              <a:ext cx="1751443" cy="490682"/>
            </a:xfrm>
            <a:prstGeom prst="rect">
              <a:avLst/>
            </a:prstGeom>
            <a:solidFill>
              <a:srgbClr val="9be5c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9" name=""/>
            <p:cNvSpPr txBox="1"/>
            <p:nvPr/>
          </p:nvSpPr>
          <p:spPr>
            <a:xfrm>
              <a:off x="7534801" y="3016126"/>
              <a:ext cx="1724024" cy="2966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Gill Sans MT"/>
                  <a:ea typeface="휴먼매직체"/>
                  <a:cs typeface="Gill Sans MT"/>
                </a:rPr>
                <a:t>SqlSession</a:t>
              </a:r>
  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endParaRPr>
            </a:p>
          </p:txBody>
        </p:sp>
      </p:grpSp>
      <p:cxnSp>
        <p:nvCxnSpPr>
          <p:cNvPr id="40" name=""/>
          <p:cNvCxnSpPr>
            <a:endCxn id="34" idx="2"/>
          </p:cNvCxnSpPr>
          <p:nvPr/>
        </p:nvCxnSpPr>
        <p:spPr>
          <a:xfrm rot="5400000" flipH="1" flipV="1">
            <a:off x="3855286" y="3602345"/>
            <a:ext cx="1024378" cy="400578"/>
          </a:xfrm>
          <a:prstGeom prst="curvedConnector3">
            <a:avLst>
              <a:gd name="adj1" fmla="val 50000"/>
            </a:avLst>
          </a:prstGeom>
          <a:ln w="1905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/>
          <p:nvPr/>
        </p:nvCxnSpPr>
        <p:spPr>
          <a:xfrm flipV="1">
            <a:off x="5186363" y="2914650"/>
            <a:ext cx="2200274" cy="26397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/>
          <p:nvPr/>
        </p:nvCxnSpPr>
        <p:spPr>
          <a:xfrm rot="5400000" flipH="1">
            <a:off x="7381450" y="4991611"/>
            <a:ext cx="430530" cy="0"/>
          </a:xfrm>
          <a:prstGeom prst="straightConnector1">
            <a:avLst/>
          </a:prstGeom>
          <a:noFill/>
          <a:ln w="12700" cap="rnd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7" name=""/>
          <p:cNvCxnSpPr/>
          <p:nvPr/>
        </p:nvCxnSpPr>
        <p:spPr>
          <a:xfrm rot="5400000" flipH="1">
            <a:off x="8343475" y="4991611"/>
            <a:ext cx="430530" cy="0"/>
          </a:xfrm>
          <a:prstGeom prst="straightConnector1">
            <a:avLst/>
          </a:prstGeom>
          <a:noFill/>
          <a:ln w="12700" cap="rnd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8" name=""/>
          <p:cNvCxnSpPr/>
          <p:nvPr/>
        </p:nvCxnSpPr>
        <p:spPr>
          <a:xfrm rot="5400000" flipH="1">
            <a:off x="7876751" y="4191511"/>
            <a:ext cx="430530" cy="0"/>
          </a:xfrm>
          <a:prstGeom prst="straightConnector1">
            <a:avLst/>
          </a:prstGeom>
          <a:noFill/>
          <a:ln w="12700" cap="rnd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9" name=""/>
          <p:cNvCxnSpPr/>
          <p:nvPr/>
        </p:nvCxnSpPr>
        <p:spPr>
          <a:xfrm rot="5400000" flipH="1">
            <a:off x="7857701" y="3286636"/>
            <a:ext cx="430530" cy="0"/>
          </a:xfrm>
          <a:prstGeom prst="straightConnector1">
            <a:avLst/>
          </a:prstGeom>
          <a:noFill/>
          <a:ln w="12700" cap="rnd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0" name=""/>
          <p:cNvCxnSpPr>
            <a:endCxn id="49" idx="1"/>
          </p:cNvCxnSpPr>
          <p:nvPr/>
        </p:nvCxnSpPr>
        <p:spPr>
          <a:xfrm>
            <a:off x="8891586" y="2895600"/>
            <a:ext cx="1757892" cy="216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"/>
          <p:cNvSpPr txBox="1"/>
          <p:nvPr/>
        </p:nvSpPr>
        <p:spPr>
          <a:xfrm>
            <a:off x="9049274" y="2909717"/>
            <a:ext cx="1724025" cy="26891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JDBC(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오라클 통신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2.1</a:t>
            </a:r>
            <a:r>
              <a:rPr lang="ko-KR" altLang="en-US"/>
              <a:t> 매퍼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sql-map-config.xml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957942" y="1822731"/>
            <a:ext cx="10174515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바탕"/>
              </a:rPr>
              <a:t>&lt;?xml version="1.0" encoding="UTF-8" ?&gt;</a:t>
            </a:r>
            <a:endParaRPr lang="en-US" altLang="ko-KR" sz="1400" kern="0">
              <a:solidFill>
                <a:srgbClr val="000000"/>
              </a:solidFill>
              <a:latin typeface="맑은 고딕"/>
              <a:ea typeface="바탕"/>
            </a:endParaRPr>
          </a:p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바탕"/>
              </a:rPr>
              <a:t>&lt;!DOCTYPE configuration PUBLIC "-//mybatis.org//DTD Config 3.0//EN" "http://mybatis.org/dtd/mybatis-3-config.dtd"&gt;</a:t>
            </a:r>
            <a:endParaRPr lang="en-US" altLang="ko-KR" sz="1400" kern="0">
              <a:solidFill>
                <a:srgbClr val="000000"/>
              </a:solidFill>
              <a:latin typeface="맑은 고딕"/>
              <a:ea typeface="바탕"/>
            </a:endParaRPr>
          </a:p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1400" kern="0">
                <a:solidFill>
                  <a:srgbClr val="3f7f7f"/>
                </a:solidFill>
                <a:latin typeface="맑은 고딕"/>
                <a:ea typeface="맑은 고딕"/>
              </a:rPr>
              <a:t>&lt;configuration&gt;</a:t>
            </a:r>
            <a:endParaRPr lang="en-US" altLang="ko-KR" sz="1400" kern="0">
              <a:solidFill>
                <a:srgbClr val="3f7f7f"/>
              </a:solidFill>
              <a:latin typeface="맑은 고딕"/>
              <a:ea typeface="맑은 고딕"/>
            </a:endParaRPr>
          </a:p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1400" kern="0">
                <a:solidFill>
                  <a:srgbClr val="3f7f7f"/>
                </a:solidFill>
                <a:latin typeface="맑은 고딕"/>
                <a:ea typeface="맑은 고딕"/>
              </a:rPr>
              <a:t>&lt;settings&gt;</a:t>
            </a:r>
            <a:r>
              <a:rPr lang="en-US" altLang="ko-KR" sz="1400" kern="0">
                <a:solidFill>
                  <a:srgbClr val="000000"/>
                </a:solidFill>
                <a:latin typeface="바탕"/>
                <a:ea typeface="바탕"/>
              </a:rPr>
              <a:t> </a:t>
            </a:r>
            <a:endParaRPr lang="en-US" altLang="ko-KR" sz="1400" kern="0">
              <a:solidFill>
                <a:srgbClr val="000000"/>
              </a:solidFill>
              <a:latin typeface="바탕"/>
              <a:ea typeface="바탕"/>
            </a:endParaRPr>
          </a:p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1400" kern="0">
                <a:solidFill>
                  <a:srgbClr val="3f7f7f"/>
                </a:solidFill>
                <a:latin typeface="맑은 고딕"/>
                <a:ea typeface="맑은 고딕"/>
              </a:rPr>
              <a:t>   &lt;setting 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바탕"/>
              </a:rPr>
              <a:t>name="</a:t>
            </a:r>
            <a:r>
              <a:rPr lang="en-US" altLang="ko-KR" sz="1400" b="1" kern="0">
                <a:solidFill>
                  <a:srgbClr val="2d629c"/>
                </a:solidFill>
                <a:latin typeface="맑은 고딕"/>
                <a:ea typeface="바탕"/>
              </a:rPr>
              <a:t>jdbcTypeForNull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바탕"/>
              </a:rPr>
              <a:t>" value="VARCHAR"/&gt; </a:t>
            </a:r>
            <a:endParaRPr lang="en-US" altLang="ko-KR" sz="1400" kern="0">
              <a:solidFill>
                <a:srgbClr val="000000"/>
              </a:solidFill>
              <a:latin typeface="맑은 고딕"/>
              <a:ea typeface="바탕"/>
            </a:endParaRPr>
          </a:p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1400" kern="0">
                <a:solidFill>
                  <a:srgbClr val="3f7f7f"/>
                </a:solidFill>
                <a:latin typeface="맑은 고딕"/>
                <a:ea typeface="맑은 고딕"/>
              </a:rPr>
              <a:t>   &lt;setting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바탕"/>
              </a:rPr>
              <a:t> name="</a:t>
            </a:r>
            <a:r>
              <a:rPr lang="en-US" altLang="ko-KR" sz="1400" b="1" kern="0">
                <a:solidFill>
                  <a:srgbClr val="2d629c"/>
                </a:solidFill>
                <a:latin typeface="맑은 고딕"/>
                <a:ea typeface="바탕"/>
              </a:rPr>
              <a:t>mapUnderscoreToCamelCase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바탕"/>
              </a:rPr>
              <a:t>" value="true"/&gt;</a:t>
            </a:r>
            <a:endParaRPr lang="en-US" altLang="ko-KR" sz="1400" kern="0">
              <a:solidFill>
                <a:srgbClr val="000000"/>
              </a:solidFill>
              <a:latin typeface="맑은 고딕"/>
              <a:ea typeface="바탕"/>
            </a:endParaRPr>
          </a:p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1400" kern="0">
                <a:solidFill>
                  <a:srgbClr val="3f7f7f"/>
                </a:solidFill>
                <a:latin typeface="맑은 고딕"/>
                <a:ea typeface="맑은 고딕"/>
              </a:rPr>
              <a:t>&lt;/settings&gt;</a:t>
            </a:r>
            <a:endParaRPr lang="en-US" altLang="ko-KR" sz="1400" kern="0">
              <a:solidFill>
                <a:srgbClr val="3f7f7f"/>
              </a:solidFill>
              <a:latin typeface="맑은 고딕"/>
              <a:ea typeface="맑은 고딕"/>
            </a:endParaRPr>
          </a:p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1400" kern="0">
                <a:solidFill>
                  <a:srgbClr val="3f7f7f"/>
                </a:solidFill>
                <a:latin typeface="맑은 고딕"/>
                <a:ea typeface="맑은 고딕"/>
              </a:rPr>
              <a:t>&lt;/configuration&gt;</a:t>
            </a:r>
            <a:endParaRPr lang="en-US" altLang="ko-KR" sz="1400" kern="0">
              <a:solidFill>
                <a:srgbClr val="000000"/>
              </a:solidFill>
              <a:latin typeface="바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7942" y="4299231"/>
            <a:ext cx="10174515" cy="95410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3f5fbf"/>
                </a:solidFill>
                <a:latin typeface="맑은 고딕"/>
                <a:ea typeface="맑은 고딕"/>
              </a:rPr>
              <a:t>&lt;!-- Alias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3f5fbf"/>
                </a:solidFill>
                <a:latin typeface="맑은 고딕"/>
                <a:ea typeface="맑은 고딕"/>
              </a:rPr>
              <a:t>설정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3f5fbf"/>
                </a:solidFill>
                <a:latin typeface="맑은 고딕"/>
                <a:ea typeface="맑은 고딕"/>
              </a:rPr>
              <a:t>--&gt;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3f5fbf"/>
              </a:solidFill>
              <a:latin typeface="맑은 고딕"/>
              <a:ea typeface="맑은 고딕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8080"/>
                </a:solidFill>
                <a:latin typeface="맑은 고딕"/>
                <a:ea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3f7f7f"/>
                </a:solidFill>
                <a:latin typeface="맑은 고딕"/>
                <a:ea typeface="맑은 고딕"/>
              </a:rPr>
              <a:t>typeAliases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8080"/>
                </a:solidFill>
                <a:latin typeface="맑은 고딕"/>
                <a:ea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8080"/>
              </a:solidFill>
              <a:latin typeface="맑은 고딕"/>
              <a:ea typeface="맑은 고딕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8080"/>
                </a:solidFill>
                <a:latin typeface="맑은 고딕"/>
                <a:ea typeface="맑은 고딕"/>
              </a:rPr>
              <a:t>    &lt;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3f7f7f"/>
                </a:solidFill>
                <a:latin typeface="맑은 고딕"/>
                <a:ea typeface="맑은 고딕"/>
              </a:rPr>
              <a:t>typeAlias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7f007f"/>
                </a:solidFill>
                <a:latin typeface="맑은 고딕"/>
                <a:ea typeface="맑은 고딕"/>
              </a:rPr>
              <a:t>alias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400" b="0" i="1" u="none" strike="noStrike" kern="0" cap="none" spc="0" normalizeH="0" baseline="0" mc:Ignorable="hp" hp:hslEmbossed="0">
                <a:solidFill>
                  <a:srgbClr val="2a00ff"/>
                </a:solidFill>
                <a:latin typeface="맑은 고딕"/>
                <a:ea typeface="맑은 고딕"/>
              </a:rPr>
              <a:t>"board"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7f007f"/>
                </a:solidFill>
                <a:latin typeface="맑은 고딕"/>
                <a:ea typeface="맑은 고딕"/>
              </a:rPr>
              <a:t>type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400" b="0" i="1" u="none" strike="noStrike" kern="0" cap="none" spc="0" normalizeH="0" baseline="0" mc:Ignorable="hp" hp:hslEmbossed="0">
                <a:solidFill>
                  <a:srgbClr val="2a00ff"/>
                </a:solidFill>
                <a:latin typeface="맑은 고딕"/>
                <a:ea typeface="맑은 고딕"/>
              </a:rPr>
              <a:t>"com.springbook.biz.board.BoardVO"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8080"/>
                </a:solidFill>
                <a:latin typeface="맑은 고딕"/>
                <a:ea typeface="맑은 고딕"/>
              </a:rPr>
              <a:t>/&gt;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8080"/>
              </a:solidFill>
              <a:latin typeface="맑은 고딕"/>
              <a:ea typeface="맑은 고딕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8080"/>
                </a:solidFill>
                <a:latin typeface="맑은 고딕"/>
                <a:ea typeface="맑은 고딕"/>
              </a:rPr>
              <a:t>&lt;/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3f7f7f"/>
                </a:solidFill>
                <a:latin typeface="맑은 고딕"/>
                <a:ea typeface="맑은 고딕"/>
              </a:rPr>
              <a:t>typeAliases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8080"/>
                </a:solidFill>
                <a:latin typeface="맑은 고딕"/>
                <a:ea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8914" y="5213916"/>
            <a:ext cx="8055429" cy="126105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just" defTabSz="457200" rtl="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3f7f7f"/>
                </a:solidFill>
                <a:latin typeface="맑은 고딕"/>
                <a:ea typeface="맑은 고딕"/>
              </a:rPr>
              <a:t>&lt;typeHandlers&gt;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3f7f7f"/>
              </a:solidFill>
              <a:latin typeface="맑은 고딕"/>
              <a:ea typeface="맑은 고딕"/>
            </a:endParaRPr>
          </a:p>
          <a:p>
            <a:pPr marL="0" lvl="0" indent="0" algn="just" defTabSz="457200" rtl="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2d629c"/>
                </a:solidFill>
                <a:latin typeface="맑은 고딕"/>
                <a:ea typeface="바탕"/>
              </a:rPr>
              <a:t>  &lt;!-- java.sql.Timestamp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2d629c"/>
                </a:solidFill>
                <a:latin typeface="바탕"/>
                <a:ea typeface="바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2d629c"/>
                </a:solidFill>
                <a:latin typeface="맑은 고딕"/>
                <a:ea typeface="바탕"/>
              </a:rPr>
              <a:t>java.util.Date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0" cap="none" spc="0" normalizeH="0" baseline="0" mc:Ignorable="hp" hp:hslEmbossed="0">
                <a:solidFill>
                  <a:srgbClr val="2d629c"/>
                </a:solidFill>
                <a:latin typeface="바탕"/>
                <a:ea typeface="바탕"/>
              </a:rPr>
              <a:t>형으로 반환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  <a:solidFill>
                  <a:srgbClr val="2d629c"/>
                </a:solidFill>
                <a:latin typeface="맑은 고딕"/>
                <a:ea typeface="바탕"/>
              </a:rPr>
              <a:t>--&gt;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0" cap="none" spc="0" normalizeH="0" baseline="0" mc:Ignorable="hp" hp:hslEmbossed="0">
              <a:solidFill>
                <a:srgbClr val="2d629c"/>
              </a:solidFill>
              <a:latin typeface="맑은 고딕"/>
              <a:ea typeface="바탕"/>
            </a:endParaRPr>
          </a:p>
          <a:p>
            <a:pPr marL="0" lvl="0" indent="0" algn="just" defTabSz="457200" rtl="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3f7f7f"/>
                </a:solidFill>
                <a:latin typeface="맑은 고딕"/>
                <a:ea typeface="맑은 고딕"/>
              </a:rPr>
              <a:t>  &lt;typeHandler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바탕"/>
                <a:ea typeface="바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맑은 고딕"/>
                <a:ea typeface="바탕"/>
              </a:rPr>
              <a:t>javaType="java.sql.Date" handler="org.apache.ibatis.type.DateTypeHandler"/&gt;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맑은 고딕"/>
              <a:ea typeface="바탕"/>
            </a:endParaRPr>
          </a:p>
          <a:p>
            <a:pPr marL="0" lvl="0" indent="0" algn="just" defTabSz="457200" rtl="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3f7f7f"/>
                </a:solidFill>
                <a:latin typeface="맑은 고딕"/>
                <a:ea typeface="맑은 고딕"/>
              </a:rPr>
              <a:t>&lt;/typeHandlers&gt;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676275" y="1554003"/>
            <a:ext cx="8905875" cy="27684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rgbClr val="646464"/>
                </a:solidFill>
                <a:latin typeface="맑은 고딕"/>
                <a:ea typeface="맑은 고딕"/>
              </a:rPr>
              <a:t>@Repository</a:t>
            </a:r>
            <a:endParaRPr xmlns:mc="http://schemas.openxmlformats.org/markup-compatibility/2006" xmlns:hp="http://schemas.haansoft.com/office/presentation/8.0" lang="EN-US" sz="1600" b="0" i="0" u="none" strike="noStrike" mc:Ignorable="hp" hp:hslEmbossed="0">
              <a:solidFill>
                <a:srgbClr val="646464"/>
              </a:solidFill>
              <a:latin typeface="맑은 고딕"/>
              <a:ea typeface="맑은 고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600" b="1" i="0" u="none" strike="noStrike" mc:Ignorable="hp" hp:hslEmbossed="0">
                <a:solidFill>
                  <a:srgbClr val="7f0055"/>
                </a:solidFill>
                <a:latin typeface="맑은 고딕"/>
                <a:ea typeface="맑은 고딕"/>
              </a:rPr>
              <a:t>publicclass</a:t>
            </a:r>
            <a:r>
              <a: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EmpDAO {</a:t>
            </a:r>
            <a:endParaRPr xmlns:mc="http://schemas.openxmlformats.org/markup-compatibility/2006" xmlns:hp="http://schemas.haansoft.com/office/presentation/8.0" lang="EN-US" sz="16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6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solidFill>
                  <a:srgbClr val="646464"/>
                </a:solidFill>
                <a:latin typeface="맑은 고딕"/>
                <a:ea typeface="맑은 고딕"/>
              </a:rPr>
              <a:t>    </a:t>
            </a:r>
            <a:r>
              <a: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rgbClr val="646464"/>
                </a:solidFill>
                <a:latin typeface="맑은 고딕"/>
                <a:ea typeface="맑은 고딕"/>
              </a:rPr>
              <a:t>@Autowired</a:t>
            </a:r>
            <a:endParaRPr xmlns:mc="http://schemas.openxmlformats.org/markup-compatibility/2006" xmlns:hp="http://schemas.haansoft.com/office/presentation/8.0" lang="EN-US" sz="1600" b="1" i="0" u="none" strike="noStrike" mc:Ignorable="hp" hp:hslEmbossed="0">
              <a:solidFill>
                <a:srgbClr val="7f0055"/>
              </a:solidFill>
              <a:latin typeface="맑은 고딕"/>
              <a:ea typeface="맑은 고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600" b="1" i="0" u="none" strike="noStrike" mc:Ignorable="hp" hp:hslEmbossed="0">
                <a:solidFill>
                  <a:srgbClr val="7f0055"/>
                </a:solidFill>
                <a:latin typeface="맑은 고딕"/>
                <a:ea typeface="맑은 고딕"/>
              </a:rPr>
              <a:t>    </a:t>
            </a:r>
            <a:r>
              <a:rPr xmlns:mc="http://schemas.openxmlformats.org/markup-compatibility/2006" xmlns:hp="http://schemas.haansoft.com/office/presentation/8.0" lang="EN-US" sz="1600" b="1" i="0" u="none" strike="noStrike" mc:Ignorable="hp" hp:hslEmbossed="0">
                <a:solidFill>
                  <a:srgbClr val="7f0055"/>
                </a:solidFill>
                <a:latin typeface="맑은 고딕"/>
                <a:ea typeface="맑은 고딕"/>
              </a:rPr>
              <a:t>private</a:t>
            </a:r>
            <a:r>
              <a:rPr xmlns:mc="http://schemas.openxmlformats.org/markup-compatibility/2006" xmlns:hp="http://schemas.haansoft.com/office/presentation/8.0" lang="en-US" altLang="ko-KR" sz="1600" b="1" i="0" u="none" strike="noStrike" mc:Ignorable="hp" hp:hslEmbossed="0">
                <a:solidFill>
                  <a:srgbClr val="7f0055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SqlSessionTemplate </a:t>
            </a:r>
            <a:r>
              <a: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rgbClr val="0000c0"/>
                </a:solidFill>
                <a:latin typeface="맑은 고딕"/>
                <a:ea typeface="맑은 고딕"/>
              </a:rPr>
              <a:t>mybatis</a:t>
            </a:r>
            <a:r>
              <a: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;</a:t>
            </a:r>
            <a:endParaRPr xmlns:mc="http://schemas.openxmlformats.org/markup-compatibility/2006" xmlns:hp="http://schemas.haansoft.com/office/presentation/8.0" lang="EN-US" sz="16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6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mc:Ignorable="hp" hp:hslEmbossed="0">
                <a:solidFill>
                  <a:srgbClr val="7f0055"/>
                </a:solidFill>
                <a:latin typeface="맑은 고딕"/>
                <a:ea typeface="맑은 고딕"/>
              </a:rPr>
              <a:t>    </a:t>
            </a:r>
            <a:r>
              <a:rPr xmlns:mc="http://schemas.openxmlformats.org/markup-compatibility/2006" xmlns:hp="http://schemas.haansoft.com/office/presentation/8.0" lang="EN-US" sz="1600" b="1" i="0" u="none" strike="noStrike" mc:Ignorable="hp" hp:hslEmbossed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List&lt;EmpVO&gt; getEmpList(</a:t>
            </a:r>
            <a:r>
              <a:rPr xmlns:mc="http://schemas.openxmlformats.org/markup-compatibility/2006" xmlns:hp="http://schemas.haansoft.com/office/presentation/8.0" lang="en-US" altLang="ko-KR" sz="16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EmpVO vo</a:t>
            </a:r>
            <a:r>
              <a: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 {</a:t>
            </a:r>
            <a:endParaRPr xmlns:mc="http://schemas.openxmlformats.org/markup-compatibility/2006" xmlns:hp="http://schemas.haansoft.com/office/presentation/8.0" lang="EN-US" sz="16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mc:Ignorable="hp" hp:hslEmbossed="0">
                <a:solidFill>
                  <a:srgbClr val="7f0055"/>
                </a:solidFill>
                <a:latin typeface="맑은 고딕"/>
                <a:ea typeface="맑은 고딕"/>
              </a:rPr>
              <a:t>        </a:t>
            </a:r>
            <a:r>
              <a:rPr xmlns:mc="http://schemas.openxmlformats.org/markup-compatibility/2006" xmlns:hp="http://schemas.haansoft.com/office/presentation/8.0" lang="EN-US" sz="1600" b="1" i="0" u="none" strike="noStrike" mc:Ignorable="hp" hp:hslEmbossed="0">
                <a:solidFill>
                  <a:srgbClr val="7f0055"/>
                </a:solidFill>
                <a:latin typeface="맑은 고딕"/>
                <a:ea typeface="맑은 고딕"/>
              </a:rPr>
              <a:t>return</a:t>
            </a:r>
            <a:r>
              <a: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rgbClr val="0000c0"/>
                </a:solidFill>
                <a:latin typeface="맑은 고딕"/>
                <a:ea typeface="맑은 고딕"/>
              </a:rPr>
              <a:t>mybatis</a:t>
            </a:r>
            <a:r>
              <a: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.selectList(</a:t>
            </a:r>
            <a:r>
              <a: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rgbClr val="2a00ff"/>
                </a:solidFill>
                <a:latin typeface="맑은 고딕"/>
                <a:ea typeface="맑은 고딕"/>
              </a:rPr>
              <a:t>"com.dbal.app.emp.map.EmpMapper.getEmpList"</a:t>
            </a:r>
            <a:r>
              <a: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);</a:t>
            </a:r>
            <a:endParaRPr xmlns:mc="http://schemas.openxmlformats.org/markup-compatibility/2006" xmlns:hp="http://schemas.haansoft.com/office/presentation/8.0" lang="EN-US" sz="16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6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  <a:endParaRPr xmlns:mc="http://schemas.openxmlformats.org/markup-compatibility/2006" xmlns:hp="http://schemas.haansoft.com/office/presentation/8.0" lang="EN-US" sz="16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6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6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2.1</a:t>
            </a:r>
            <a:r>
              <a:rPr lang="ko-KR" altLang="en-US"/>
              <a:t> 매퍼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367</ep:Words>
  <ep:PresentationFormat>와이드스크린</ep:PresentationFormat>
  <ep:Paragraphs>135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분할</vt:lpstr>
      <vt:lpstr>4.  Mybatis</vt:lpstr>
      <vt:lpstr>1.1 ORM 프레임워크</vt:lpstr>
      <vt:lpstr>1.2 Mybatis</vt:lpstr>
      <vt:lpstr>1.2 Mybatis</vt:lpstr>
      <vt:lpstr>1.2 Mybatis</vt:lpstr>
      <vt:lpstr>1.3 Mybatis 주요 컴포넌트</vt:lpstr>
      <vt:lpstr>2.1 매퍼 설정</vt:lpstr>
      <vt:lpstr>슬라이드 8</vt:lpstr>
      <vt:lpstr>2.1 매퍼 설정</vt:lpstr>
      <vt:lpstr>자바 API</vt:lpstr>
      <vt:lpstr>트랜잭션</vt:lpstr>
      <vt:lpstr>6.1 트랜잭션</vt:lpstr>
      <vt:lpstr>7.1 프로시져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2022-07-12T04:31:09.000</dcterms:created>
  <dc:creator>admin</dc:creator>
  <cp:lastModifiedBy>user</cp:lastModifiedBy>
  <dcterms:modified xsi:type="dcterms:W3CDTF">2022-12-08T22:12:37.488</dcterms:modified>
  <cp:revision>424</cp:revision>
  <dc:title>EL(EXPRESSIO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