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84" r:id="rId1"/>
  </p:sldMasterIdLst>
  <p:notesMasterIdLst>
    <p:notesMasterId r:id="rId2"/>
  </p:notesMasterIdLst>
  <p:sldIdLst>
    <p:sldId id="256" r:id="rId3"/>
    <p:sldId id="412" r:id="rId4"/>
    <p:sldId id="413" r:id="rId5"/>
    <p:sldId id="414" r:id="rId6"/>
    <p:sldId id="419" r:id="rId7"/>
    <p:sldId id="420" r:id="rId8"/>
    <p:sldId id="421" r:id="rId9"/>
    <p:sldId id="422" r:id="rId10"/>
    <p:sldId id="423" r:id="rId11"/>
    <p:sldId id="424" r:id="rId12"/>
    <p:sldId id="429" r:id="rId13"/>
    <p:sldId id="427" r:id="rId14"/>
    <p:sldId id="425" r:id="rId15"/>
    <p:sldId id="394" r:id="rId16"/>
    <p:sldId id="426" r:id="rId17"/>
    <p:sldId id="428" r:id="rId18"/>
    <p:sldId id="378" r:id="rId19"/>
    <p:sldId id="363" r:id="rId20"/>
    <p:sldId id="409" r:id="rId21"/>
    <p:sldId id="395" r:id="rId22"/>
    <p:sldId id="397" r:id="rId23"/>
    <p:sldId id="410" r:id="rId24"/>
    <p:sldId id="396" r:id="rId25"/>
    <p:sldId id="398" r:id="rId26"/>
    <p:sldId id="387" r:id="rId27"/>
    <p:sldId id="364" r:id="rId28"/>
    <p:sldId id="401" r:id="rId29"/>
    <p:sldId id="365" r:id="rId30"/>
    <p:sldId id="405" r:id="rId31"/>
    <p:sldId id="406" r:id="rId32"/>
    <p:sldId id="403" r:id="rId33"/>
    <p:sldId id="366" r:id="rId34"/>
    <p:sldId id="389" r:id="rId35"/>
    <p:sldId id="390" r:id="rId36"/>
    <p:sldId id="369" r:id="rId37"/>
    <p:sldId id="370" r:id="rId38"/>
    <p:sldId id="407" r:id="rId39"/>
    <p:sldId id="367" r:id="rId40"/>
    <p:sldId id="400" r:id="rId41"/>
    <p:sldId id="408" r:id="rId42"/>
    <p:sldId id="368" r:id="rId43"/>
    <p:sldId id="392" r:id="rId44"/>
    <p:sldId id="404" r:id="rId45"/>
    <p:sldId id="3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47" autoAdjust="0"/>
    <p:restoredTop sz="83463" autoAdjust="0"/>
  </p:normalViewPr>
  <p:slideViewPr>
    <p:cSldViewPr snapToGrid="0" showGuides="1">
      <p:cViewPr varScale="1">
        <p:scale>
          <a:sx n="100" d="100"/>
          <a:sy n="100" d="100"/>
        </p:scale>
        <p:origin x="138" y="17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사용자의 모든 요청은 </a:t>
            </a:r>
            <a:r>
              <a:rPr lang="en-US" altLang="ko-KR"/>
              <a:t>Front-Controller</a:t>
            </a:r>
            <a:r>
              <a:rPr lang="ko-KR" altLang="en-US"/>
              <a:t>인 </a:t>
            </a:r>
            <a:r>
              <a:rPr lang="en-US" altLang="ko-KR"/>
              <a:t>DispactherServlet</a:t>
            </a:r>
            <a:r>
              <a:rPr lang="ko-KR" altLang="en-US"/>
              <a:t>을 통해서 처리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 HandlerMapping</a:t>
            </a:r>
            <a:r>
              <a:rPr lang="ko-KR" altLang="en-US"/>
              <a:t>은 </a:t>
            </a:r>
            <a:r>
              <a:rPr lang="en-US" altLang="ko-KR"/>
              <a:t>Request</a:t>
            </a:r>
            <a:r>
              <a:rPr lang="ko-KR" altLang="en-US"/>
              <a:t>의 처리를 담당하는 컨트롤러를 찾기 위해서 존재</a:t>
            </a:r>
            <a:r>
              <a:rPr lang="en-US" altLang="ko-KR"/>
              <a:t>.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@RequestMapping </a:t>
            </a:r>
            <a:r>
              <a:rPr lang="ko-KR" altLang="en-US"/>
              <a:t>어노테이션 참조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 </a:t>
            </a:r>
            <a:r>
              <a:rPr lang="ko-KR" altLang="en-US"/>
              <a:t>컨트롤러를 찾았다면 </a:t>
            </a:r>
            <a:r>
              <a:rPr lang="en-US" altLang="ko-KR"/>
              <a:t>HandlerAdapter</a:t>
            </a:r>
            <a:r>
              <a:rPr lang="ko-KR" altLang="en-US"/>
              <a:t>를 이용해서 컨트롤러를 동작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 Controller</a:t>
            </a:r>
            <a:r>
              <a:rPr lang="ko-KR" altLang="en-US"/>
              <a:t>는 실제 요청을 처리하는 로직을 작성</a:t>
            </a:r>
            <a:r>
              <a:rPr lang="en-US" altLang="ko-KR"/>
              <a:t>. 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이때 </a:t>
            </a:r>
            <a:r>
              <a:rPr lang="en-US" altLang="ko-KR"/>
              <a:t>view</a:t>
            </a:r>
            <a:r>
              <a:rPr lang="ko-KR" altLang="en-US"/>
              <a:t>에 전달할 데이터는 </a:t>
            </a:r>
            <a:r>
              <a:rPr lang="en-US" altLang="ko-KR"/>
              <a:t>Model </a:t>
            </a:r>
            <a:r>
              <a:rPr lang="ko-KR" altLang="en-US"/>
              <a:t>객체에 담아서 전달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5. ViewResolver</a:t>
            </a:r>
            <a:r>
              <a:rPr lang="ko-KR" altLang="en-US"/>
              <a:t>는 컨트롤러가 반환한 결과를 어떤 </a:t>
            </a:r>
            <a:r>
              <a:rPr lang="en-US" altLang="ko-KR"/>
              <a:t>View</a:t>
            </a:r>
            <a:r>
              <a:rPr lang="ko-KR" altLang="en-US"/>
              <a:t>를 통해서 처리할지 결정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6. View</a:t>
            </a:r>
            <a:r>
              <a:rPr lang="ko-KR" altLang="en-US"/>
              <a:t>는 실제로 응답 보내야 하는 데이터를 </a:t>
            </a:r>
            <a:r>
              <a:rPr lang="en-US" altLang="ko-KR"/>
              <a:t>jsp</a:t>
            </a:r>
            <a:r>
              <a:rPr lang="ko-KR" altLang="en-US"/>
              <a:t>등을 이용해서 생성하는 역할을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- </a:t>
            </a:r>
            <a:r>
              <a:rPr lang="ko-KR" altLang="en-US"/>
              <a:t>만들어진 응답은 </a:t>
            </a:r>
            <a:r>
              <a:rPr lang="en-US" altLang="ko-KR"/>
              <a:t>DispathcerServlet</a:t>
            </a:r>
            <a:r>
              <a:rPr lang="ko-KR" altLang="en-US"/>
              <a:t>을 통해서 전송</a:t>
            </a:r>
            <a:r>
              <a:rPr lang="en-US" altLang="ko-KR"/>
              <a:t>  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5068D3E-4460-4B9C-B0BE-99A7A872B53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457200" lvl="1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속성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path, headers, consumes, produces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4988148-F745-47B5-AED9-DD6216537B67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48857-500D-49A5-B6A4-C0AF6A88A71C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12748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20982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96270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5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20982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4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52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68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D0C1-22E4-4DEC-8FEB-60DB8BF27328}" type="datetime1">
              <a:rPr lang="en-US" altLang="ko-KR" smtClean="0"/>
              <a:t>8/21/2022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26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441411"/>
            <a:ext cx="11309338" cy="453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cap="none"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016000"/>
            <a:ext cx="11029616" cy="5257800"/>
          </a:xfrm>
        </p:spPr>
        <p:txBody>
          <a:bodyPr/>
          <a:lstStyle>
            <a:lvl1pPr>
              <a:defRPr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1pPr>
            <a:lvl2pPr>
              <a:defRPr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2pPr>
            <a:lvl3pPr>
              <a:defRPr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3pPr>
            <a:lvl4pPr>
              <a:defRPr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4pPr>
            <a:lvl5pPr>
              <a:defRPr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0B69-E04A-448D-B2B4-D14B2948A583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7D181C-D930-4A26-BD8D-C9FC78EE1E90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016000"/>
            <a:ext cx="5422390" cy="524768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016000"/>
            <a:ext cx="5422392" cy="524768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4F26-25F4-4CBD-A610-AB847CED1008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5" name="Rectangle 6"/>
          <p:cNvSpPr>
            <a:spLocks noChangeAspect="1"/>
          </p:cNvSpPr>
          <p:nvPr userDrawn="1"/>
        </p:nvSpPr>
        <p:spPr>
          <a:xfrm>
            <a:off x="440286" y="441411"/>
            <a:ext cx="11309338" cy="453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cap="none"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24211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1853514"/>
            <a:ext cx="5393100" cy="4420286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24211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1861751"/>
            <a:ext cx="5393100" cy="441204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7212-B048-4B9F-9009-00CB5C3358FD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9" name="Rectangle 6"/>
          <p:cNvSpPr>
            <a:spLocks noChangeAspect="1"/>
          </p:cNvSpPr>
          <p:nvPr userDrawn="1"/>
        </p:nvSpPr>
        <p:spPr>
          <a:xfrm>
            <a:off x="440286" y="441411"/>
            <a:ext cx="11309338" cy="453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cap="none"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44210F5-BE57-4F93-897A-7987D3C58C01}" type="datetime1">
              <a:rPr lang="en-US" altLang="ko-KR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15" name="Rectangle 6"/>
          <p:cNvSpPr>
            <a:spLocks noChangeAspect="1"/>
          </p:cNvSpPr>
          <p:nvPr userDrawn="1"/>
        </p:nvSpPr>
        <p:spPr>
          <a:xfrm>
            <a:off x="440286" y="441411"/>
            <a:ext cx="11309338" cy="453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cap="none" baseline="0">
                <a:latin typeface="D2Coding" panose="020B0609020101020101" pitchFamily="49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BBF7-5CC3-48EB-8DF3-A4F94A42B246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2F9E-BF4E-47E3-ADD2-450402BF7DF2}" type="datetime1">
              <a:rPr lang="en-US" altLang="ko-KR" smtClean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20982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41460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016000"/>
            <a:ext cx="11029616" cy="5257799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9CCD30BC-CEF4-458C-8C73-3479392B2D2F}" type="datetime1">
              <a:rPr lang="en-US" altLang="ko-KR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317154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313597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31715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7" y="79664"/>
            <a:ext cx="36949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050" smtClean="0"/>
              <a:t>5. </a:t>
            </a:r>
            <a:r>
              <a:rPr lang="ko-KR" altLang="en-US" sz="1050" smtClean="0"/>
              <a:t>컨트롤러</a:t>
            </a:r>
            <a:endParaRPr lang="ko-KR" altLang="en-US" sz="105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81192" y="475989"/>
            <a:ext cx="11029616" cy="44856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200" b="0" kern="1200" cap="none" baseline="0">
                <a:solidFill>
                  <a:schemeClr val="bg1"/>
                </a:solidFill>
                <a:latin typeface="맑은 고딕" panose="020B0503020000020004" pitchFamily="50" charset="-127"/>
                <a:ea typeface="D2Coding" panose="020B0609020101020101" pitchFamily="49" charset="-127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transition/>
  <p:hf hdr="0" ftr="0" dt="0"/>
  <p:txStyles>
    <p:titleStyle>
      <a:lvl1pPr algn="l" defTabSz="457200" rtl="0" eaLnBrk="1" latinLnBrk="1" hangingPunct="1">
        <a:spcBef>
          <a:spcPct val="0"/>
        </a:spcBef>
        <a:buNone/>
        <a:defRPr sz="2400" b="0" kern="1200" cap="all">
          <a:solidFill>
            <a:schemeClr val="bg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 baseline="0">
          <a:solidFill>
            <a:schemeClr val="tx2"/>
          </a:solidFill>
          <a:latin typeface="D2Coding" panose="020B0609020101020101" pitchFamily="49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 baseline="0">
          <a:solidFill>
            <a:schemeClr val="tx2"/>
          </a:solidFill>
          <a:latin typeface="D2Coding" panose="020B0609020101020101" pitchFamily="49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 baseline="0">
          <a:solidFill>
            <a:schemeClr val="tx2"/>
          </a:solidFill>
          <a:latin typeface="D2Coding" panose="020B0609020101020101" pitchFamily="49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 baseline="0">
          <a:solidFill>
            <a:schemeClr val="tx2"/>
          </a:solidFill>
          <a:latin typeface="D2Coding" panose="020B0609020101020101" pitchFamily="49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 baseline="0">
          <a:solidFill>
            <a:schemeClr val="tx2"/>
          </a:solidFill>
          <a:latin typeface="D2Coding" panose="020B0609020101020101" pitchFamily="49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5. </a:t>
            </a:r>
            <a:r>
              <a:rPr lang="ko-KR" altLang="en-US" cap="none"/>
              <a:t>컨트롤러</a:t>
            </a:r>
            <a:endParaRPr lang="en-US" altLang="ko-KR" cap="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AutoNum type="arabicPeriod"/>
              <a:defRPr/>
            </a:pPr>
            <a:r>
              <a:rPr lang="ko-KR" altLang="en-US" cap="none"/>
              <a:t>스프링 </a:t>
            </a:r>
            <a:r>
              <a:rPr lang="en-US" altLang="ko-KR" cap="none"/>
              <a:t>MVC</a:t>
            </a:r>
            <a:r>
              <a:rPr lang="ko-KR" altLang="en-US" cap="none"/>
              <a:t> 구조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스프링 </a:t>
            </a:r>
            <a:r>
              <a:rPr lang="en-US" altLang="ko-KR" cap="none"/>
              <a:t>MVC</a:t>
            </a:r>
            <a:r>
              <a:rPr lang="ko-KR" altLang="en-US" cap="none"/>
              <a:t>의 컨트롤러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en-US" altLang="ko-KR" cap="none"/>
              <a:t>URL</a:t>
            </a:r>
            <a:r>
              <a:rPr lang="ko-KR" altLang="en-US" cap="none"/>
              <a:t> 매핑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파라미터 수집과 변환</a:t>
            </a:r>
            <a:endParaRPr lang="ko-KR" altLang="en-US" cap="none"/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페이지 이동</a:t>
            </a:r>
            <a:r>
              <a:rPr lang="en-US" altLang="ko-KR" cap="none"/>
              <a:t>,</a:t>
            </a:r>
            <a:r>
              <a:rPr lang="ko-KR" altLang="en-US" cap="none"/>
              <a:t> 데이터 전달</a:t>
            </a:r>
            <a:endParaRPr lang="ko-KR" altLang="en-US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1.6 web.xml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src/main/webapp/WEB-INF/web.xml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471352" y="1435341"/>
            <a:ext cx="9263703" cy="4734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context-param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/WEB-INF/spring/</a:t>
            </a:r>
            <a:r>
              <a:rPr lang="en-US" altLang="ko-KR" sz="1200" b="1">
                <a:solidFill>
                  <a:srgbClr val="ff0000"/>
                </a:solidFill>
                <a:latin typeface="Consolas"/>
              </a:rPr>
              <a:t>root-context.xml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context-param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Creates the Spring Container shared by all Servlets and Filters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org.springframework.web.context.</a:t>
            </a:r>
            <a:r>
              <a:rPr lang="en-US" altLang="ko-KR" sz="1400" b="1">
                <a:solidFill>
                  <a:srgbClr val="000000"/>
                </a:solidFill>
                <a:latin typeface="Consolas"/>
              </a:rPr>
              <a:t>ContextLoaderListener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listener-class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listener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3f5fbf"/>
                </a:solidFill>
                <a:latin typeface="Consolas"/>
              </a:rPr>
              <a:t>&lt;!-- Processes application requests --&gt;</a:t>
            </a:r>
            <a:endParaRPr lang="en-US" altLang="ko-KR" sz="1200">
              <a:solidFill>
                <a:srgbClr val="3f5fbf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appServlet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org.springframework.web.servlet.</a:t>
            </a:r>
            <a:r>
              <a:rPr lang="en-US" altLang="ko-KR" sz="1500" b="1">
                <a:solidFill>
                  <a:srgbClr val="000000"/>
                </a:solidFill>
                <a:latin typeface="Consolas"/>
              </a:rPr>
              <a:t>DispatcherServlet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contextConfigLocation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/WEB-INF/spring/appServlet/</a:t>
            </a:r>
            <a:r>
              <a:rPr lang="en-US" altLang="ko-KR" sz="1200" b="1">
                <a:solidFill>
                  <a:srgbClr val="ff0000"/>
                </a:solidFill>
                <a:latin typeface="Consolas"/>
              </a:rPr>
              <a:t>servlet-context.xml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param-value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1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endParaRPr lang="ko-KR" altLang="en-US" sz="1200"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appServlet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url-pattern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altLang="ko-KR" sz="1200">
                <a:solidFill>
                  <a:srgbClr val="008080"/>
                </a:solidFill>
                <a:latin typeface="Consolas"/>
              </a:rPr>
              <a:t>&gt;</a:t>
            </a:r>
            <a:endParaRPr lang="en-US" altLang="ko-KR" sz="120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1.6 web.xml</a:t>
            </a:r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root-context</a:t>
            </a:r>
            <a:r>
              <a:rPr lang="ko-KR" altLang="en-US"/>
              <a:t> 설정파일 분리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4982473" y="1845421"/>
            <a:ext cx="2280249" cy="7048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root-context.xml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21289" y="3441987"/>
            <a:ext cx="2459966" cy="689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/>
              <a:t>datasource-context.xml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4392191" y="3441987"/>
            <a:ext cx="2459966" cy="689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/>
              <a:t>mybatis-context.xml</a:t>
            </a:r>
            <a:endParaRPr lang="en-US" altLang="ko-KR" sz="1600"/>
          </a:p>
        </p:txBody>
      </p:sp>
      <p:sp>
        <p:nvSpPr>
          <p:cNvPr id="7" name="직사각형 6"/>
          <p:cNvSpPr/>
          <p:nvPr/>
        </p:nvSpPr>
        <p:spPr>
          <a:xfrm>
            <a:off x="8100923" y="3441987"/>
            <a:ext cx="2459966" cy="689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/>
              <a:t>security-context.xml</a:t>
            </a:r>
            <a:endParaRPr lang="en-US" altLang="ko-KR" sz="1600"/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651272" y="2550231"/>
            <a:ext cx="3471326" cy="89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2"/>
            <a:endCxn id="6" idx="0"/>
          </p:cNvCxnSpPr>
          <p:nvPr/>
        </p:nvCxnSpPr>
        <p:spPr>
          <a:xfrm flipH="1">
            <a:off x="5622174" y="2550231"/>
            <a:ext cx="500424" cy="89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7" idx="0"/>
          </p:cNvCxnSpPr>
          <p:nvPr/>
        </p:nvCxnSpPr>
        <p:spPr>
          <a:xfrm>
            <a:off x="6122598" y="2550231"/>
            <a:ext cx="3208308" cy="89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5324" y="3732415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21122" y="4556861"/>
            <a:ext cx="7933113" cy="1090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defRPr/>
            </a:pP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84264" y="4590204"/>
            <a:ext cx="54970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contextConfigLocation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param-name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  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D2Coding"/>
              </a:rPr>
              <a:t>/WEB-INF/spring/</a:t>
            </a:r>
            <a:r>
              <a:rPr lang="ko-KR" altLang="en-US" sz="1400">
                <a:solidFill>
                  <a:srgbClr val="ff0000"/>
                </a:solidFill>
                <a:latin typeface="D2Coding"/>
                <a:ea typeface="D2Coding"/>
              </a:rPr>
              <a:t>*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-context.xml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param-value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D2Coding"/>
              </a:rPr>
              <a:t>context-param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D2Coding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D2Coding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8223808" y="4566020"/>
            <a:ext cx="1614652" cy="29935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web.xml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1.6 web.xml</a:t>
            </a:r>
            <a:endParaRPr lang="en-US" altLang="ko-KR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DispatcherServlet</a:t>
            </a:r>
            <a:r>
              <a:rPr lang="ko-KR" altLang="en-US"/>
              <a:t> 분리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76390" y="1704110"/>
            <a:ext cx="2772834" cy="114126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DispatcherServlet</a:t>
            </a: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76618" y="2260002"/>
            <a:ext cx="2055395" cy="384342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/>
              <a:t>init parameter</a:t>
            </a:r>
            <a:endParaRPr lang="en-US" altLang="ko-KR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76578" y="3351400"/>
            <a:ext cx="3377294" cy="2091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43172" y="3610385"/>
            <a:ext cx="1414410" cy="395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/>
              <a:t>HandlerMapping</a:t>
            </a:r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3479225" y="4262096"/>
            <a:ext cx="1414410" cy="395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/>
              <a:t>HandlerAdapter</a:t>
            </a:r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2443172" y="4863676"/>
            <a:ext cx="1414410" cy="395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/>
              <a:t>ViewRespolver</a:t>
            </a:r>
            <a:endParaRPr lang="en-US" altLang="ko-KR" sz="1400"/>
          </a:p>
        </p:txBody>
      </p:sp>
      <p:cxnSp>
        <p:nvCxnSpPr>
          <p:cNvPr id="10" name="직선 화살표 연결선 9"/>
          <p:cNvCxnSpPr>
            <a:stCxn id="4" idx="2"/>
            <a:endCxn id="6" idx="0"/>
          </p:cNvCxnSpPr>
          <p:nvPr/>
        </p:nvCxnSpPr>
        <p:spPr>
          <a:xfrm>
            <a:off x="3662807" y="2845378"/>
            <a:ext cx="2418" cy="506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"/>
          <p:cNvSpPr txBox="1"/>
          <p:nvPr/>
        </p:nvSpPr>
        <p:spPr>
          <a:xfrm>
            <a:off x="2018013" y="2889275"/>
            <a:ext cx="1614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servlet-context.xml</a:t>
            </a:r>
            <a:endParaRPr lang="en-US" altLang="ko-KR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113924" y="1723160"/>
            <a:ext cx="2772834" cy="114126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DispatcherServlet</a:t>
            </a: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6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14108" y="3370450"/>
            <a:ext cx="3377294" cy="2091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80702" y="3629435"/>
            <a:ext cx="1414410" cy="395857"/>
          </a:xfrm>
          <a:prstGeom prst="rect">
            <a:avLst/>
          </a:prstGeom>
          <a:gradFill rotWithShape="1">
            <a:gsLst>
              <a:gs pos="0">
                <a:srgbClr val="b5d293">
                  <a:alpha val="100000"/>
                </a:srgbClr>
              </a:gs>
              <a:gs pos="84000">
                <a:srgbClr val="88b258">
                  <a:alpha val="100000"/>
                </a:srgbClr>
              </a:gs>
            </a:gsLst>
            <a:lin ang="5400000" scaled="0"/>
          </a:gradFill>
          <a:ln w="12700" cap="rnd" cmpd="sng" algn="ctr">
            <a:solidFill>
              <a:srgbClr val="93be6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54900"/>
              </a:srgbClr>
            </a:outerShdw>
          </a:effectLst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HandlerMapping</a:t>
            </a:r>
            <a:endParaRPr kumimoji="0" lang="en-US" altLang="ko-KR" sz="1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16755" y="4281146"/>
            <a:ext cx="1414410" cy="395857"/>
          </a:xfrm>
          <a:prstGeom prst="rect">
            <a:avLst/>
          </a:prstGeom>
          <a:gradFill rotWithShape="1">
            <a:gsLst>
              <a:gs pos="0">
                <a:srgbClr val="b5d293">
                  <a:alpha val="100000"/>
                </a:srgbClr>
              </a:gs>
              <a:gs pos="84000">
                <a:srgbClr val="88b258">
                  <a:alpha val="100000"/>
                </a:srgbClr>
              </a:gs>
            </a:gsLst>
            <a:lin ang="5400000" scaled="0"/>
          </a:gradFill>
          <a:ln w="12700" cap="rnd" cmpd="sng" algn="ctr">
            <a:solidFill>
              <a:srgbClr val="93be6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54900"/>
              </a:srgbClr>
            </a:outerShdw>
          </a:effectLst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HandlerAdapter</a:t>
            </a:r>
            <a:endParaRPr kumimoji="0" lang="en-US" altLang="ko-KR" sz="1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80702" y="4882726"/>
            <a:ext cx="1414410" cy="395857"/>
          </a:xfrm>
          <a:prstGeom prst="rect">
            <a:avLst/>
          </a:prstGeom>
          <a:gradFill rotWithShape="1">
            <a:gsLst>
              <a:gs pos="0">
                <a:srgbClr val="b5d293">
                  <a:alpha val="100000"/>
                </a:srgbClr>
              </a:gs>
              <a:gs pos="84000">
                <a:srgbClr val="88b258">
                  <a:alpha val="100000"/>
                </a:srgbClr>
              </a:gs>
            </a:gsLst>
            <a:lin ang="5400000" scaled="0"/>
          </a:gradFill>
          <a:ln w="12700" cap="rnd" cmpd="sng" algn="ctr">
            <a:solidFill>
              <a:srgbClr val="93be6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54900"/>
              </a:srgbClr>
            </a:outerShdw>
          </a:effectLst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ViewRespolver</a:t>
            </a:r>
            <a:endParaRPr kumimoji="0" lang="en-US" altLang="ko-KR" sz="1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cxnSp>
        <p:nvCxnSpPr>
          <p:cNvPr id="20" name="직선 화살표 연결선 19"/>
          <p:cNvCxnSpPr>
            <a:stCxn id="14" idx="2"/>
            <a:endCxn id="16" idx="0"/>
          </p:cNvCxnSpPr>
          <p:nvPr/>
        </p:nvCxnSpPr>
        <p:spPr>
          <a:xfrm>
            <a:off x="8500341" y="2864428"/>
            <a:ext cx="2414" cy="506022"/>
          </a:xfrm>
          <a:prstGeom prst="straightConnector1">
            <a:avLst/>
          </a:prstGeom>
          <a:noFill/>
          <a:ln w="12700" cap="rnd" cmpd="sng" algn="ctr">
            <a:solidFill>
              <a:srgbClr val="172d56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3" name="TextBox 22"/>
          <p:cNvSpPr txBox="1"/>
          <p:nvPr/>
        </p:nvSpPr>
        <p:spPr>
          <a:xfrm>
            <a:off x="8553095" y="2917665"/>
            <a:ext cx="1920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appSrvlet-context.xml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32660" y="5499471"/>
            <a:ext cx="1614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>
                <a:latin typeface="맑은 고딕"/>
                <a:ea typeface="맑은 고딕"/>
              </a:rPr>
              <a:t>서블릿 컨테이너</a:t>
            </a:r>
            <a:endParaRPr lang="en-US" altLang="ko-KR" sz="1200"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8856" y="5499471"/>
            <a:ext cx="1614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>
                <a:latin typeface="맑은 고딕"/>
                <a:ea typeface="맑은 고딕"/>
              </a:rPr>
              <a:t>서블릿 컨테이너</a:t>
            </a:r>
            <a:endParaRPr lang="en-US" altLang="ko-KR" sz="1200">
              <a:latin typeface="맑은 고딕"/>
              <a:ea typeface="맑은 고딕"/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1.6 web.xml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CharacterEncodingFilter </a:t>
            </a:r>
            <a:r>
              <a:rPr lang="ko-KR" altLang="en-US"/>
              <a:t>등록</a:t>
            </a:r>
            <a:endParaRPr lang="en-US" altLang="ko-KR">
              <a:ea typeface="D2Coding"/>
            </a:endParaRPr>
          </a:p>
          <a:p>
            <a:pPr lvl="1">
              <a:defRPr/>
            </a:pPr>
            <a:r>
              <a:rPr lang="en-US" altLang="ko-KR"/>
              <a:t>Encoding </a:t>
            </a:r>
            <a:r>
              <a:rPr lang="ko-KR" altLang="en-US"/>
              <a:t>파라미터 정보를 읽어 인코딩 방식을 설정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&lt;url-pattern&gt; </a:t>
            </a:r>
            <a:r>
              <a:rPr lang="ko-KR" altLang="en-US"/>
              <a:t>설정의 요청에 대해서 일괄적으로 한글 처리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80143" y="2200463"/>
            <a:ext cx="9550014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&lt;filter&gt;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&lt;filter-name&gt;encodingFilter&lt;/filter-name&gt;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&lt;filter-class&gt;</a:t>
            </a:r>
            <a:r>
              <a:rPr lang="en-US" altLang="ko-KR" sz="1400">
                <a:solidFill>
                  <a:srgbClr val="3399ff"/>
                </a:solidFill>
                <a:latin typeface="D2Coding"/>
                <a:ea typeface="D2Coding"/>
              </a:rPr>
              <a:t>org.springframework.web.filter.CharacterEncodingFilter</a:t>
            </a:r>
            <a:r>
              <a:rPr lang="en-US" altLang="ko-KR" sz="1400">
                <a:latin typeface="D2Coding"/>
                <a:ea typeface="D2Coding"/>
              </a:rPr>
              <a:t>&lt;/filter-class&gt;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&lt;init-param&gt;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  &lt;param-name&gt;</a:t>
            </a:r>
            <a:r>
              <a:rPr lang="en-US" altLang="ko-KR" sz="1400">
                <a:solidFill>
                  <a:srgbClr val="3399ff"/>
                </a:solidFill>
                <a:latin typeface="D2Coding"/>
                <a:ea typeface="D2Coding"/>
              </a:rPr>
              <a:t>encoding</a:t>
            </a:r>
            <a:r>
              <a:rPr lang="en-US" altLang="ko-KR" sz="1400">
                <a:latin typeface="D2Coding"/>
                <a:ea typeface="D2Coding"/>
              </a:rPr>
              <a:t>&lt;/param-name&gt;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  &lt;param-value&gt;</a:t>
            </a:r>
            <a:r>
              <a:rPr lang="en-US" altLang="ko-KR" sz="1400" b="1">
                <a:solidFill>
                  <a:srgbClr val="ff0000"/>
                </a:solidFill>
                <a:latin typeface="D2Coding"/>
                <a:ea typeface="D2Coding"/>
              </a:rPr>
              <a:t>utf-8</a:t>
            </a:r>
            <a:r>
              <a:rPr lang="en-US" altLang="ko-KR" sz="1400">
                <a:latin typeface="D2Coding"/>
                <a:ea typeface="D2Coding"/>
              </a:rPr>
              <a:t>&lt;/param-value&gt;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&lt;/init-param&gt;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&lt;/filter&gt;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&lt;filter-mapping&gt;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&lt;filter-name&gt;encodingFilter&lt;/filter-name&gt;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 &lt;url-pattern</a:t>
            </a:r>
            <a:r>
              <a:rPr lang="en-US" altLang="ko-KR" sz="1400">
                <a:solidFill>
                  <a:schemeClr val="tx2"/>
                </a:solidFill>
                <a:latin typeface="D2Coding"/>
                <a:ea typeface="D2Coding"/>
              </a:rPr>
              <a:t>&gt;</a:t>
            </a:r>
            <a:r>
              <a:rPr lang="en-US" altLang="ko-KR" sz="1400">
                <a:solidFill>
                  <a:srgbClr val="3399ff"/>
                </a:solidFill>
                <a:latin typeface="D2Coding"/>
                <a:ea typeface="D2Coding"/>
              </a:rPr>
              <a:t>/*</a:t>
            </a:r>
            <a:r>
              <a:rPr lang="en-US" altLang="ko-KR" sz="1400">
                <a:latin typeface="D2Coding"/>
                <a:ea typeface="D2Coding"/>
              </a:rPr>
              <a:t>&lt;/url-pattern&gt;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&lt;/filter-mapping&gt;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74974" y="0"/>
            <a:ext cx="2789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+mn-ea"/>
              </a:rPr>
              <a:t>SPRING </a:t>
            </a:r>
            <a:r>
              <a:rPr lang="ko-KR" altLang="en-US" sz="2000">
                <a:solidFill>
                  <a:schemeClr val="bg1"/>
                </a:solidFill>
                <a:latin typeface="+mn-ea"/>
              </a:rPr>
              <a:t>프로젝트 설정</a:t>
            </a:r>
            <a:endParaRPr lang="ko-KR" altLang="en-US" sz="20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1.7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 설정 </a:t>
            </a:r>
            <a:r>
              <a:rPr lang="en-US" altLang="ko-KR"/>
              <a:t>(servlet-context.xml)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465007" y="2109674"/>
            <a:ext cx="3591987" cy="451017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D2Coding"/>
                <a:ea typeface="D2Coding"/>
              </a:rPr>
              <a:t>&lt;component-scan/&gt;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D2Coding"/>
              <a:ea typeface="D2Coding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5155980" y="2054715"/>
            <a:ext cx="5084048" cy="5722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@Component @Controller, @Service, @Repository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스캔해서 컨테이너에 빈으로 등록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5161728" y="2967141"/>
            <a:ext cx="4693524" cy="3361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@RequestMapping, @GetMapping, @Autowired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5007" y="2883945"/>
            <a:ext cx="3591987" cy="493922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D2Coding"/>
                <a:ea typeface="D2Coding"/>
              </a:rPr>
              <a:t>&lt;annotation-driven/&gt;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D2Coding"/>
              <a:ea typeface="D2Coding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4532" y="3769770"/>
            <a:ext cx="3591987" cy="493922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D2Coding"/>
                <a:ea typeface="D2Coding"/>
              </a:rPr>
              <a:t>&lt;bean class="ViewResolver"&gt;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D2Coding"/>
              <a:ea typeface="D2Coding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5161728" y="3745786"/>
            <a:ext cx="4693524" cy="5766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이름으로 사용될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view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객체를 매핑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IntenalResourceViewResolver : jsp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페이지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532" y="4674645"/>
            <a:ext cx="3591987" cy="493922"/>
          </a:xfrm>
          <a:prstGeom prst="rect">
            <a:avLst/>
          </a:prstGeom>
          <a:solidFill>
            <a:srgbClr val="4590b8">
              <a:alpha val="100000"/>
            </a:srgbClr>
          </a:solidFill>
          <a:ln w="22225" cap="rnd" cmpd="sng" algn="ctr">
            <a:noFill/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D2Coding"/>
                <a:ea typeface="D2Coding"/>
              </a:rPr>
              <a:t>&lt;resource&gt;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D2Coding"/>
              <a:ea typeface="D2Coding"/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5161728" y="4717336"/>
            <a:ext cx="4693524" cy="3385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정적 리소스 경로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1.7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 설정 </a:t>
            </a:r>
            <a:r>
              <a:rPr lang="en-US" altLang="ko-KR"/>
              <a:t>(servlet-context.xml)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689955" y="1470832"/>
            <a:ext cx="10540538" cy="4358641"/>
            <a:chOff x="689955" y="1413163"/>
            <a:chExt cx="10540538" cy="4358641"/>
          </a:xfrm>
        </p:grpSpPr>
        <p:sp>
          <p:nvSpPr>
            <p:cNvPr id="6" name="직사각형 5"/>
            <p:cNvSpPr/>
            <p:nvPr/>
          </p:nvSpPr>
          <p:spPr>
            <a:xfrm>
              <a:off x="689955" y="1413163"/>
              <a:ext cx="10540538" cy="4358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 lvl="0">
                <a:defRPr/>
              </a:pPr>
              <a:endParaRPr lang="en-US" altLang="ko-KR" sz="1600">
                <a:solidFill>
                  <a:srgbClr val="008080"/>
                </a:solidFill>
                <a:latin typeface="D2Coding"/>
                <a:ea typeface="D2Coding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84688" y="1491864"/>
              <a:ext cx="10354542" cy="4230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solidFill>
                    <a:srgbClr val="3f5fbf"/>
                  </a:solidFill>
                  <a:latin typeface="D2Coding"/>
                  <a:ea typeface="D2Coding"/>
                </a:rPr>
                <a:t>&lt;!-- Enables the Spring MVC @Controller programming model --&gt;</a:t>
              </a:r>
              <a:endParaRPr lang="en-US" altLang="ko-KR" sz="1600">
                <a:solidFill>
                  <a:srgbClr val="3f5fbf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annotation-driven </a:t>
              </a: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altLang="ko-KR" sz="1600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endParaRPr lang="ko-KR" altLang="en-US" sz="1600"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3f5fbf"/>
                  </a:solidFill>
                  <a:latin typeface="D2Coding"/>
                  <a:ea typeface="D2Coding"/>
                </a:rPr>
                <a:t>&lt;!-- Handles HTTP GET requests for /resources/** by efficiently serving </a:t>
              </a:r>
              <a:endParaRPr lang="en-US" altLang="ko-KR" sz="1600">
                <a:solidFill>
                  <a:srgbClr val="3f5fbf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3f5fbf"/>
                  </a:solidFill>
                  <a:latin typeface="D2Coding"/>
                  <a:ea typeface="D2Coding"/>
                </a:rPr>
                <a:t>up static resources in the ${webappRoot}/resources directory --&gt;</a:t>
              </a:r>
              <a:endParaRPr lang="en-US" altLang="ko-KR" sz="1600">
                <a:solidFill>
                  <a:srgbClr val="3f5fbf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resources </a:t>
              </a:r>
              <a:r>
                <a:rPr lang="en-US" altLang="ko-KR" sz="1600">
                  <a:solidFill>
                    <a:srgbClr val="7f007f"/>
                  </a:solidFill>
                  <a:latin typeface="D2Coding"/>
                  <a:ea typeface="D2Coding"/>
                </a:rPr>
                <a:t>mapping</a:t>
              </a:r>
              <a:r>
                <a:rPr lang="en-US" altLang="ko-KR" sz="1600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"/resources/**" </a:t>
              </a:r>
              <a:r>
                <a:rPr lang="en-US" altLang="ko-KR" sz="1600" i="1">
                  <a:solidFill>
                    <a:srgbClr val="7f007f"/>
                  </a:solidFill>
                  <a:latin typeface="D2Coding"/>
                  <a:ea typeface="D2Coding"/>
                </a:rPr>
                <a:t>location</a:t>
              </a:r>
              <a:r>
                <a:rPr lang="en-US" altLang="ko-KR" sz="1600" i="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"/resources/" 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endParaRPr lang="ko-KR" altLang="en-US" sz="1600"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3f5fbf"/>
                  </a:solidFill>
                  <a:latin typeface="D2Coding"/>
                  <a:ea typeface="D2Coding"/>
                </a:rPr>
                <a:t>&lt;!-- Resolves views selected for rendering by @Controllers to .jsp resourcesin the /WEB-INF/views directory --&gt;</a:t>
              </a:r>
              <a:endParaRPr lang="en-US" altLang="ko-KR" sz="1600">
                <a:solidFill>
                  <a:srgbClr val="3f5fbf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beans:bean </a:t>
              </a:r>
              <a:r>
                <a:rPr lang="en-US" altLang="ko-KR" sz="1600">
                  <a:solidFill>
                    <a:srgbClr val="7f007f"/>
                  </a:solidFill>
                  <a:latin typeface="D2Coding"/>
                  <a:ea typeface="D2Coding"/>
                </a:rPr>
                <a:t>class</a:t>
              </a:r>
              <a:r>
                <a:rPr lang="en-US" altLang="ko-KR" sz="1600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"org.springframework.web.servlet.view.InternalResourceViewResolver"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  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lang="en-US" altLang="ko-KR" sz="1600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lang="en-US" altLang="ko-KR" sz="1600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"prefix" </a:t>
              </a:r>
              <a:r>
                <a:rPr lang="en-US" altLang="ko-KR" sz="1600" i="1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lang="en-US" altLang="ko-KR" sz="1600" i="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"/WEB-INF/views/" 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  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beans:property </a:t>
              </a:r>
              <a:r>
                <a:rPr lang="en-US" altLang="ko-KR" sz="1600">
                  <a:solidFill>
                    <a:srgbClr val="7f007f"/>
                  </a:solidFill>
                  <a:latin typeface="D2Coding"/>
                  <a:ea typeface="D2Coding"/>
                </a:rPr>
                <a:t>name</a:t>
              </a:r>
              <a:r>
                <a:rPr lang="en-US" altLang="ko-KR" sz="1600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"suffix" </a:t>
              </a:r>
              <a:r>
                <a:rPr lang="en-US" altLang="ko-KR" sz="1600" i="1">
                  <a:solidFill>
                    <a:srgbClr val="7f007f"/>
                  </a:solidFill>
                  <a:latin typeface="D2Coding"/>
                  <a:ea typeface="D2Coding"/>
                </a:rPr>
                <a:t>value</a:t>
              </a:r>
              <a:r>
                <a:rPr lang="en-US" altLang="ko-KR" sz="1600" i="1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".jsp" 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/&gt;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&lt;/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beans:bean</a:t>
              </a: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altLang="ko-KR" sz="1600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endParaRPr lang="ko-KR" altLang="en-US" sz="1600"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>
                  <a:solidFill>
                    <a:srgbClr val="008080"/>
                  </a:solidFill>
                  <a:latin typeface="D2Coding"/>
                  <a:ea typeface="D2Coding"/>
                </a:rPr>
                <a:t>&lt;</a:t>
              </a:r>
              <a:r>
                <a:rPr lang="en-US" altLang="ko-KR" sz="1600">
                  <a:solidFill>
                    <a:srgbClr val="3f7f7f"/>
                  </a:solidFill>
                  <a:latin typeface="D2Coding"/>
                  <a:ea typeface="D2Coding"/>
                </a:rPr>
                <a:t>context:component-scan </a:t>
              </a:r>
              <a:r>
                <a:rPr lang="en-US" altLang="ko-KR" sz="1600">
                  <a:solidFill>
                    <a:srgbClr val="7f007f"/>
                  </a:solidFill>
                  <a:latin typeface="D2Coding"/>
                  <a:ea typeface="D2Coding"/>
                </a:rPr>
                <a:t>base-package</a:t>
              </a:r>
              <a:r>
                <a:rPr lang="en-US" altLang="ko-KR" sz="1600">
                  <a:solidFill>
                    <a:srgbClr val="000000"/>
                  </a:solidFill>
                  <a:latin typeface="D2Coding"/>
                  <a:ea typeface="D2Coding"/>
                </a:rPr>
                <a:t>=</a:t>
              </a:r>
              <a:r>
                <a:rPr lang="en-US" altLang="ko-KR" sz="1600" i="1">
                  <a:solidFill>
                    <a:srgbClr val="2a00ff"/>
                  </a:solidFill>
                  <a:latin typeface="D2Coding"/>
                  <a:ea typeface="D2Coding"/>
                </a:rPr>
                <a:t>"co.company.mvc" 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buClr>
                  <a:srgbClr val="008080"/>
                </a:buClr>
                <a:buNone/>
                <a:defRPr/>
              </a:pP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  &lt;context:include-filter </a:t>
              </a:r>
              <a:r>
                <a:rPr lang="en-US" altLang="ko-KR" sz="1600">
                  <a:solidFill>
                    <a:srgbClr val="7f007f"/>
                  </a:solidFill>
                  <a:effectLst/>
                  <a:latin typeface="D2Coding"/>
                  <a:ea typeface="D2Coding"/>
                </a:rPr>
                <a:t>type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="</a:t>
              </a:r>
              <a:r>
                <a:rPr lang="en-US" altLang="ko-KR" sz="1600" i="1">
                  <a:solidFill>
                    <a:srgbClr val="2a00ff"/>
                  </a:solidFill>
                  <a:effectLst/>
                  <a:latin typeface="D2Coding"/>
                  <a:ea typeface="D2Coding"/>
                </a:rPr>
                <a:t>annotation" 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expression=</a:t>
              </a:r>
              <a:r>
                <a:rPr lang="en-US" altLang="ko-KR" sz="1600" i="1">
                  <a:solidFill>
                    <a:srgbClr val="2a00ff"/>
                  </a:solidFill>
                  <a:effectLst/>
                  <a:latin typeface="D2Coding"/>
                  <a:ea typeface="D2Coding"/>
                </a:rPr>
                <a:t>"org.springframework.stereotype.Controller"/</a:t>
              </a: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  <a:p>
              <a:pPr lvl="0">
                <a:defRPr/>
              </a:pPr>
              <a:r>
                <a:rPr lang="en-US" altLang="ko-KR" sz="1600" i="1">
                  <a:solidFill>
                    <a:srgbClr val="008080"/>
                  </a:solidFill>
                  <a:latin typeface="D2Coding"/>
                  <a:ea typeface="D2Coding"/>
                </a:rPr>
                <a:t>&lt;/context:component-scan&gt;</a:t>
              </a:r>
              <a:endParaRPr lang="en-US" altLang="ko-KR" sz="1600" i="1">
                <a:solidFill>
                  <a:srgbClr val="008080"/>
                </a:solidFill>
                <a:latin typeface="D2Coding"/>
                <a:ea typeface="D2Coding"/>
              </a:endParaRPr>
            </a:p>
          </p:txBody>
        </p:sp>
      </p:grpSp>
      <p:sp>
        <p:nvSpPr>
          <p:cNvPr id="10" name="가로 글상자 9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1.7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 설정 </a:t>
            </a:r>
            <a:r>
              <a:rPr lang="en-US" altLang="ko-KR"/>
              <a:t>(servlet-context.xml)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정적 리소스 경로 지정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78923" y="1790508"/>
            <a:ext cx="7780713" cy="5703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&lt;resources mapping=" " location</a:t>
            </a:r>
            <a:r>
              <a:rPr lang="en-US" altLang="ko-KR" sz="2200">
                <a:solidFill>
                  <a:srgbClr val="ffffff"/>
                </a:solidFill>
                <a:ea typeface="휴먼매직체"/>
                <a:cs typeface="Gill Sans MT"/>
              </a:rPr>
              <a:t>=" " /&gt;</a:t>
            </a:r>
            <a:endParaRPr kumimoji="0" lang="en-US" altLang="ko-KR" sz="22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106" y="2436571"/>
            <a:ext cx="5958840" cy="355854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2.1 </a:t>
            </a:r>
            <a:r>
              <a:rPr lang="ko-KR" altLang="en-US"/>
              <a:t>컨트롤러 클래스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컨트롤러 처리과정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961744" y="1538126"/>
            <a:ext cx="5343752" cy="4479769"/>
          </a:xfrm>
          <a:prstGeom prst="rect">
            <a:avLst/>
          </a:prstGeom>
          <a:solidFill>
            <a:schemeClr val="lt1"/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@Controlle</a:t>
            </a:r>
            <a:endParaRPr kumimoji="0" lang="en-US" altLang="ko-KR" sz="1600" b="0" i="0" u="none" strike="noStrike" kern="1200" cap="none" spc="0" normalizeH="0" baseline="0">
              <a:solidFill>
                <a:srgbClr val="ff0000"/>
              </a:solidFill>
              <a:latin typeface="D2Coding"/>
              <a:ea typeface="D2Coding"/>
              <a:cs typeface="Gill Sans MT"/>
            </a:endParaRPr>
          </a:p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public class HomeController {</a:t>
            </a:r>
            <a:endParaRPr kumimoji="0" lang="en-US" altLang="ko-KR" sz="1600" b="0" i="0" u="none" strike="noStrike" kern="1200" cap="none" spc="0" normalizeH="0" baseline="0">
              <a:latin typeface="D2Coding"/>
              <a:ea typeface="D2Coding"/>
              <a:cs typeface="Gill Sans MT"/>
            </a:endParaRPr>
          </a:p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  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("/")</a:t>
            </a:r>
            <a:endParaRPr kumimoji="0" lang="en-US" altLang="ko-KR" sz="1600" b="0" i="0" u="none" strike="noStrike" kern="1200" cap="none" spc="0" normalizeH="0" baseline="0">
              <a:latin typeface="D2Coding"/>
              <a:ea typeface="D2Coding"/>
              <a:cs typeface="Gill Sans MT"/>
            </a:endParaRPr>
          </a:p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  public string home(</a:t>
            </a:r>
            <a:r>
              <a:rPr kumimoji="0" lang="en-US" altLang="ko-KR" sz="1600" b="0" i="0" u="none" strike="noStrike" kern="1200" cap="none" spc="0" normalizeH="0" baseline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UserVO </a:t>
            </a: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vo, </a:t>
            </a:r>
            <a:r>
              <a:rPr kumimoji="0" lang="en-US" altLang="ko-KR" sz="1600" b="0" i="0" u="none" strike="noStrike" kern="1200" cap="none" spc="0" normalizeH="0" baseline="0">
                <a:solidFill>
                  <a:schemeClr val="dk1"/>
                </a:solidFill>
                <a:latin typeface="D2Coding"/>
                <a:ea typeface="D2Coding"/>
                <a:cs typeface="Gill Sans MT"/>
              </a:rPr>
              <a:t>Model</a:t>
            </a: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 model){</a:t>
            </a:r>
            <a:endParaRPr kumimoji="0" lang="en-US" altLang="ko-KR" sz="1600" b="0" i="0" u="none" strike="noStrike" kern="1200" cap="none" spc="0" normalizeH="0" baseline="0">
              <a:latin typeface="D2Coding"/>
              <a:ea typeface="D2Coding"/>
              <a:cs typeface="Gill Sans MT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    UserVO uservo = service.select();</a:t>
            </a:r>
            <a:endParaRPr kumimoji="0" lang="en-US" altLang="ko-KR" sz="1600" b="0" i="0" u="none" strike="noStrike" kern="1200" cap="none" spc="0" normalizeH="0" baseline="0">
              <a:latin typeface="D2Coding"/>
              <a:ea typeface="D2Coding"/>
              <a:cs typeface="Gill Sans MT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defRPr/>
            </a:pPr>
            <a:r>
              <a:rPr lang="ko-KR" altLang="en-US" sz="1600">
                <a:ea typeface="휴먼매직체"/>
                <a:cs typeface="Gill Sans MT"/>
              </a:rPr>
              <a:t>       </a:t>
            </a:r>
            <a:r>
              <a:rPr lang="en-US" altLang="ko-KR" sz="1600">
                <a:ea typeface="휴먼매직체"/>
                <a:cs typeface="Gill Sans MT"/>
              </a:rPr>
              <a:t>model.addAttribute("data",  user</a:t>
            </a: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vo</a:t>
            </a:r>
            <a:r>
              <a:rPr lang="en-US" altLang="ko-KR" sz="1600">
                <a:ea typeface="휴먼매직체"/>
                <a:cs typeface="Gill Sans MT"/>
              </a:rPr>
              <a:t>);</a:t>
            </a:r>
            <a:endParaRPr lang="en-US" altLang="ko-KR" sz="1600">
              <a:ea typeface="휴먼매직체"/>
              <a:cs typeface="Gill Sans MT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  <a:defRPr/>
            </a:pPr>
            <a:r>
              <a:rPr lang="en-US" altLang="ko-KR" sz="1600">
                <a:ea typeface="휴먼매직체"/>
                <a:cs typeface="Gill Sans MT"/>
              </a:rPr>
              <a:t>       </a:t>
            </a:r>
            <a:r>
              <a:rPr lang="en-US" altLang="ko-KR" sz="1600">
                <a:solidFill>
                  <a:srgbClr val="ff0000"/>
                </a:solidFill>
                <a:ea typeface="휴먼매직체"/>
                <a:cs typeface="Gill Sans MT"/>
              </a:rPr>
              <a:t>return</a:t>
            </a:r>
            <a:r>
              <a:rPr lang="en-US" altLang="ko-KR" sz="1600">
                <a:ea typeface="휴먼매직체"/>
                <a:cs typeface="Gill Sans MT"/>
              </a:rPr>
              <a:t> "home";</a:t>
            </a:r>
            <a:endParaRPr lang="en-US" altLang="ko-KR" sz="1600">
              <a:ea typeface="휴먼매직체"/>
              <a:cs typeface="Gill Sans MT"/>
            </a:endParaRPr>
          </a:p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  }</a:t>
            </a:r>
            <a:endParaRPr kumimoji="0" lang="en-US" altLang="ko-KR" sz="1600" b="0" i="0" u="none" strike="noStrike" kern="1200" cap="none" spc="0" normalizeH="0" baseline="0">
              <a:latin typeface="D2Coding"/>
              <a:ea typeface="D2Coding"/>
              <a:cs typeface="Gill Sans MT"/>
            </a:endParaRPr>
          </a:p>
          <a:p>
            <a:pPr marL="0" lvl="0" indent="0" defTabSz="457200" rtl="0" eaLnBrk="1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latin typeface="D2Coding"/>
                <a:ea typeface="D2Coding"/>
                <a:cs typeface="Gill Sans MT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8" name="TextBox 22"/>
          <p:cNvSpPr txBox="1"/>
          <p:nvPr/>
        </p:nvSpPr>
        <p:spPr>
          <a:xfrm>
            <a:off x="2097511" y="2703359"/>
            <a:ext cx="3108084" cy="334155"/>
          </a:xfrm>
          <a:prstGeom prst="rect">
            <a:avLst/>
          </a:prstGeom>
          <a:solidFill>
            <a:srgbClr val="f2f2f2"/>
          </a:solidFill>
          <a:ln w="22225" cap="rnd" cmpd="sng" algn="ctr">
            <a:noFill/>
            <a:prstDash val="solid"/>
          </a:ln>
        </p:spPr>
        <p:txBody>
          <a:bodyPr vert="horz" wrap="square" lIns="91440" tIns="45720" rIns="91440" bIns="45720" anchor="t" anchorCtr="0">
            <a:spAutoFit/>
          </a:bodyPr>
          <a:p>
            <a:pPr lvl="0">
              <a:spcBef>
                <a:spcPct val="0"/>
              </a:spcBef>
              <a:buClr>
                <a:schemeClr val="tx1"/>
              </a:buClr>
              <a:buNone/>
              <a:defRPr/>
            </a:pPr>
            <a:r>
              <a:rPr lang="en-US" altLang="ko-KR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1.</a:t>
            </a:r>
            <a:r>
              <a:rPr lang="en-US" altLang="en-US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 </a:t>
            </a:r>
            <a:r>
              <a:rPr lang="en-US" altLang="ko-KR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URI</a:t>
            </a:r>
            <a:r>
              <a:rPr lang="en-US" altLang="en-US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와 핸들러 매핑</a:t>
            </a:r>
            <a:endParaRPr lang="en-US" altLang="ko-KR" sz="1600">
              <a:solidFill>
                <a:srgbClr val="3057b9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2097511" y="3218569"/>
            <a:ext cx="3108084" cy="334670"/>
          </a:xfrm>
          <a:prstGeom prst="rect">
            <a:avLst/>
          </a:prstGeom>
          <a:solidFill>
            <a:srgbClr val="f2f2f2"/>
          </a:solidFill>
          <a:ln w="22225" cap="rnd" cmpd="sng" algn="ctr">
            <a:noFill/>
            <a:prstDash val="solid"/>
          </a:ln>
        </p:spPr>
        <p:txBody>
          <a:bodyPr vert="horz" wrap="square" lIns="91440" tIns="45720" rIns="91440" bIns="45720" anchor="t" anchorCtr="0">
            <a:spAutoFit/>
          </a:bodyPr>
          <a:p>
            <a:pPr lvl="0">
              <a:spcBef>
                <a:spcPct val="0"/>
              </a:spcBef>
              <a:buClr>
                <a:schemeClr val="tx1"/>
              </a:buClr>
              <a:buNone/>
              <a:defRPr/>
            </a:pPr>
            <a:r>
              <a:rPr lang="en-US" altLang="ko-KR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2.</a:t>
            </a:r>
            <a:r>
              <a:rPr lang="en-US" altLang="en-US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 파라미터 수집과 변환</a:t>
            </a:r>
            <a:endParaRPr lang="en-US" altLang="ko-KR" sz="1600">
              <a:solidFill>
                <a:srgbClr val="3057b9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097511" y="4190288"/>
            <a:ext cx="3108084" cy="336129"/>
          </a:xfrm>
          <a:prstGeom prst="rect">
            <a:avLst/>
          </a:prstGeom>
          <a:solidFill>
            <a:srgbClr val="f2f2f2"/>
          </a:solidFill>
          <a:ln w="22225" cap="rnd" cmpd="sng" algn="ctr">
            <a:noFill/>
            <a:prstDash val="solid"/>
          </a:ln>
        </p:spPr>
        <p:txBody>
          <a:bodyPr vert="horz" wrap="square" lIns="91440" tIns="45720" rIns="91440" bIns="45720" anchor="t" anchorCtr="0">
            <a:spAutoFit/>
          </a:bodyPr>
          <a:p>
            <a:pPr lvl="0">
              <a:spcBef>
                <a:spcPct val="0"/>
              </a:spcBef>
              <a:buClr>
                <a:schemeClr val="tx1"/>
              </a:buClr>
              <a:buNone/>
              <a:defRPr/>
            </a:pPr>
            <a:r>
              <a:rPr lang="en-US" altLang="ko-KR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4.</a:t>
            </a:r>
            <a:r>
              <a:rPr lang="en-US" altLang="en-US" sz="1600">
                <a:solidFill>
                  <a:srgbClr val="3057b9"/>
                </a:solidFill>
                <a:effectLst/>
                <a:latin typeface="D2Coding"/>
                <a:ea typeface="D2Coding"/>
                <a:cs typeface="Gill Sans MT"/>
              </a:rPr>
              <a:t> 데이터 전달</a:t>
            </a:r>
            <a:endParaRPr lang="en-US" altLang="en-US" sz="1600">
              <a:solidFill>
                <a:srgbClr val="3057b9"/>
              </a:solidFill>
              <a:effectLst/>
              <a:latin typeface="D2Coding"/>
              <a:ea typeface="D2Coding"/>
              <a:cs typeface="Gill Sans MT"/>
            </a:endParaRPr>
          </a:p>
        </p:txBody>
      </p:sp>
      <p:sp>
        <p:nvSpPr>
          <p:cNvPr id="11" name="TextBox 22"/>
          <p:cNvSpPr txBox="1"/>
          <p:nvPr/>
        </p:nvSpPr>
        <p:spPr>
          <a:xfrm>
            <a:off x="2097511" y="4654610"/>
            <a:ext cx="3108084" cy="337588"/>
          </a:xfrm>
          <a:prstGeom prst="rect">
            <a:avLst/>
          </a:prstGeom>
          <a:solidFill>
            <a:srgbClr val="f2f2f2"/>
          </a:solidFill>
          <a:ln w="22225" cap="rnd" cmpd="sng" algn="ctr">
            <a:noFill/>
            <a:prstDash val="solid"/>
          </a:ln>
        </p:spPr>
        <p:txBody>
          <a:bodyPr vert="horz" wrap="square" lIns="91440" tIns="45720" rIns="91440" bIns="45720" anchor="t" anchorCtr="0">
            <a:spAutoFit/>
          </a:bodyPr>
          <a:p>
            <a:pPr lvl="0">
              <a:spcBef>
                <a:spcPct val="0"/>
              </a:spcBef>
              <a:buClr>
                <a:schemeClr val="tx1"/>
              </a:buClr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3057b9"/>
                </a:solidFill>
                <a:effectLst/>
                <a:latin typeface="D2Coding"/>
                <a:ea typeface="D2Coding"/>
                <a:cs typeface="Gill Sans MT"/>
              </a:rPr>
              <a:t>5.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3057b9"/>
                </a:solidFill>
                <a:effectLst/>
                <a:latin typeface="D2Coding"/>
                <a:ea typeface="D2Coding"/>
                <a:cs typeface="Gill Sans MT"/>
              </a:rPr>
              <a:t> 페이지 이동</a:t>
            </a:r>
            <a:endParaRPr kumimoji="0" lang="ko-KR" altLang="en-US" sz="1600" b="0" i="0" u="none" strike="noStrike" kern="1200" cap="none" spc="0" normalizeH="0" baseline="0">
              <a:solidFill>
                <a:srgbClr val="3057b9"/>
              </a:solidFill>
              <a:effectLst/>
              <a:latin typeface="D2Coding"/>
              <a:ea typeface="D2Coding"/>
              <a:cs typeface="Gill Sans MT"/>
            </a:endParaRPr>
          </a:p>
        </p:txBody>
      </p:sp>
      <p:sp>
        <p:nvSpPr>
          <p:cNvPr id="12" name="TextBox 22"/>
          <p:cNvSpPr txBox="1"/>
          <p:nvPr/>
        </p:nvSpPr>
        <p:spPr>
          <a:xfrm>
            <a:off x="2097511" y="3685294"/>
            <a:ext cx="3108084" cy="334670"/>
          </a:xfrm>
          <a:prstGeom prst="rect">
            <a:avLst/>
          </a:prstGeom>
          <a:solidFill>
            <a:srgbClr val="f2f2f2"/>
          </a:solidFill>
          <a:ln w="22225" cap="rnd" cmpd="sng" algn="ctr">
            <a:noFill/>
            <a:prstDash val="solid"/>
          </a:ln>
        </p:spPr>
        <p:txBody>
          <a:bodyPr vert="horz" wrap="square" lIns="91440" tIns="45720" rIns="91440" bIns="45720" anchor="t" anchorCtr="0">
            <a:spAutoFit/>
          </a:bodyPr>
          <a:p>
            <a:pPr lvl="0">
              <a:spcBef>
                <a:spcPct val="0"/>
              </a:spcBef>
              <a:buClr>
                <a:schemeClr val="tx1"/>
              </a:buClr>
              <a:buNone/>
              <a:defRPr/>
            </a:pPr>
            <a:r>
              <a:rPr lang="en-US" altLang="ko-KR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3.</a:t>
            </a:r>
            <a:r>
              <a:rPr lang="en-US" altLang="en-US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 </a:t>
            </a:r>
            <a:r>
              <a:rPr lang="ko-KR" altLang="en-US" sz="1600">
                <a:solidFill>
                  <a:srgbClr val="3057b9"/>
                </a:solidFill>
                <a:effectLst/>
                <a:latin typeface="D2Coding"/>
                <a:ea typeface="D2Coding"/>
              </a:rPr>
              <a:t>서비스 로직</a:t>
            </a:r>
            <a:endParaRPr lang="ko-KR" altLang="en-US" sz="1600">
              <a:solidFill>
                <a:srgbClr val="3057b9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13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의 컨트롤러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2.2 </a:t>
            </a:r>
            <a:r>
              <a:rPr lang="ko-KR" altLang="en-US"/>
              <a:t>컨트롤러 어노테이션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DispatcherServlet </a:t>
            </a:r>
            <a:r>
              <a:rPr lang="ko-KR" altLang="en-US"/>
              <a:t>이 인식하는 </a:t>
            </a:r>
            <a:r>
              <a:rPr lang="en-US" altLang="ko-KR"/>
              <a:t>Controller </a:t>
            </a:r>
            <a:r>
              <a:rPr lang="ko-KR" altLang="en-US"/>
              <a:t>객체로 만들고 컨테이너에 빈 등록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</a:rPr>
              <a:t>@Controller</a:t>
            </a:r>
            <a:endParaRPr lang="en-US" altLang="ko-KR">
              <a:solidFill>
                <a:srgbClr val="3057b9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  <a:latin typeface="RIDIBatang"/>
              </a:rPr>
              <a:t>URI </a:t>
            </a:r>
            <a:r>
              <a:rPr lang="ko-KR" altLang="en-US" b="0" i="0">
                <a:solidFill>
                  <a:srgbClr val="000000"/>
                </a:solidFill>
                <a:effectLst/>
                <a:latin typeface="RIDIBatang"/>
              </a:rPr>
              <a:t>요청을 컨트롤러의 특정 메서드와 매핑</a:t>
            </a:r>
            <a:endParaRPr lang="ko-KR" altLang="en-US" b="0" i="0">
              <a:solidFill>
                <a:srgbClr val="000000"/>
              </a:solidFill>
              <a:effectLst/>
              <a:latin typeface="RIDIBatang"/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</a:rPr>
              <a:t>@RequestMapping</a:t>
            </a:r>
            <a:endParaRPr lang="en-US" altLang="ko-KR">
              <a:solidFill>
                <a:srgbClr val="3057b9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</a:rPr>
              <a:t>@PostMapping,   @GetMapping,   @DeleteMapping,   @PutMapping</a:t>
            </a:r>
            <a:endParaRPr lang="en-US" altLang="ko-KR">
              <a:solidFill>
                <a:srgbClr val="3057b9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파라미터 수집과 변환</a:t>
            </a:r>
            <a:endParaRPr lang="ko-KR" altLang="en-US"/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  <a:latin typeface="D2Coding"/>
              </a:rPr>
              <a:t>@RequestParam</a:t>
            </a:r>
            <a:r>
              <a:rPr lang="en-US" altLang="ko-KR">
                <a:latin typeface="D2Coding"/>
              </a:rPr>
              <a:t>     : "/select</a:t>
            </a:r>
            <a:r>
              <a:rPr lang="en-US" altLang="ko-KR">
                <a:solidFill>
                  <a:srgbClr val="ff0000"/>
                </a:solidFill>
                <a:latin typeface="D2Coding"/>
              </a:rPr>
              <a:t>?id=park&amp;name=dong</a:t>
            </a:r>
            <a:r>
              <a:rPr lang="en-US" altLang="ko-KR">
                <a:latin typeface="D2Coding"/>
              </a:rPr>
              <a:t>"   </a:t>
            </a:r>
            <a:r>
              <a:rPr lang="ko-KR" altLang="en-US">
                <a:latin typeface="D2Coding"/>
              </a:rPr>
              <a:t>    질의문자열 </a:t>
            </a:r>
            <a:endParaRPr lang="ko-KR" altLang="en-US">
              <a:latin typeface="D2Coding"/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  <a:latin typeface="D2Coding"/>
              </a:rPr>
              <a:t>@PathVariable </a:t>
            </a:r>
            <a:r>
              <a:rPr lang="en-US" altLang="ko-KR">
                <a:latin typeface="D2Coding"/>
              </a:rPr>
              <a:t>    : "/select</a:t>
            </a:r>
            <a:r>
              <a:rPr lang="en-US" altLang="ko-KR">
                <a:solidFill>
                  <a:srgbClr val="ff0000"/>
                </a:solidFill>
                <a:latin typeface="D2Coding"/>
              </a:rPr>
              <a:t>/{park</a:t>
            </a:r>
            <a:r>
              <a:rPr lang="en-US" altLang="ko-KR">
                <a:solidFill>
                  <a:srgbClr val="ff0000"/>
                </a:solidFill>
              </a:rPr>
              <a:t>}</a:t>
            </a:r>
            <a:r>
              <a:rPr lang="en-US" altLang="ko-KR">
                <a:solidFill>
                  <a:srgbClr val="ff0000"/>
                </a:solidFill>
                <a:latin typeface="D2Coding"/>
              </a:rPr>
              <a:t>/{dong}</a:t>
            </a:r>
            <a:r>
              <a:rPr lang="en-US" altLang="ko-KR">
                <a:latin typeface="D2Coding"/>
              </a:rPr>
              <a:t>"           URI</a:t>
            </a:r>
            <a:r>
              <a:rPr lang="ko-KR" altLang="en-US">
                <a:latin typeface="D2Coding"/>
              </a:rPr>
              <a:t>형식</a:t>
            </a:r>
            <a:r>
              <a:rPr lang="en-US" altLang="ko-KR">
                <a:latin typeface="D2Coding"/>
              </a:rPr>
              <a:t> </a:t>
            </a:r>
            <a:endParaRPr lang="en-US" altLang="ko-KR">
              <a:latin typeface="D2Coding"/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  <a:latin typeface="D2Coding"/>
              </a:rPr>
              <a:t>@RequestPart</a:t>
            </a:r>
            <a:r>
              <a:rPr lang="en-US" altLang="ko-KR">
                <a:latin typeface="D2Coding"/>
              </a:rPr>
              <a:t>      : </a:t>
            </a:r>
            <a:r>
              <a:rPr lang="ko-KR" altLang="en-US">
                <a:latin typeface="D2Coding"/>
              </a:rPr>
              <a:t>첨부파일            </a:t>
            </a:r>
            <a:r>
              <a:rPr lang="en-US" altLang="ko-KR">
                <a:latin typeface="D2Coding"/>
              </a:rPr>
              <a:t>              </a:t>
            </a:r>
            <a:r>
              <a:rPr lang="ko-KR" altLang="en-US">
                <a:latin typeface="D2Coding"/>
              </a:rPr>
              <a:t>바이너리스트링</a:t>
            </a:r>
            <a:r>
              <a:rPr lang="en-US" altLang="ko-KR">
                <a:latin typeface="D2Coding"/>
              </a:rPr>
              <a:t>(multipart) </a:t>
            </a:r>
            <a:endParaRPr lang="en-US" altLang="ko-KR">
              <a:latin typeface="D2Coding"/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  <a:latin typeface="D2Coding"/>
              </a:rPr>
              <a:t>@RequestBody</a:t>
            </a:r>
            <a:r>
              <a:rPr lang="en-US" altLang="ko-KR">
                <a:latin typeface="D2Coding"/>
              </a:rPr>
              <a:t>      : </a:t>
            </a:r>
            <a:r>
              <a:rPr lang="en-US" altLang="ko-KR">
                <a:solidFill>
                  <a:srgbClr val="ff0000"/>
                </a:solidFill>
                <a:latin typeface="D2Coding"/>
              </a:rPr>
              <a:t>'{"id":"park", "name":"dong"}'   </a:t>
            </a:r>
            <a:r>
              <a:rPr lang="ko-KR" altLang="en-US">
                <a:solidFill>
                  <a:srgbClr val="ff0000"/>
                </a:solidFill>
                <a:latin typeface="D2Coding"/>
              </a:rPr>
              <a:t> </a:t>
            </a:r>
            <a:r>
              <a:rPr lang="en-US" altLang="ko-KR">
                <a:solidFill>
                  <a:schemeClr val="dk1"/>
                </a:solidFill>
                <a:latin typeface="D2Coding"/>
              </a:rPr>
              <a:t>JSON</a:t>
            </a:r>
            <a:r>
              <a:rPr lang="ko-KR" altLang="en-US">
                <a:latin typeface="D2Coding"/>
              </a:rPr>
              <a:t>문자열</a:t>
            </a:r>
            <a:r>
              <a:rPr lang="en-US" altLang="ko-KR">
                <a:latin typeface="D2Coding"/>
              </a:rPr>
              <a:t> </a:t>
            </a:r>
            <a:endParaRPr lang="en-US" altLang="ko-KR">
              <a:latin typeface="D2Coding"/>
            </a:endParaRPr>
          </a:p>
          <a:p>
            <a:pPr lvl="1">
              <a:defRPr/>
            </a:pPr>
            <a:r>
              <a:rPr lang="en-US" altLang="ko-KR">
                <a:solidFill>
                  <a:srgbClr val="3057b9"/>
                </a:solidFill>
                <a:latin typeface="D2Coding"/>
              </a:rPr>
              <a:t>@ModelAttribute</a:t>
            </a:r>
            <a:endParaRPr lang="en-US" altLang="ko-KR">
              <a:latin typeface="D2Coding"/>
            </a:endParaRPr>
          </a:p>
          <a:p>
            <a:pPr lvl="1">
              <a:defRPr/>
            </a:pPr>
            <a:endParaRPr lang="en-US" altLang="ko-KR">
              <a:latin typeface="D2Coding"/>
            </a:endParaRPr>
          </a:p>
          <a:p>
            <a:pPr lvl="1">
              <a:defRPr/>
            </a:pPr>
            <a:endParaRPr lang="ko-KR" altLang="en-US"/>
          </a:p>
        </p:txBody>
      </p:sp>
      <p:sp>
        <p:nvSpPr>
          <p:cNvPr id="5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MVC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의 컨트롤러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r>
              <a:rPr lang="ko-KR" altLang="en-US"/>
              <a:t> </a:t>
            </a:r>
            <a:r>
              <a:rPr lang="en-US" altLang="ko-KR"/>
              <a:t>URL</a:t>
            </a:r>
            <a:r>
              <a:rPr lang="ko-KR" altLang="en-US"/>
              <a:t> 매핑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HandlerMapping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 객체가 요청 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URL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에 매핑되는 핸들러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컨트롤러 메소드</a:t>
            </a:r>
            <a:r>
              <a:rPr xmlns:mc="http://schemas.openxmlformats.org/markup-compatibility/2006" xmlns:hp="http://schemas.haansoft.com/office/presentation/8.0" lang="en-US" altLang="ko-KR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)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&amp;quot"/>
              </a:rPr>
              <a:t>를 찾는다</a:t>
            </a:r>
            <a:endParaRPr xmlns:mc="http://schemas.openxmlformats.org/markup-compatibility/2006" xmlns:hp="http://schemas.haansoft.com/office/presentation/8.0" lang="ko-KR" altLang="en-US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&amp;quo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13619" y="2000851"/>
            <a:ext cx="3010128" cy="1454819"/>
          </a:xfrm>
          <a:prstGeom prst="rect">
            <a:avLst/>
          </a:prstGeom>
          <a:solidFill>
            <a:schemeClr val="lt1"/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class HomeController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@RequestMapping("/")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lvl="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p</a:t>
            </a:r>
            <a:r>
              <a:rPr lang="en-US" altLang="ko-KR" sz="1500">
                <a:solidFill>
                  <a:srgbClr val="000000"/>
                </a:solidFill>
                <a:effectLst/>
                <a:latin typeface="D2Coding"/>
                <a:ea typeface="D2Coding"/>
              </a:rPr>
              <a:t>ublic string </a:t>
            </a:r>
            <a:r>
              <a:rPr lang="en-US" altLang="ko-KR" sz="1500">
                <a:solidFill>
                  <a:srgbClr val="ff0000"/>
                </a:solidFill>
                <a:effectLst/>
                <a:latin typeface="D2Coding"/>
                <a:ea typeface="D2Coding"/>
              </a:rPr>
              <a:t>home</a:t>
            </a:r>
            <a:r>
              <a:rPr lang="en-US" altLang="ko-KR" sz="1500">
                <a:solidFill>
                  <a:srgbClr val="000000"/>
                </a:solidFill>
                <a:effectLst/>
                <a:latin typeface="D2Coding"/>
                <a:ea typeface="D2Coding"/>
              </a:rPr>
              <a:t>(){</a:t>
            </a:r>
            <a:endParaRPr lang="en-US" altLang="ko-KR" sz="1500">
              <a:solidFill>
                <a:srgbClr val="000000"/>
              </a:solidFill>
              <a:effectLst/>
              <a:latin typeface="D2Coding"/>
              <a:ea typeface="D2Coding"/>
            </a:endParaRPr>
          </a:p>
          <a:p>
            <a:pPr lvl="0">
              <a:spcBef>
                <a:spcPct val="0"/>
              </a:spcBef>
              <a:buClr>
                <a:srgbClr val="000000"/>
              </a:buClr>
              <a:buNone/>
              <a:defRPr/>
            </a:pPr>
            <a:r>
              <a:rPr lang="en-US" altLang="ko-KR" sz="1500">
                <a:solidFill>
                  <a:srgbClr val="000000"/>
                </a:solidFill>
                <a:effectLst/>
                <a:latin typeface="D2Coding"/>
                <a:ea typeface="D2Coding"/>
              </a:rPr>
              <a:t>      return "home";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ea typeface="휴먼매직체"/>
              <a:cs typeface="Gill Sans MT"/>
            </a:endParaRPr>
          </a:p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}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4494599" y="1781175"/>
            <a:ext cx="6638826" cy="2140602"/>
            <a:chOff x="4427923" y="3428999"/>
            <a:chExt cx="6638826" cy="214060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27923" y="3428999"/>
              <a:ext cx="6638827" cy="2140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514850" y="4248150"/>
              <a:ext cx="6293250" cy="269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cxnSp>
        <p:nvCxnSpPr>
          <p:cNvPr id="8" name="화살표 7"/>
          <p:cNvCxnSpPr>
            <a:stCxn id="6" idx="3"/>
            <a:endCxn id="7" idx="1"/>
          </p:cNvCxnSpPr>
          <p:nvPr/>
        </p:nvCxnSpPr>
        <p:spPr>
          <a:xfrm>
            <a:off x="3923747" y="2728260"/>
            <a:ext cx="657778" cy="6637"/>
          </a:xfrm>
          <a:prstGeom prst="straightConnector1">
            <a:avLst/>
          </a:prstGeom>
          <a:ln w="1905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매핑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1.1</a:t>
            </a:r>
            <a:r>
              <a:rPr lang="ko-KR" altLang="en-US"/>
              <a:t> 스프링 프레임워크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52548" y="3061953"/>
            <a:ext cx="2354152" cy="11473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스프링 프레임워크 코어</a:t>
            </a:r>
            <a:endParaRPr kumimoji="0" lang="ko-KR" altLang="en-US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253905" y="2074833"/>
            <a:ext cx="2668162" cy="71815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스프링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MVC</a:t>
            </a:r>
            <a:endParaRPr kumimoji="0" lang="en-US" altLang="ko-KR" sz="24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5308146" y="3337294"/>
            <a:ext cx="460549" cy="533818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53905" y="3055966"/>
            <a:ext cx="2668162" cy="71815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스프링 배치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53905" y="4071267"/>
            <a:ext cx="2668162" cy="71815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스프링 시큐리티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53905" y="5107505"/>
            <a:ext cx="2668162" cy="71815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Gill Sans MT"/>
                <a:ea typeface="휴먼매직체"/>
                <a:cs typeface="Gill Sans MT"/>
              </a:rPr>
              <a:t>스프링 데이터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18242" y="1438103"/>
            <a:ext cx="3217025" cy="47465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74205" y="1454728"/>
            <a:ext cx="132440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맑은 고딕"/>
                <a:ea typeface="맑은 고딕"/>
              </a:rPr>
              <a:t>서브 프로젝트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914398" y="4882990"/>
            <a:ext cx="4552950" cy="5157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latin typeface="휴먼모음T"/>
                <a:ea typeface="휴먼모음T"/>
              </a:rPr>
              <a:t>스프링이 웹어플리케이션을 목적으로 나온 프레임워크가 아니기 때문에 완전히 분리하고 연동하는 방식으로 구현됨</a:t>
            </a:r>
            <a:endParaRPr lang="ko-KR" altLang="en-US" sz="1400">
              <a:latin typeface="휴먼모음T"/>
              <a:ea typeface="휴먼모음T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r>
              <a:rPr lang="ko-KR" altLang="en-US"/>
              <a:t> </a:t>
            </a:r>
            <a:r>
              <a:rPr lang="en-US" altLang="ko-KR"/>
              <a:t>@RequestMapping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>
                <a:solidFill>
                  <a:srgbClr val="000000"/>
                </a:solidFill>
                <a:effectLst/>
                <a:latin typeface="&amp;quot"/>
                <a:ea typeface="&amp;quot"/>
              </a:rPr>
              <a:t>@RequestMapping</a:t>
            </a:r>
            <a:r>
              <a:rPr lang="ko-KR" altLang="ko-KR">
                <a:solidFill>
                  <a:srgbClr val="000000"/>
                </a:solidFill>
                <a:effectLst/>
                <a:latin typeface="&amp;quot"/>
                <a:ea typeface="&amp;quot"/>
              </a:rPr>
              <a:t> </a:t>
            </a:r>
            <a:r>
              <a:rPr lang="ko-KR" altLang="en-US">
                <a:solidFill>
                  <a:srgbClr val="000000"/>
                </a:solidFill>
                <a:effectLst/>
                <a:latin typeface="&amp;quot"/>
                <a:ea typeface="&amp;quot"/>
              </a:rPr>
              <a:t>은</a:t>
            </a:r>
            <a:r>
              <a:rPr lang="ko-KR" altLang="ko-KR">
                <a:solidFill>
                  <a:srgbClr val="000000"/>
                </a:solidFill>
                <a:effectLst/>
                <a:latin typeface="&amp;quot"/>
                <a:ea typeface="&amp;quot"/>
              </a:rPr>
              <a:t> </a:t>
            </a:r>
            <a:r>
              <a:rPr lang="en-US" altLang="ko-KR">
                <a:solidFill>
                  <a:srgbClr val="000000"/>
                </a:solidFill>
                <a:effectLst/>
                <a:latin typeface="&amp;quot"/>
                <a:ea typeface="&amp;quot"/>
              </a:rPr>
              <a:t>path, </a:t>
            </a: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method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 등을 지정 가능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&amp;quot"/>
              <a:ea typeface="&amp;quot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value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(=path)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는 요청받을 url을 설정.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&amp;quot"/>
              <a:ea typeface="&amp;quot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method는 어떤 요청으로 받을지 정의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&amp;quot"/>
              <a:ea typeface="&amp;quot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977348" y="2769254"/>
            <a:ext cx="5340452" cy="61063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noAutofit/>
          </a:bodyPr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"/boardInsert"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public string insert(){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59812" y="2369490"/>
            <a:ext cx="4313178" cy="362280"/>
            <a:chOff x="458356" y="1124744"/>
            <a:chExt cx="4313178" cy="362280"/>
          </a:xfrm>
        </p:grpSpPr>
        <p:grpSp>
          <p:nvGrpSpPr>
            <p:cNvPr id="13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14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15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16" name="TextBox 26"/>
            <p:cNvSpPr txBox="1"/>
            <p:nvPr/>
          </p:nvSpPr>
          <p:spPr>
            <a:xfrm>
              <a:off x="777349" y="1124744"/>
              <a:ext cx="3994185" cy="3622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lvl="0">
                <a:spcBef>
                  <a:spcPct val="0"/>
                </a:spcBef>
                <a:buClr>
                  <a:srgbClr val="000000"/>
                </a:buClr>
                <a:buNone/>
                <a:defRPr/>
              </a:pPr>
              <a:r>
                <a:rPr lang="ko-KR" altLang="en-US">
                  <a:solidFill>
                    <a:srgbClr val="000000"/>
                  </a:solidFill>
                  <a:effectLst/>
                  <a:sym typeface="Wingdings"/>
                </a:rPr>
                <a:t>경로만 지정하면 모든 요청방식</a:t>
              </a:r>
              <a:r>
                <a:rPr lang="en-US" altLang="ko-KR">
                  <a:solidFill>
                    <a:srgbClr val="000000"/>
                  </a:solidFill>
                  <a:effectLst/>
                  <a:sym typeface="Wingdings"/>
                </a:rPr>
                <a:t>(method)</a:t>
              </a:r>
              <a:r>
                <a:rPr lang="ko-KR" altLang="en-US">
                  <a:solidFill>
                    <a:srgbClr val="000000"/>
                  </a:solidFill>
                  <a:effectLst/>
                  <a:sym typeface="Wingdings"/>
                </a:rPr>
                <a:t> 허용</a:t>
              </a:r>
              <a:endParaRPr lang="ko-KR" altLang="en-US">
                <a:solidFill>
                  <a:srgbClr val="000000"/>
                </a:solidFill>
                <a:effectLst/>
                <a:sym typeface="Wingdings"/>
              </a:endParaRPr>
            </a:p>
          </p:txBody>
        </p:sp>
      </p:grpSp>
      <p:sp>
        <p:nvSpPr>
          <p:cNvPr id="25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매핑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7348" y="3487144"/>
            <a:ext cx="5366957" cy="56860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{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"/boardInsert","/insertBoard"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}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void insert()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29" name="직사각형 3"/>
          <p:cNvSpPr/>
          <p:nvPr/>
        </p:nvSpPr>
        <p:spPr>
          <a:xfrm>
            <a:off x="980038" y="4707174"/>
            <a:ext cx="8356979" cy="5769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path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="board",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method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=RequestMethod.POST)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void ex01()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80038" y="5402499"/>
            <a:ext cx="8356979" cy="5769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path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="board",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method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{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RequestMethod.GET, RequestMethod.POST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}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void ex01()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grpSp>
        <p:nvGrpSpPr>
          <p:cNvPr id="31" name="그룹 30"/>
          <p:cNvGrpSpPr/>
          <p:nvPr/>
        </p:nvGrpSpPr>
        <p:grpSpPr>
          <a:xfrm rot="0">
            <a:off x="559812" y="4325188"/>
            <a:ext cx="2255778" cy="359207"/>
            <a:chOff x="458356" y="1124743"/>
            <a:chExt cx="2255778" cy="359207"/>
          </a:xfrm>
        </p:grpSpPr>
        <p:grpSp>
          <p:nvGrpSpPr>
            <p:cNvPr id="32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33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34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35" name="TextBox 26"/>
            <p:cNvSpPr txBox="1"/>
            <p:nvPr/>
          </p:nvSpPr>
          <p:spPr>
            <a:xfrm>
              <a:off x="777352" y="1124743"/>
              <a:ext cx="1936782" cy="359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sym typeface="Wingdings"/>
                </a:rPr>
                <a:t>특정 요청방식만 허용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sym typeface="Wingding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3.2</a:t>
            </a:r>
            <a:r>
              <a:rPr lang="ko-KR" altLang="en-US"/>
              <a:t> </a:t>
            </a:r>
            <a:r>
              <a:rPr lang="en-US" altLang="ko-KR"/>
              <a:t>@PostMapping, @GetMapping</a:t>
            </a:r>
            <a:endParaRPr lang="en-US" altLang="ko-KR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@Get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Mapping, @</a:t>
            </a: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PostMapping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, @PutMapping, @DeleteMapping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은</a:t>
            </a: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 경로만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&amp;quot"/>
                <a:ea typeface="&amp;quot"/>
              </a:rPr>
              <a:t>지정하면 </a:t>
            </a:r>
            <a:r>
              <a:rPr lang="ko-KR" altLang="en-US">
                <a:solidFill>
                  <a:srgbClr val="000000"/>
                </a:solidFill>
                <a:effectLst/>
                <a:latin typeface="&amp;quot"/>
                <a:ea typeface="&amp;quot"/>
              </a:rPr>
              <a:t>됨</a:t>
            </a:r>
            <a:endParaRPr lang="ko-KR" altLang="en-US">
              <a:solidFill>
                <a:srgbClr val="000000"/>
              </a:solidFill>
              <a:latin typeface="&amp;quot"/>
              <a:ea typeface="&amp;quot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31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URL 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매핑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1109" y="2008456"/>
            <a:ext cx="3522960" cy="57091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("/boardInsert")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public string insert(){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559812" y="1609725"/>
            <a:ext cx="1608078" cy="331470"/>
            <a:chOff x="458356" y="1124744"/>
            <a:chExt cx="1608078" cy="331470"/>
          </a:xfrm>
        </p:grpSpPr>
        <p:grpSp>
          <p:nvGrpSpPr>
            <p:cNvPr id="35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36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37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38" name="TextBox 26"/>
            <p:cNvSpPr txBox="1"/>
            <p:nvPr/>
          </p:nvSpPr>
          <p:spPr>
            <a:xfrm>
              <a:off x="777353" y="1124744"/>
              <a:ext cx="1289081" cy="3314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sym typeface="Wingdings"/>
                </a:rPr>
                <a:t>요청 방식 지정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sym typeface="Wingdings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972170" y="4403530"/>
            <a:ext cx="5123049" cy="5769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({"/boardInsert","/BoardIns"})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public void insert()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40" name="직사각형 3"/>
          <p:cNvSpPr/>
          <p:nvPr/>
        </p:nvSpPr>
        <p:spPr>
          <a:xfrm>
            <a:off x="5285337" y="2021123"/>
            <a:ext cx="6126885" cy="5769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path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="board",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method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=RequestMethod.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POST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void insert()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41" name="등호 40"/>
          <p:cNvSpPr/>
          <p:nvPr/>
        </p:nvSpPr>
        <p:spPr>
          <a:xfrm>
            <a:off x="4700772" y="2171382"/>
            <a:ext cx="433027" cy="245957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>
              <a:alpha val="100000"/>
            </a:srgbClr>
          </a:solidFill>
          <a:ln w="22225" cap="rnd" cmpd="sng" algn="ctr">
            <a:solidFill>
              <a:srgbClr val="12244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1109" y="2856952"/>
            <a:ext cx="3522960" cy="57091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@GetMapping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("/boardInsert")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public string insert(){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43" name="직사각형 3"/>
          <p:cNvSpPr/>
          <p:nvPr/>
        </p:nvSpPr>
        <p:spPr>
          <a:xfrm>
            <a:off x="5285337" y="2850955"/>
            <a:ext cx="6126885" cy="57691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path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="board",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method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=RequestMethod.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GET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void insert() {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44" name="등호 43"/>
          <p:cNvSpPr/>
          <p:nvPr/>
        </p:nvSpPr>
        <p:spPr>
          <a:xfrm>
            <a:off x="4700772" y="2961957"/>
            <a:ext cx="433027" cy="245957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1a3260">
              <a:alpha val="100000"/>
            </a:srgbClr>
          </a:solidFill>
          <a:ln w="22225" cap="rnd" cmpd="sng" algn="ctr">
            <a:solidFill>
              <a:srgbClr val="122446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559812" y="4010025"/>
            <a:ext cx="2608203" cy="331470"/>
            <a:chOff x="458356" y="1124743"/>
            <a:chExt cx="2608203" cy="331470"/>
          </a:xfrm>
        </p:grpSpPr>
        <p:grpSp>
          <p:nvGrpSpPr>
            <p:cNvPr id="46" name="Group 411"/>
            <p:cNvGrpSpPr/>
            <p:nvPr/>
          </p:nvGrpSpPr>
          <p:grpSpPr>
            <a:xfrm rot="0">
              <a:off x="458356" y="1195967"/>
              <a:ext cx="231348" cy="226884"/>
              <a:chOff x="1855214" y="1333680"/>
              <a:chExt cx="306961" cy="301037"/>
            </a:xfrm>
          </p:grpSpPr>
          <p:sp>
            <p:nvSpPr>
              <p:cNvPr id="47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48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49" name="TextBox 26"/>
            <p:cNvSpPr txBox="1"/>
            <p:nvPr/>
          </p:nvSpPr>
          <p:spPr>
            <a:xfrm>
              <a:off x="777353" y="1124743"/>
              <a:ext cx="2289206" cy="3314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  <a:solidFill>
                    <a:srgbClr val="000000"/>
                  </a:solidFill>
                  <a:sym typeface="Wingdings"/>
                </a:rPr>
                <a:t>매핑 경로 여러 개 지정 가능</a:t>
              </a:r>
  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sym typeface="Wingding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3.3 URL</a:t>
            </a:r>
            <a:r>
              <a:rPr lang="ko-KR" altLang="en-US"/>
              <a:t> 매핑 예제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클래스위에 지정하면 모든 하위 매핑에 적용됨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131196" y="1535969"/>
            <a:ext cx="3601105" cy="4481926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"/board"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class HomeController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"/insert"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public string insert(){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"/update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public string update(){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"/delete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public string delete(){ 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"/select"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public string select(){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5147480" y="1775458"/>
            <a:ext cx="3590925" cy="57531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요청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URL: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  <a:sym typeface="Wingdings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    http://localhost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휴먼모음T"/>
                <a:ea typeface="휴먼모음T"/>
                <a:sym typeface="Wingdings"/>
              </a:rPr>
              <a:t>/board/insert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휴먼모음T"/>
              <a:ea typeface="휴먼모음T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3.4 </a:t>
            </a:r>
            <a:r>
              <a:rPr lang="ko-KR" altLang="en-US"/>
              <a:t>컨텍스트 루트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rot="0">
            <a:off x="559812" y="1140765"/>
            <a:ext cx="2236728" cy="369332"/>
            <a:chOff x="458356" y="1124744"/>
            <a:chExt cx="2236728" cy="369332"/>
          </a:xfrm>
        </p:grpSpPr>
        <p:grpSp>
          <p:nvGrpSpPr>
            <p:cNvPr id="6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7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8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9" name="TextBox 26"/>
            <p:cNvSpPr txBox="1"/>
            <p:nvPr/>
          </p:nvSpPr>
          <p:spPr>
            <a:xfrm>
              <a:off x="777354" y="1124744"/>
              <a:ext cx="19177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sym typeface="Wingdings"/>
                </a:rPr>
                <a:t>ContextRoot path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sym typeface="Wingdings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r="51160"/>
          <a:stretch>
            <a:fillRect/>
          </a:stretch>
        </p:blipFill>
        <p:spPr>
          <a:xfrm>
            <a:off x="964266" y="1543050"/>
            <a:ext cx="3983018" cy="2962275"/>
          </a:xfrm>
          <a:prstGeom prst="rect">
            <a:avLst/>
          </a:prstGeom>
        </p:spPr>
      </p:pic>
      <p:sp>
        <p:nvSpPr>
          <p:cNvPr id="13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URI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매핑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1575" y="2990850"/>
            <a:ext cx="9620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6" name="가로 글상자 15"/>
          <p:cNvSpPr txBox="1"/>
          <p:nvPr/>
        </p:nvSpPr>
        <p:spPr>
          <a:xfrm>
            <a:off x="4052104" y="4842509"/>
            <a:ext cx="4371976" cy="33718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    http://localhost/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휴먼모음T"/>
                <a:ea typeface="휴먼모음T"/>
                <a:sym typeface="Wingdings"/>
              </a:rPr>
              <a:t>myApp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휴먼모음T"/>
                <a:ea typeface="휴먼모음T"/>
                <a:sym typeface="Wingdings"/>
              </a:rPr>
              <a:t>/board/insert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3057b9"/>
              </a:solidFill>
              <a:latin typeface="휴먼모음T"/>
              <a:ea typeface="휴먼모음T"/>
              <a:sym typeface="Wingding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31846" y="1870115"/>
            <a:ext cx="3915431" cy="1557751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"/board"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public class HomeController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  <a:cs typeface="Gill Sans MT"/>
              </a:rPr>
              <a:t>@PostMapping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  <a:ea typeface="D2Coding"/>
                <a:cs typeface="Gill Sans MT"/>
              </a:rPr>
              <a:t>"/insert"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public string insert(){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rPr>
              <a:t>    }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  <a:cs typeface="Gill Sans MT"/>
            </a:endParaRPr>
          </a:p>
        </p:txBody>
      </p:sp>
      <p:cxnSp>
        <p:nvCxnSpPr>
          <p:cNvPr id="19" name="구부러진 연결선 18"/>
          <p:cNvCxnSpPr>
            <a:stCxn id="15" idx="3"/>
            <a:endCxn id="16" idx="0"/>
          </p:cNvCxnSpPr>
          <p:nvPr/>
        </p:nvCxnSpPr>
        <p:spPr>
          <a:xfrm>
            <a:off x="2133600" y="3105150"/>
            <a:ext cx="4104491" cy="1737359"/>
          </a:xfrm>
          <a:prstGeom prst="curvedConnector2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3495674" y="4852034"/>
            <a:ext cx="1019175" cy="33718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요청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URL:</a:t>
            </a:r>
            <a:endParaRPr lang="en-US" altLang="ko-KR"/>
          </a:p>
        </p:txBody>
      </p:sp>
      <p:cxnSp>
        <p:nvCxnSpPr>
          <p:cNvPr id="21" name="구부러진 연결선 20"/>
          <p:cNvCxnSpPr/>
          <p:nvPr/>
        </p:nvCxnSpPr>
        <p:spPr>
          <a:xfrm rot="5400000">
            <a:off x="6924675" y="3267075"/>
            <a:ext cx="2028825" cy="1209674"/>
          </a:xfrm>
          <a:prstGeom prst="curvedConnector3">
            <a:avLst>
              <a:gd name="adj1" fmla="val 50000"/>
            </a:avLst>
          </a:prstGeom>
          <a:noFill/>
          <a:ln w="12700" cap="rnd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4.1 </a:t>
            </a:r>
            <a:r>
              <a:rPr lang="ko-KR" altLang="en-US"/>
              <a:t>요청정보 받기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파라미터가 자동으로 수집되고 파라미터 타입에 따라 자동으로 변환됨</a:t>
            </a:r>
            <a:endParaRPr lang="ko-KR" altLang="en-US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grpSp>
        <p:nvGrpSpPr>
          <p:cNvPr id="16" name=""/>
          <p:cNvGrpSpPr/>
          <p:nvPr/>
        </p:nvGrpSpPr>
        <p:grpSpPr>
          <a:xfrm rot="0">
            <a:off x="932667" y="1591276"/>
            <a:ext cx="4010254" cy="1226219"/>
            <a:chOff x="1066018" y="1915126"/>
            <a:chExt cx="4010254" cy="1226219"/>
          </a:xfrm>
        </p:grpSpPr>
        <p:sp>
          <p:nvSpPr>
            <p:cNvPr id="5" name="직사각형 4"/>
            <p:cNvSpPr/>
            <p:nvPr/>
          </p:nvSpPr>
          <p:spPr>
            <a:xfrm>
              <a:off x="1066018" y="1915126"/>
              <a:ext cx="4010254" cy="12262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&lt;form action="userInsert" method="post"&gt;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&lt;input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D2Coding"/>
                  <a:ea typeface="D2Coding"/>
                  <a:cs typeface="Gill Sans MT"/>
                </a:rPr>
                <a:t>name="name"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value="홍길동"&gt; 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&lt;input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D2Coding"/>
                  <a:ea typeface="D2Coding"/>
                  <a:cs typeface="Gill Sans MT"/>
                </a:rPr>
                <a:t>name="age"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value="20"&gt;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&lt;button&gt;등록&lt;/button&gt;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&lt;/form&gt;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6924" y="2190750"/>
              <a:ext cx="1123950" cy="219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66924" y="2438400"/>
              <a:ext cx="1123950" cy="2190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15" name=""/>
          <p:cNvGrpSpPr/>
          <p:nvPr/>
        </p:nvGrpSpPr>
        <p:grpSpPr>
          <a:xfrm rot="0">
            <a:off x="4318692" y="3191475"/>
            <a:ext cx="3543529" cy="3188370"/>
            <a:chOff x="6714341" y="1781775"/>
            <a:chExt cx="3543529" cy="3188370"/>
          </a:xfrm>
        </p:grpSpPr>
        <p:sp>
          <p:nvSpPr>
            <p:cNvPr id="6" name="직사각형 5"/>
            <p:cNvSpPr/>
            <p:nvPr/>
          </p:nvSpPr>
          <p:spPr>
            <a:xfrm>
              <a:off x="6714341" y="1781775"/>
              <a:ext cx="3543529" cy="31883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>
              <a:solidFill>
                <a:srgbClr val="000000">
                  <a:alpha val="100000"/>
                </a:srgbClr>
              </a:solidFill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public class UserVO {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private String name;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private Integer age;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public String getName() {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	return name;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}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public void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D2Coding"/>
                  <a:ea typeface="D2Coding"/>
                  <a:cs typeface="Gill Sans MT"/>
                </a:rPr>
                <a:t>setName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(String name){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	this.name = name;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}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public Integer getAge() {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	return age;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}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public void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D2Coding"/>
                  <a:ea typeface="D2Coding"/>
                  <a:cs typeface="Gill Sans MT"/>
                </a:rPr>
                <a:t>setAge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(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D2Coding"/>
                  <a:ea typeface="D2Coding"/>
                  <a:cs typeface="Gill Sans MT"/>
                </a:rPr>
                <a:t>Integer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age) {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	this.age = age;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  </a:t>
              </a: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}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  <a:p>
              <a:pPr marL="0" lvl="0" indent="0" algn="l" defTabSz="457200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D2Coding"/>
                  <a:ea typeface="D2Coding"/>
                  <a:cs typeface="Gill Sans MT"/>
                </a:rPr>
                <a:t>}</a:t>
              </a:r>
  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  <a:cs typeface="Gill Sans MT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05776" y="3048000"/>
              <a:ext cx="781050" cy="238124"/>
            </a:xfrm>
            <a:prstGeom prst="rect">
              <a:avLst/>
            </a:prstGeom>
            <a:noFill/>
            <a:ln w="22225" cap="rnd" cmpd="sng" algn="ctr">
              <a:solidFill>
                <a:srgbClr val="0c182d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96251" y="4152900"/>
              <a:ext cx="714377" cy="238125"/>
            </a:xfrm>
            <a:prstGeom prst="rect">
              <a:avLst/>
            </a:prstGeom>
            <a:noFill/>
            <a:ln w="22225" cap="rnd" cmpd="sng" algn="ctr">
              <a:solidFill>
                <a:srgbClr val="0c182d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Gill Sans MT"/>
                <a:ea typeface="휴먼매직체"/>
                <a:cs typeface="휴먼매직체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657192" y="1619851"/>
            <a:ext cx="4448406" cy="99761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@Controller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public class SampleController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	@PostMapping("/userInsert")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	public void userInsert(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UserVO vo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) {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cxnSp>
        <p:nvCxnSpPr>
          <p:cNvPr id="8" name="구부러진 화살표 연결선 7"/>
          <p:cNvCxnSpPr>
            <a:stCxn id="10" idx="3"/>
            <a:endCxn id="13" idx="1"/>
          </p:cNvCxnSpPr>
          <p:nvPr/>
        </p:nvCxnSpPr>
        <p:spPr>
          <a:xfrm>
            <a:off x="3057526" y="1976437"/>
            <a:ext cx="2652600" cy="2600324"/>
          </a:xfrm>
          <a:prstGeom prst="curvedConnector3">
            <a:avLst>
              <a:gd name="adj1" fmla="val 50000"/>
            </a:avLst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화살표 연결선 8"/>
          <p:cNvCxnSpPr>
            <a:stCxn id="12" idx="3"/>
            <a:endCxn id="14" idx="1"/>
          </p:cNvCxnSpPr>
          <p:nvPr/>
        </p:nvCxnSpPr>
        <p:spPr>
          <a:xfrm>
            <a:off x="3057524" y="2224087"/>
            <a:ext cx="2643077" cy="3457574"/>
          </a:xfrm>
          <a:prstGeom prst="curvedConnector3">
            <a:avLst>
              <a:gd name="adj1" fmla="val 50000"/>
            </a:avLst>
          </a:prstGeom>
          <a:noFill/>
          <a:ln w="12700" cap="rnd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" name="직사각형 16"/>
          <p:cNvSpPr/>
          <p:nvPr/>
        </p:nvSpPr>
        <p:spPr>
          <a:xfrm>
            <a:off x="5580869" y="3194496"/>
            <a:ext cx="704850" cy="200024"/>
          </a:xfrm>
          <a:prstGeom prst="rect">
            <a:avLst/>
          </a:prstGeom>
          <a:noFill/>
          <a:ln w="22225" cap="rnd" cmpd="sng" algn="ctr">
            <a:solidFill>
              <a:srgbClr val="0c182d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cxnSp>
        <p:nvCxnSpPr>
          <p:cNvPr id="18" name="구부러진 화살표 연결선 17"/>
          <p:cNvCxnSpPr>
            <a:stCxn id="17" idx="3"/>
            <a:endCxn id="19" idx="2"/>
          </p:cNvCxnSpPr>
          <p:nvPr/>
        </p:nvCxnSpPr>
        <p:spPr>
          <a:xfrm flipV="1">
            <a:off x="6285719" y="2575370"/>
            <a:ext cx="3538538" cy="719138"/>
          </a:xfrm>
          <a:prstGeom prst="curvedConnector2">
            <a:avLst/>
          </a:prstGeom>
          <a:noFill/>
          <a:ln w="12700" cap="rnd" cmpd="sng" algn="ctr">
            <a:solidFill>
              <a:srgbClr val="ff843a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9" name="직사각형 18"/>
          <p:cNvSpPr/>
          <p:nvPr/>
        </p:nvSpPr>
        <p:spPr>
          <a:xfrm>
            <a:off x="9314669" y="2356296"/>
            <a:ext cx="1019176" cy="219074"/>
          </a:xfrm>
          <a:prstGeom prst="rect">
            <a:avLst/>
          </a:prstGeom>
          <a:noFill/>
          <a:ln w="22225" cap="rnd" cmpd="sng" algn="ctr">
            <a:solidFill>
              <a:srgbClr val="0c182d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20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1" name="직사각형 30"/>
          <p:cNvSpPr/>
          <p:nvPr/>
        </p:nvSpPr>
        <p:spPr>
          <a:xfrm>
            <a:off x="6242761" y="4012155"/>
            <a:ext cx="5073378" cy="576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("/user")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process(UserListVO userListVO)  {</a:t>
            </a:r>
            <a:endParaRPr lang="en-US" altLang="ko-KR" sz="1600">
              <a:latin typeface="D2Coding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934" y="4021406"/>
            <a:ext cx="5023354" cy="567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</a:rPr>
              <a:t>mypage.do?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userlist[0]</a:t>
            </a:r>
            <a:r>
              <a:rPr lang="en-US" altLang="ko-KR" sz="1600">
                <a:latin typeface="D2Coding"/>
              </a:rPr>
              <a:t>.name=choi&amp;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userlist[0]</a:t>
            </a:r>
            <a:r>
              <a:rPr lang="en-US" altLang="ko-KR" sz="1600">
                <a:latin typeface="D2Coding"/>
              </a:rPr>
              <a:t>.age=20&amp;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userlist[1]</a:t>
            </a:r>
            <a:r>
              <a:rPr lang="en-US" altLang="ko-KR" sz="1600">
                <a:latin typeface="D2Coding"/>
              </a:rPr>
              <a:t>.name=park&amp;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userlist[1]</a:t>
            </a:r>
            <a:r>
              <a:rPr lang="en-US" altLang="ko-KR" sz="1600">
                <a:latin typeface="D2Coding"/>
              </a:rPr>
              <a:t>.age=30</a:t>
            </a:r>
            <a:endParaRPr lang="en-US" altLang="ko-KR" sz="1600">
              <a:latin typeface="D2Coding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552782" y="3629428"/>
            <a:ext cx="2815258" cy="298108"/>
            <a:chOff x="458356" y="1124744"/>
            <a:chExt cx="2815258" cy="298108"/>
          </a:xfrm>
        </p:grpSpPr>
        <p:grpSp>
          <p:nvGrpSpPr>
            <p:cNvPr id="34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36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400">
                  <a:latin typeface="휴먼모음T"/>
                  <a:ea typeface="휴먼모음T"/>
                </a:endParaRPr>
              </a:p>
            </p:txBody>
          </p:sp>
          <p:sp>
            <p:nvSpPr>
              <p:cNvPr id="37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400"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77353" y="1124744"/>
              <a:ext cx="2496261" cy="2929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휴먼모음T"/>
                  <a:ea typeface="휴먼모음T"/>
                </a:rPr>
                <a:t>커맨드 객체</a:t>
              </a:r>
              <a:r>
                <a:rPr lang="en-US" altLang="ko-KR" sz="1400">
                  <a:latin typeface="휴먼모음T"/>
                  <a:ea typeface="휴먼모음T"/>
                </a:rPr>
                <a:t>(</a:t>
              </a:r>
              <a:r>
                <a:rPr lang="ko-KR" altLang="en-US" sz="1400">
                  <a:latin typeface="휴먼모음T"/>
                  <a:ea typeface="휴먼모음T"/>
                </a:rPr>
                <a:t> 파라미터 인덱스</a:t>
              </a:r>
              <a:r>
                <a:rPr lang="en-US" altLang="ko-KR" sz="1400">
                  <a:latin typeface="휴먼모음T"/>
                  <a:ea typeface="휴먼모음T"/>
                </a:rPr>
                <a:t> )</a:t>
              </a:r>
              <a:endParaRPr lang="en-US" altLang="ko-KR" sz="1400">
                <a:latin typeface="휴먼모음T"/>
                <a:ea typeface="휴먼모음T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31535" y="4915810"/>
            <a:ext cx="5013829" cy="568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</a:rPr>
              <a:t>mypage.do?userlist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D2Coding"/>
              </a:rPr>
              <a:t>%5B0%5D</a:t>
            </a:r>
            <a:r>
              <a:rPr lang="en-US" altLang="ko-KR" sz="1600">
                <a:latin typeface="D2Coding"/>
              </a:rPr>
              <a:t>.name=choi&amp;userlist%5B1%5D.name=park</a:t>
            </a:r>
            <a:endParaRPr lang="en-US" altLang="ko-KR" sz="1600">
              <a:latin typeface="D2Coding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79464" y="4701536"/>
            <a:ext cx="3699939" cy="821059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</a:rPr>
              <a:t>public UserListVO {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    private </a:t>
            </a:r>
            <a:r>
              <a:rPr lang="en-US" altLang="ko-KR" sz="1600">
                <a:solidFill>
                  <a:srgbClr val="3057b9"/>
                </a:solidFill>
                <a:latin typeface="D2Coding"/>
              </a:rPr>
              <a:t>List</a:t>
            </a:r>
            <a:r>
              <a:rPr lang="en-US" altLang="ko-KR" sz="1600">
                <a:latin typeface="D2Coding"/>
              </a:rPr>
              <a:t>&lt;UserVO&gt;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userlist</a:t>
            </a:r>
            <a:r>
              <a:rPr lang="en-US" altLang="ko-KR" sz="1600">
                <a:solidFill>
                  <a:schemeClr val="dk1"/>
                </a:solidFill>
                <a:latin typeface="D2Coding"/>
              </a:rPr>
              <a:t>;</a:t>
            </a:r>
            <a:endParaRPr lang="en-US" altLang="ko-KR" sz="1600">
              <a:solidFill>
                <a:schemeClr val="dk1"/>
              </a:solidFill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}</a:t>
            </a:r>
            <a:endParaRPr lang="en-US" altLang="ko-KR" sz="1600">
              <a:latin typeface="D2Coding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71600" y="1461200"/>
            <a:ext cx="4330426" cy="575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("/user")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process(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UserVO userVO</a:t>
            </a:r>
            <a:r>
              <a:rPr lang="en-US" altLang="ko-KR" sz="1600">
                <a:latin typeface="D2Coding"/>
              </a:rPr>
              <a:t>)  {</a:t>
            </a:r>
            <a:endParaRPr lang="en-US" altLang="ko-KR" sz="1600">
              <a:latin typeface="D2Coding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2721" y="1461200"/>
            <a:ext cx="4809205" cy="336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</a:rPr>
              <a:t>user?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name</a:t>
            </a:r>
            <a:r>
              <a:rPr lang="en-US" altLang="ko-KR" sz="1600">
                <a:solidFill>
                  <a:srgbClr val="3057b9"/>
                </a:solidFill>
                <a:latin typeface="D2Coding"/>
              </a:rPr>
              <a:t>=choi&amp;age=20</a:t>
            </a:r>
            <a:endParaRPr lang="en-US" altLang="ko-KR" sz="1600">
              <a:solidFill>
                <a:srgbClr val="3057b9"/>
              </a:solidFill>
              <a:latin typeface="D2Coding"/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562569" y="1088959"/>
            <a:ext cx="1462446" cy="307777"/>
            <a:chOff x="458356" y="1124744"/>
            <a:chExt cx="1462446" cy="307777"/>
          </a:xfrm>
        </p:grpSpPr>
        <p:grpSp>
          <p:nvGrpSpPr>
            <p:cNvPr id="43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45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400">
                  <a:latin typeface="휴먼모음T"/>
                  <a:ea typeface="휴먼모음T"/>
                </a:endParaRPr>
              </a:p>
            </p:txBody>
          </p:sp>
          <p:sp>
            <p:nvSpPr>
              <p:cNvPr id="46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400">
                  <a:latin typeface="휴먼모음T"/>
                  <a:ea typeface="휴먼모음T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77354" y="1124744"/>
              <a:ext cx="1143448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휴먼모음T"/>
                  <a:ea typeface="휴먼모음T"/>
                </a:rPr>
                <a:t>커맨드 객체 </a:t>
              </a:r>
              <a:endParaRPr lang="ko-KR" altLang="en-US" sz="1400">
                <a:latin typeface="휴먼모음T"/>
                <a:ea typeface="휴먼모음T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6279726" y="2161838"/>
            <a:ext cx="3042715" cy="1056478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</a:rPr>
              <a:t>public UserVO {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    private String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name</a:t>
            </a:r>
            <a:r>
              <a:rPr lang="en-US" altLang="ko-KR" sz="1600">
                <a:latin typeface="D2Coding"/>
              </a:rPr>
              <a:t>;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    private Integer age;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}</a:t>
            </a:r>
            <a:endParaRPr lang="en-US" altLang="ko-KR" sz="1600">
              <a:latin typeface="D2Coding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7231" y="4687105"/>
            <a:ext cx="706284" cy="263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인코딩</a:t>
            </a:r>
            <a:r>
              <a:rPr lang="en-US" altLang="ko-KR" sz="1200"/>
              <a:t> </a:t>
            </a:r>
            <a:r>
              <a:rPr lang="ko-KR" altLang="en-US" sz="1200"/>
              <a:t>후</a:t>
            </a:r>
            <a:endParaRPr lang="ko-KR" altLang="en-US" sz="1200"/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4.2 </a:t>
            </a:r>
            <a:r>
              <a:rPr lang="ko-KR" altLang="en-US"/>
              <a:t>커맨드 객체</a:t>
            </a: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4675993" y="1089660"/>
            <a:ext cx="3124201" cy="2990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latin typeface="휴먼모음T"/>
                <a:ea typeface="휴먼모음T"/>
              </a:rPr>
              <a:t>질의문자열    </a:t>
            </a:r>
            <a:r>
              <a:rPr lang="en-US" altLang="ko-KR" sz="1400">
                <a:latin typeface="휴먼모음T"/>
                <a:ea typeface="휴먼모음T"/>
                <a:sym typeface="Wingdings"/>
              </a:rPr>
              <a:t> </a:t>
            </a:r>
            <a:r>
              <a:rPr lang="ko-KR" altLang="en-US" sz="1400">
                <a:latin typeface="휴먼모음T"/>
                <a:ea typeface="휴먼모음T"/>
                <a:sym typeface="Wingdings"/>
              </a:rPr>
              <a:t>  커맨드 객체</a:t>
            </a:r>
            <a:endParaRPr lang="ko-KR" altLang="en-US" sz="1400">
              <a:latin typeface="휴먼모음T"/>
              <a:ea typeface="휴먼모음T"/>
              <a:sym typeface="Wingdings"/>
            </a:endParaRPr>
          </a:p>
        </p:txBody>
      </p:sp>
      <p:sp>
        <p:nvSpPr>
          <p:cNvPr id="51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4588450" y="2294464"/>
            <a:ext cx="6637380" cy="818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("/mypage.do")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rpocess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(@RequestParam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String name,</a:t>
            </a:r>
            <a:endParaRPr lang="en-US" altLang="ko-KR" sz="1600">
              <a:solidFill>
                <a:srgbClr val="ff0000"/>
              </a:solidFill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0070c0"/>
                </a:solidFill>
                <a:latin typeface="D2Coding"/>
              </a:rPr>
              <a:t>                      @RequestParam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Integer age</a:t>
            </a:r>
            <a:r>
              <a:rPr lang="en-US" altLang="ko-KR" sz="1600">
                <a:latin typeface="D2Coding"/>
              </a:rPr>
              <a:t>)  {</a:t>
            </a:r>
            <a:endParaRPr lang="en-US" altLang="ko-KR" sz="1600">
              <a:latin typeface="D2Coding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5940" y="1560196"/>
            <a:ext cx="3142330" cy="333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mypage.do?</a:t>
            </a:r>
            <a:r>
              <a:rPr lang="en-US" altLang="ko-KR" sz="1600">
                <a:solidFill>
                  <a:srgbClr val="ff0000"/>
                </a:solidFill>
              </a:rPr>
              <a:t>name=hong&amp;age=20</a:t>
            </a:r>
            <a:endParaRPr lang="ko-KR" altLang="en-US" sz="1600"/>
          </a:p>
        </p:txBody>
      </p:sp>
      <p:grpSp>
        <p:nvGrpSpPr>
          <p:cNvPr id="25" name="그룹 24"/>
          <p:cNvGrpSpPr/>
          <p:nvPr/>
        </p:nvGrpSpPr>
        <p:grpSpPr>
          <a:xfrm rot="0">
            <a:off x="559812" y="1188390"/>
            <a:ext cx="3979803" cy="298108"/>
            <a:chOff x="458356" y="1124744"/>
            <a:chExt cx="3979803" cy="298108"/>
          </a:xfrm>
        </p:grpSpPr>
        <p:grpSp>
          <p:nvGrpSpPr>
            <p:cNvPr id="26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28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9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7354" y="1124744"/>
              <a:ext cx="3660805" cy="295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Clr>
                  <a:schemeClr val="tx1"/>
                </a:buClr>
                <a:buNone/>
                <a:defRPr/>
              </a:pPr>
              <a:r>
                <a:rPr lang="ko-KR" altLang="ko-KR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@RequestParam</a:t>
              </a:r>
              <a:r>
                <a:rPr lang="en-US" altLang="ko-KR" sz="1400">
                  <a:latin typeface="휴먼모음T"/>
                  <a:ea typeface="휴먼모음T"/>
                </a:rPr>
                <a:t>  </a:t>
              </a:r>
              <a:endParaRPr lang="ko-KR" altLang="en-US" sz="1400">
                <a:latin typeface="휴먼모음T"/>
                <a:ea typeface="휴먼모음T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4588451" y="3278773"/>
            <a:ext cx="6637379" cy="576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("/mypage.do")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rpocess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(@RequestParam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Map&lt;String, Object&gt; map</a:t>
            </a:r>
            <a:r>
              <a:rPr lang="en-US" altLang="ko-KR" sz="1600">
                <a:latin typeface="D2Coding"/>
              </a:rPr>
              <a:t>) {</a:t>
            </a:r>
            <a:endParaRPr lang="en-US" altLang="ko-KR" sz="1600">
              <a:latin typeface="D2Coding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4.3 @RequestParam</a:t>
            </a:r>
            <a:endParaRPr lang="en-US" altLang="ko-KR"/>
          </a:p>
        </p:txBody>
      </p:sp>
      <p:sp>
        <p:nvSpPr>
          <p:cNvPr id="41" name="직사각형 40"/>
          <p:cNvSpPr/>
          <p:nvPr/>
        </p:nvSpPr>
        <p:spPr>
          <a:xfrm>
            <a:off x="4588451" y="1551514"/>
            <a:ext cx="6637379" cy="570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("/mypage.do")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rpocess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(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String name,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Integer age</a:t>
            </a:r>
            <a:r>
              <a:rPr lang="en-US" altLang="ko-KR" sz="1600">
                <a:latin typeface="D2Coding"/>
              </a:rPr>
              <a:t>)  {</a:t>
            </a:r>
            <a:endParaRPr lang="en-US" altLang="ko-KR" sz="1600">
              <a:latin typeface="D2Coding"/>
            </a:endParaRPr>
          </a:p>
        </p:txBody>
      </p:sp>
      <p:sp>
        <p:nvSpPr>
          <p:cNvPr id="42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43" name="가로 글상자 42"/>
          <p:cNvSpPr txBox="1"/>
          <p:nvPr/>
        </p:nvSpPr>
        <p:spPr>
          <a:xfrm>
            <a:off x="2894819" y="1175385"/>
            <a:ext cx="3562351" cy="2990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 sz="1400">
                <a:latin typeface="휴먼모음T"/>
                <a:ea typeface="휴먼모음T"/>
                <a:sym typeface="Wingdings"/>
              </a:rPr>
              <a:t>질의문자열     </a:t>
            </a:r>
            <a:r>
              <a:rPr lang="en-US" altLang="ko-KR" sz="1400">
                <a:latin typeface="휴먼모음T"/>
                <a:ea typeface="휴먼모음T"/>
                <a:sym typeface="Wingdings"/>
              </a:rPr>
              <a:t> </a:t>
            </a:r>
            <a:r>
              <a:rPr lang="ko-KR" altLang="en-US" sz="1400">
                <a:latin typeface="휴먼모음T"/>
                <a:ea typeface="휴먼모음T"/>
                <a:sym typeface="Wingdings"/>
              </a:rPr>
              <a:t>    기본데이터형</a:t>
            </a:r>
            <a:endParaRPr lang="ko-KR" altLang="en-US" sz="1400">
              <a:latin typeface="휴먼모음T"/>
              <a:ea typeface="휴먼모음T"/>
              <a:sym typeface="Wingding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5940" y="4532766"/>
            <a:ext cx="10399890" cy="130415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1" u="none" strike="noStrike" kern="1200" cap="none" spc="0" normalizeH="0" baseline="0" mc:Ignorable="hp" hp:hslEmbossed="0">
                <a:solidFill>
                  <a:srgbClr val="3d3d3d"/>
                </a:solidFill>
                <a:latin typeface="D2Coding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("/mypage.do")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public String rpocess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(@RequestParam(defaultValue = "guest" ,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70c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                                    value = "name", 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70c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                                    required = true)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</a:rPr>
              <a:t>String username,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                 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</a:rPr>
              <a:t>Integer age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) 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559812" y="4160190"/>
            <a:ext cx="3979803" cy="298108"/>
            <a:chOff x="458356" y="1124744"/>
            <a:chExt cx="3979803" cy="298108"/>
          </a:xfrm>
        </p:grpSpPr>
        <p:grpSp>
          <p:nvGrpSpPr>
            <p:cNvPr id="46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47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48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49" name="TextBox 26"/>
            <p:cNvSpPr txBox="1"/>
            <p:nvPr/>
          </p:nvSpPr>
          <p:spPr>
            <a:xfrm>
              <a:off x="777354" y="1124744"/>
              <a:ext cx="3660805" cy="295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buClr>
                  <a:schemeClr val="tx1"/>
                </a:buClr>
                <a:buNone/>
                <a:defRPr/>
              </a:pPr>
              <a:r>
                <a:rPr lang="ko-KR" altLang="ko-KR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@RequestParam</a:t>
              </a:r>
              <a:r>
                <a:rPr lang="ko-KR" altLang="en-US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 </a:t>
              </a:r>
              <a:r>
                <a:rPr lang="en-US" altLang="ko-KR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:</a:t>
              </a:r>
              <a:r>
                <a:rPr lang="ko-KR" altLang="en-US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 필수여부</a:t>
              </a:r>
              <a:r>
                <a:rPr lang="en-US" altLang="ko-KR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,</a:t>
              </a:r>
              <a:r>
                <a:rPr lang="ko-KR" altLang="en-US" sz="1400">
                  <a:solidFill>
                    <a:schemeClr val="tx1"/>
                  </a:solidFill>
                  <a:effectLst/>
                  <a:latin typeface="휴먼모음T"/>
                  <a:ea typeface="휴먼모음T"/>
                </a:rPr>
                <a:t> 초기값 지정</a:t>
              </a:r>
              <a:r>
                <a:rPr lang="en-US" altLang="ko-KR" sz="1400">
                  <a:latin typeface="휴먼모음T"/>
                  <a:ea typeface="휴먼모음T"/>
                </a:rPr>
                <a:t>  </a:t>
              </a:r>
              <a:endParaRPr lang="en-US" altLang="ko-KR" sz="1400">
                <a:latin typeface="휴먼모음T"/>
                <a:ea typeface="휴먼모음T"/>
              </a:endParaRPr>
            </a:p>
          </p:txBody>
        </p:sp>
      </p:grpSp>
      <p:sp>
        <p:nvSpPr>
          <p:cNvPr id="50" name="가로 글상자 49"/>
          <p:cNvSpPr txBox="1"/>
          <p:nvPr/>
        </p:nvSpPr>
        <p:spPr>
          <a:xfrm>
            <a:off x="10538630" y="2318385"/>
            <a:ext cx="523876" cy="29908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휴먼모음T"/>
                <a:ea typeface="휴먼모음T"/>
                <a:sym typeface="Wingdings"/>
              </a:rPr>
              <a:t>필수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accent2"/>
              </a:solidFill>
              <a:latin typeface="휴먼모음T"/>
              <a:ea typeface="휴먼모음T"/>
              <a:sym typeface="Wingdings"/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10195730" y="1584960"/>
            <a:ext cx="866776" cy="299085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휴먼모음T"/>
                <a:ea typeface="휴먼모음T"/>
                <a:sym typeface="Wingdings"/>
              </a:rPr>
              <a:t>생략 가능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chemeClr val="accent2"/>
              </a:solidFill>
              <a:latin typeface="휴먼모음T"/>
              <a:ea typeface="휴먼모음T"/>
              <a:sym typeface="Wingdings"/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10452905" y="3278323"/>
            <a:ext cx="609601" cy="29164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accent2"/>
                </a:solidFill>
                <a:latin typeface="휴먼모음T"/>
                <a:ea typeface="휴먼모음T"/>
                <a:sym typeface="Wingdings"/>
              </a:rPr>
              <a:t>Map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accent2"/>
              </a:solidFill>
              <a:latin typeface="휴먼모음T"/>
              <a:ea typeface="휴먼모음T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4.3 @RequestParam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5473072" y="1636585"/>
            <a:ext cx="5742164" cy="523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3d3d3d"/>
                </a:solidFill>
                <a:latin typeface="D2Coding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("/mypage.do")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@RequestParam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</a:rPr>
              <a:t>String[] name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) 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6311" y="1632030"/>
            <a:ext cx="4142455" cy="33774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mypage.do?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dk2"/>
                </a:solidFill>
                <a:latin typeface="D2Coding"/>
              </a:rPr>
              <a:t>=choi&amp;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dk2"/>
                </a:solidFill>
                <a:latin typeface="D2Coding"/>
              </a:rPr>
              <a:t>=park&amp;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3057b9"/>
                </a:solidFill>
                <a:latin typeface="D2Coding"/>
              </a:rPr>
              <a:t>name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dk2"/>
                </a:solidFill>
                <a:latin typeface="D2Coding"/>
              </a:rPr>
              <a:t>=kim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dk2"/>
              </a:solidFill>
              <a:latin typeface="D2Coding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51384" y="1240052"/>
            <a:ext cx="4502581" cy="298107"/>
            <a:chOff x="458355" y="1124744"/>
            <a:chExt cx="4502581" cy="298107"/>
          </a:xfrm>
        </p:grpSpPr>
        <p:grpSp>
          <p:nvGrpSpPr>
            <p:cNvPr id="7" name="Group 411"/>
            <p:cNvGrpSpPr/>
            <p:nvPr/>
          </p:nvGrpSpPr>
          <p:grpSpPr>
            <a:xfrm rot="0">
              <a:off x="458355" y="1157868"/>
              <a:ext cx="195590" cy="264983"/>
              <a:chOff x="1855214" y="1283128"/>
              <a:chExt cx="259515" cy="351589"/>
            </a:xfrm>
          </p:grpSpPr>
          <p:sp>
            <p:nvSpPr>
              <p:cNvPr id="8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rgbClr val="bfbfbf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9" name="Isosceles Triangle 413"/>
              <p:cNvSpPr/>
              <p:nvPr/>
            </p:nvSpPr>
            <p:spPr>
              <a:xfrm rot="5400000">
                <a:off x="1881899" y="1303889"/>
                <a:ext cx="237846" cy="196324"/>
              </a:xfrm>
              <a:prstGeom prst="triangle">
                <a:avLst>
                  <a:gd name="adj" fmla="val 50000"/>
                </a:avLst>
              </a:prstGeom>
              <a:solidFill>
                <a:srgbClr val="404040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</p:grpSp>
        <p:sp>
          <p:nvSpPr>
            <p:cNvPr id="10" name="TextBox 21"/>
            <p:cNvSpPr txBox="1"/>
            <p:nvPr/>
          </p:nvSpPr>
          <p:spPr>
            <a:xfrm>
              <a:off x="777354" y="1124744"/>
              <a:ext cx="4183582" cy="291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휴먼모음T"/>
                  <a:ea typeface="휴먼모음T"/>
                </a:rPr>
                <a:t>@RequestParam    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473072" y="2291386"/>
            <a:ext cx="5742164" cy="5232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3d3d3d"/>
                </a:solidFill>
                <a:latin typeface="D2Coding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("/mypage.do")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public String login(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@RequestParam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</a:rPr>
              <a:t>List&lt;String&gt; name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)  {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333749" y="1261110"/>
            <a:ext cx="6096000" cy="2990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같은 파라미터이름들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   List&lt;String&gt;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휴먼모음T"/>
                <a:ea typeface="휴먼모음T"/>
                <a:sym typeface="Wingdings"/>
              </a:rPr>
              <a:t>String[ ]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휴먼모음T"/>
              <a:ea typeface="휴먼모음T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0" y="4842524"/>
            <a:ext cx="470884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</a:rPr>
              <a:t>@RequestMapping</a:t>
            </a:r>
            <a:r>
              <a:rPr lang="en-US" altLang="ko-KR" sz="1600"/>
              <a:t>("/mypage.do")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public String login</a:t>
            </a:r>
            <a:r>
              <a:rPr lang="en-US" altLang="ko-KR" sz="1600">
                <a:solidFill>
                  <a:srgbClr val="0070c0"/>
                </a:solidFill>
              </a:rPr>
              <a:t>(</a:t>
            </a:r>
            <a:r>
              <a:rPr lang="en-US" altLang="ko-KR" sz="1600">
                <a:solidFill>
                  <a:srgbClr val="ff0000"/>
                </a:solidFill>
              </a:rPr>
              <a:t>UserVO vo ,</a:t>
            </a:r>
            <a:endParaRPr lang="en-US" altLang="ko-KR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</a:rPr>
              <a:t>                          </a:t>
            </a:r>
            <a:r>
              <a:rPr lang="en-US" altLang="ko-KR" sz="1600">
                <a:solidFill>
                  <a:srgbClr val="0070c0"/>
                </a:solidFill>
              </a:rPr>
              <a:t>@RequestPart MultipartFile</a:t>
            </a:r>
            <a:r>
              <a:rPr lang="en-US" altLang="ko-KR" sz="1600" b="0" i="0">
                <a:solidFill>
                  <a:srgbClr val="b9b9b9"/>
                </a:solidFill>
                <a:effectLst/>
                <a:latin typeface="Menlo"/>
              </a:rPr>
              <a:t> </a:t>
            </a:r>
            <a:r>
              <a:rPr lang="en-US" altLang="ko-KR" sz="1600" b="0" i="0">
                <a:solidFill>
                  <a:srgbClr val="ff0000"/>
                </a:solidFill>
                <a:effectLst/>
                <a:latin typeface="Menlo"/>
              </a:rPr>
              <a:t>pic</a:t>
            </a:r>
            <a:r>
              <a:rPr lang="en-US" altLang="ko-KR" sz="1600"/>
              <a:t>)  {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6095999" y="2710633"/>
            <a:ext cx="470884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</a:rPr>
              <a:t>@RequestMapping("/</a:t>
            </a:r>
            <a:r>
              <a:rPr lang="en-US" altLang="ko-KR" sz="1600"/>
              <a:t>mypage.do")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public String login(</a:t>
            </a:r>
            <a:r>
              <a:rPr lang="en-US" altLang="ko-KR" sz="1600">
                <a:solidFill>
                  <a:srgbClr val="ff0000"/>
                </a:solidFill>
              </a:rPr>
              <a:t>UserVO vo</a:t>
            </a:r>
            <a:r>
              <a:rPr lang="en-US" altLang="ko-KR" sz="1600"/>
              <a:t>)  {</a:t>
            </a:r>
            <a:endParaRPr lang="en-US" altLang="ko-KR" sz="1600"/>
          </a:p>
        </p:txBody>
      </p:sp>
      <p:sp>
        <p:nvSpPr>
          <p:cNvPr id="10" name="직사각형 9"/>
          <p:cNvSpPr/>
          <p:nvPr/>
        </p:nvSpPr>
        <p:spPr>
          <a:xfrm>
            <a:off x="873636" y="1526224"/>
            <a:ext cx="4430276" cy="1557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&lt;form action ="mypage.do"  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method="</a:t>
            </a:r>
            <a:r>
              <a:rPr lang="en-US" altLang="ko-KR" sz="1600">
                <a:solidFill>
                  <a:srgbClr val="0070c0"/>
                </a:solidFill>
              </a:rPr>
              <a:t>post</a:t>
            </a:r>
            <a:r>
              <a:rPr lang="en-US" altLang="ko-KR" sz="1600"/>
              <a:t>" 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enctype="</a:t>
            </a:r>
            <a:r>
              <a:rPr lang="en-US" altLang="ko-KR" sz="1600">
                <a:solidFill>
                  <a:srgbClr val="0070c0"/>
                </a:solidFill>
              </a:rPr>
              <a:t>multipart/form-data</a:t>
            </a:r>
            <a:r>
              <a:rPr lang="en-US" altLang="ko-KR" sz="1600"/>
              <a:t>"&gt;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&lt;input name="id" value="hong"&gt;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&lt;input </a:t>
            </a:r>
            <a:r>
              <a:rPr lang="en-US" altLang="ko-KR" sz="1600">
                <a:solidFill>
                  <a:srgbClr val="0070c0"/>
                </a:solidFill>
              </a:rPr>
              <a:t>name= "</a:t>
            </a:r>
            <a:r>
              <a:rPr lang="en-US" altLang="ko-KR" sz="1600">
                <a:solidFill>
                  <a:srgbClr val="ff0000"/>
                </a:solidFill>
              </a:rPr>
              <a:t>pic</a:t>
            </a:r>
            <a:r>
              <a:rPr lang="en-US" altLang="ko-KR" sz="1600">
                <a:solidFill>
                  <a:srgbClr val="0070c0"/>
                </a:solidFill>
              </a:rPr>
              <a:t>" type="file"</a:t>
            </a:r>
            <a:r>
              <a:rPr lang="en-US" altLang="ko-KR" sz="1600"/>
              <a:t>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&lt;/form&gt;</a:t>
            </a:r>
            <a:endParaRPr lang="ko-KR" altLang="en-US" sz="1600"/>
          </a:p>
        </p:txBody>
      </p:sp>
      <p:grpSp>
        <p:nvGrpSpPr>
          <p:cNvPr id="25" name="그룹 24"/>
          <p:cNvGrpSpPr/>
          <p:nvPr/>
        </p:nvGrpSpPr>
        <p:grpSpPr>
          <a:xfrm rot="0">
            <a:off x="559812" y="1094176"/>
            <a:ext cx="4898713" cy="369332"/>
            <a:chOff x="458356" y="1124744"/>
            <a:chExt cx="4898713" cy="369332"/>
          </a:xfrm>
        </p:grpSpPr>
        <p:grpSp>
          <p:nvGrpSpPr>
            <p:cNvPr id="26" name="Group 411"/>
            <p:cNvGrpSpPr/>
            <p:nvPr/>
          </p:nvGrpSpPr>
          <p:grpSpPr>
            <a:xfrm rot="0">
              <a:off x="458356" y="1195968"/>
              <a:ext cx="231349" cy="226884"/>
              <a:chOff x="1855214" y="1333680"/>
              <a:chExt cx="306961" cy="301037"/>
            </a:xfrm>
          </p:grpSpPr>
          <p:sp>
            <p:nvSpPr>
              <p:cNvPr id="28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9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7354" y="1124744"/>
              <a:ext cx="457971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첨부파일 업로드 </a:t>
              </a:r>
              <a:r>
                <a:rPr lang="en-US" altLang="ko-KR">
                  <a:sym typeface="Wingdings"/>
                </a:rPr>
                <a:t> </a:t>
              </a:r>
              <a:r>
                <a:rPr lang="en-US" altLang="ko-KR"/>
                <a:t>@RequestPart  </a:t>
              </a:r>
              <a:r>
                <a:rPr lang="en-US" altLang="ko-KR">
                  <a:sym typeface="Wingdings"/>
                </a:rPr>
                <a:t>MultipartFile</a:t>
              </a:r>
              <a:r>
                <a:rPr lang="en-US" altLang="ko-KR"/>
                <a:t> </a:t>
              </a:r>
              <a:endParaRPr lang="ko-KR" altLang="en-US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095999" y="1535094"/>
            <a:ext cx="4708848" cy="1053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class UserVO {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String id;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</a:t>
            </a:r>
            <a:r>
              <a:rPr lang="en-US" altLang="ko-KR" sz="1600">
                <a:solidFill>
                  <a:srgbClr val="0070c0"/>
                </a:solidFill>
              </a:rPr>
              <a:t>MultipartFile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ff0000"/>
                </a:solidFill>
              </a:rPr>
              <a:t>pic</a:t>
            </a:r>
            <a:r>
              <a:rPr lang="en-US" altLang="ko-KR" sz="1600"/>
              <a:t>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31" name="직사각형 30"/>
          <p:cNvSpPr/>
          <p:nvPr/>
        </p:nvSpPr>
        <p:spPr>
          <a:xfrm>
            <a:off x="6096001" y="3931907"/>
            <a:ext cx="470884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class UserVO {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String id;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}</a:t>
            </a:r>
            <a:endParaRPr lang="ko-KR" altLang="en-US" sz="1600"/>
          </a:p>
        </p:txBody>
      </p:sp>
      <p:cxnSp>
        <p:nvCxnSpPr>
          <p:cNvPr id="32" name="연결선: 구부러짐 31"/>
          <p:cNvCxnSpPr/>
          <p:nvPr/>
        </p:nvCxnSpPr>
        <p:spPr>
          <a:xfrm flipV="1">
            <a:off x="3900881" y="2197915"/>
            <a:ext cx="2265027" cy="4781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연결선: 구부러짐 32"/>
          <p:cNvCxnSpPr/>
          <p:nvPr/>
        </p:nvCxnSpPr>
        <p:spPr>
          <a:xfrm>
            <a:off x="3900881" y="2676088"/>
            <a:ext cx="3691127" cy="28357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4.4 @RequestPart</a:t>
            </a:r>
            <a:endParaRPr lang="en-US" altLang="ko-KR"/>
          </a:p>
        </p:txBody>
      </p:sp>
      <p:sp>
        <p:nvSpPr>
          <p:cNvPr id="34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5470538" y="1786360"/>
            <a:ext cx="5263876" cy="573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("/users/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{id}</a:t>
            </a:r>
            <a:r>
              <a:rPr lang="en-US" altLang="ko-KR" sz="1600">
                <a:latin typeface="D2Coding"/>
              </a:rPr>
              <a:t>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process(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@PathVariable </a:t>
            </a:r>
            <a:r>
              <a:rPr lang="en-US" altLang="ko-KR" sz="1600">
                <a:latin typeface="D2Coding"/>
              </a:rPr>
              <a:t>String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id</a:t>
            </a:r>
            <a:r>
              <a:rPr lang="en-US" altLang="ko-KR" sz="1600">
                <a:latin typeface="D2Coding"/>
              </a:rPr>
              <a:t>)  {</a:t>
            </a:r>
            <a:endParaRPr lang="en-US" altLang="ko-KR" sz="1600">
              <a:latin typeface="D2Coding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310" y="1819905"/>
            <a:ext cx="2990437" cy="33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location.href ="users/</a:t>
            </a:r>
            <a:r>
              <a:rPr lang="en-US" altLang="ko-KR" sz="1600">
                <a:solidFill>
                  <a:srgbClr val="ff0000"/>
                </a:solidFill>
              </a:rPr>
              <a:t>hong</a:t>
            </a:r>
            <a:r>
              <a:rPr lang="en-US" altLang="ko-KR" sz="1600"/>
              <a:t>"</a:t>
            </a:r>
            <a:endParaRPr lang="ko-KR" altLang="en-US" sz="1600"/>
          </a:p>
        </p:txBody>
      </p:sp>
      <p:grpSp>
        <p:nvGrpSpPr>
          <p:cNvPr id="20" name="그룹 19"/>
          <p:cNvGrpSpPr/>
          <p:nvPr/>
        </p:nvGrpSpPr>
        <p:grpSpPr>
          <a:xfrm rot="0">
            <a:off x="551384" y="1094552"/>
            <a:ext cx="2168956" cy="332293"/>
            <a:chOff x="458356" y="1124744"/>
            <a:chExt cx="2168956" cy="332293"/>
          </a:xfrm>
        </p:grpSpPr>
        <p:grpSp>
          <p:nvGrpSpPr>
            <p:cNvPr id="21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23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24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77353" y="1124744"/>
              <a:ext cx="1849958" cy="332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휴먼모음T"/>
                  <a:ea typeface="휴먼모음T"/>
                </a:rPr>
                <a:t>@PathVariable   </a:t>
              </a:r>
              <a:endParaRPr lang="ko-KR" altLang="en-US" sz="1600">
                <a:latin typeface="휴먼모음T"/>
                <a:ea typeface="휴먼모음T"/>
                <a:sym typeface="Wingdings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4.5 </a:t>
            </a:r>
            <a:r>
              <a:rPr lang="ko-KR" altLang="en-US"/>
              <a:t>요청정보 받기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@PathVariable</a:t>
            </a:r>
            <a:endParaRPr lang="en-US" altLang="ko-KR"/>
          </a:p>
        </p:txBody>
      </p:sp>
      <p:sp>
        <p:nvSpPr>
          <p:cNvPr id="25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2667000" y="1470660"/>
            <a:ext cx="6629400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latin typeface="휴먼모음T"/>
                <a:ea typeface="휴먼모음T"/>
              </a:rPr>
              <a:t>URI </a:t>
            </a:r>
            <a:r>
              <a:rPr lang="ko-KR" altLang="en-US" sz="1600">
                <a:latin typeface="휴먼모음T"/>
                <a:ea typeface="휴먼모음T"/>
              </a:rPr>
              <a:t>경로에 값이</a:t>
            </a:r>
            <a:r>
              <a:rPr lang="en-US" altLang="ko-KR" sz="1600">
                <a:latin typeface="휴먼모음T"/>
                <a:ea typeface="휴먼모음T"/>
              </a:rPr>
              <a:t> </a:t>
            </a:r>
            <a:r>
              <a:rPr lang="ko-KR" altLang="en-US" sz="1600">
                <a:latin typeface="휴먼모음T"/>
                <a:ea typeface="휴먼모음T"/>
              </a:rPr>
              <a:t>포함   </a:t>
            </a:r>
            <a:r>
              <a:rPr lang="en-US" altLang="ko-KR" sz="1600">
                <a:latin typeface="휴먼모음T"/>
                <a:ea typeface="휴먼모음T"/>
                <a:sym typeface="Wingdings"/>
              </a:rPr>
              <a:t> </a:t>
            </a:r>
            <a:r>
              <a:rPr lang="ko-KR" altLang="en-US" sz="1600">
                <a:latin typeface="휴먼모음T"/>
                <a:ea typeface="휴먼모음T"/>
                <a:sym typeface="Wingdings"/>
              </a:rPr>
              <a:t>  기본타입변수</a:t>
            </a:r>
            <a:endParaRPr lang="ko-KR" altLang="en-US" sz="1600">
              <a:latin typeface="휴먼모음T"/>
              <a:ea typeface="휴먼모음T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+mj-ea"/>
              </a:rPr>
              <a:t>1.2 Spring </a:t>
            </a:r>
            <a:r>
              <a:rPr lang="ko-KR" altLang="en-US">
                <a:latin typeface="+mj-ea"/>
              </a:rPr>
              <a:t>서브프로젝트</a:t>
            </a:r>
            <a:r>
              <a:rPr lang="en-US" altLang="ko-KR">
                <a:latin typeface="+mj-ea"/>
              </a:rPr>
              <a:t>(</a:t>
            </a:r>
            <a:r>
              <a:rPr lang="ko-KR" altLang="en-US">
                <a:latin typeface="+mj-ea"/>
              </a:rPr>
              <a:t>모듈</a:t>
            </a:r>
            <a:r>
              <a:rPr lang="en-US" altLang="ko-KR">
                <a:latin typeface="+mj-ea"/>
              </a:rPr>
              <a:t>)</a:t>
            </a:r>
            <a:endParaRPr lang="en-US" altLang="ko-KR">
              <a:latin typeface="+mj-ea"/>
            </a:endParaRP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</p:nvPr>
        </p:nvGraphicFramePr>
        <p:xfrm>
          <a:off x="581192" y="1258888"/>
          <a:ext cx="10921363" cy="4832979"/>
        </p:xfrm>
        <a:graphic>
          <a:graphicData uri="http://schemas.openxmlformats.org/drawingml/2006/table">
            <a:tbl>
              <a:tblPr firstRow="1" bandRow="1"/>
              <a:tblGrid>
                <a:gridCol w="1304493"/>
                <a:gridCol w="2340381"/>
                <a:gridCol w="7276489"/>
              </a:tblGrid>
              <a:tr h="414093">
                <a:tc rowSpan="2"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프리젠테이션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MVC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웹프로젝트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414093">
                <a:tc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시큐리티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/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인가 기능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OAuth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814715">
                <a:tc rowSpan="2"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비즈니스 로직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DixAOP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컨테이너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DI: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오브젝트 생성 관리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소프트웨어의 부품화 및 설계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인터페이스 기반의 컴포넌트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AOP: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비즈니스 로직 이외의 부가기능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(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인증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로깅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트랜잭션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예외처리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)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등은 소스코도에 명시적으로 기술하지 않고 나중에 추가가능ㅁ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414093">
                <a:tc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캐시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RDB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데이터 캐시해서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RDB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의 처리를 줄임으로서 퍼포먼스 향상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414093">
                <a:tc rowSpan="3"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데이터 엑세스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JDBC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JDBC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추상화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sql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문과 엔티티 클래스의 매핑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414093">
                <a:tc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데이터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JPA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718991">
                <a:tc vMerge="1">
                  <a:txBody>
                    <a:bodyPr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ORM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인티그레이션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 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기능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하이버네이트 등을 간단히 이용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414093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배치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BACTCH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대량의 데이터의 일괄처리와 복수 처리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병행 처리의 실행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  <a:tr h="814715"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스프링 부트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SpringBoot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소프트웨어 개발을 위한 기반 프레임워크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위의 레이어에 존재하는 스프링 기술이나 그 밖의 라이브러리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(Tomcat, H2DB, commoms)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를 적절하게 통합한 템플릿을 제공</a:t>
                      </a:r>
                      <a:endParaRPr lang="ko-KR" altLang="en-US" sz="1400" spc="0">
                        <a:latin typeface="D2Coding"/>
                        <a:ea typeface="휴먼모음T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애자일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마이크로서비스 아키텍처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,</a:t>
                      </a:r>
                      <a:r>
                        <a:rPr lang="ko-KR" altLang="en-US" sz="1400" spc="0">
                          <a:latin typeface="D2Coding"/>
                          <a:ea typeface="휴먼모음T"/>
                        </a:rPr>
                        <a:t> 클라우드 등의 키워드와 잘 어울림</a:t>
                      </a:r>
                      <a:r>
                        <a:rPr lang="en-US" altLang="ko-KR" sz="1400" spc="0">
                          <a:latin typeface="D2Coding"/>
                          <a:ea typeface="휴먼모음T"/>
                        </a:rPr>
                        <a:t>.</a:t>
                      </a:r>
                      <a:endParaRPr lang="en-US" altLang="ko-KR" sz="1400" spc="0">
                        <a:latin typeface="D2Coding"/>
                        <a:ea typeface="휴먼모음T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4.6 </a:t>
            </a:r>
            <a:r>
              <a:rPr lang="ko-KR" altLang="en-US"/>
              <a:t>요청정보 받기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@RequestBody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Ajax</a:t>
            </a:r>
            <a:r>
              <a:rPr lang="ko-KR" altLang="en-US"/>
              <a:t>에서 </a:t>
            </a:r>
            <a:r>
              <a:rPr lang="en-US" altLang="ko-KR"/>
              <a:t>JSON</a:t>
            </a:r>
            <a:r>
              <a:rPr lang="ko-KR" altLang="en-US"/>
              <a:t> 문자열을 받을 때</a:t>
            </a:r>
            <a:endParaRPr lang="ko-KR" altLang="en-US"/>
          </a:p>
        </p:txBody>
      </p:sp>
      <p:sp>
        <p:nvSpPr>
          <p:cNvPr id="21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13" name="직사각형 12"/>
          <p:cNvSpPr/>
          <p:nvPr/>
        </p:nvSpPr>
        <p:spPr>
          <a:xfrm>
            <a:off x="6205031" y="2496416"/>
            <a:ext cx="4806676" cy="816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</a:rPr>
              <a:t>@RequestMapping</a:t>
            </a:r>
            <a:r>
              <a:rPr lang="en-US" altLang="ko-KR" sz="1600">
                <a:latin typeface="D2Coding"/>
              </a:rPr>
              <a:t>("/users")</a:t>
            </a:r>
            <a:endParaRPr lang="en-US" altLang="ko-KR" sz="1600">
              <a:latin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</a:rPr>
              <a:t>public String process(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@RequestBody</a:t>
            </a:r>
            <a:r>
              <a:rPr lang="en-US" altLang="ko-KR" sz="1600">
                <a:solidFill>
                  <a:srgbClr val="0070c0"/>
                </a:solidFill>
                <a:latin typeface="D2Coding"/>
              </a:rPr>
              <a:t> </a:t>
            </a:r>
            <a:r>
              <a:rPr lang="en-US" altLang="ko-KR" sz="1600">
                <a:solidFill>
                  <a:srgbClr val="3057b9"/>
                </a:solidFill>
                <a:latin typeface="D2Coding"/>
              </a:rPr>
              <a:t>UserVO vo</a:t>
            </a:r>
            <a:r>
              <a:rPr lang="en-US" altLang="ko-KR" sz="1600">
                <a:latin typeface="D2Coding"/>
              </a:rPr>
              <a:t>)  {</a:t>
            </a:r>
            <a:endParaRPr lang="en-US" altLang="ko-KR" sz="1600">
              <a:latin typeface="D2Coding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5643" y="2509972"/>
            <a:ext cx="4466811" cy="898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  <a:defRPr/>
            </a:pPr>
            <a:r>
              <a:rPr lang="en-US" altLang="ko-KR" sz="1600">
                <a:latin typeface="D2Coding"/>
              </a:rPr>
              <a:t>$.ajax({</a:t>
            </a:r>
            <a:endParaRPr lang="en-US" altLang="ko-KR" sz="1600">
              <a:latin typeface="D2Coding"/>
            </a:endParaRPr>
          </a:p>
          <a:p>
            <a:pPr lvl="0">
              <a:lnSpc>
                <a:spcPts val="1600"/>
              </a:lnSpc>
              <a:defRPr/>
            </a:pPr>
            <a:r>
              <a:rPr lang="en-US" altLang="ko-KR" sz="1600">
                <a:latin typeface="D2Coding"/>
              </a:rPr>
              <a:t>     contentType : "json", </a:t>
            </a:r>
            <a:endParaRPr lang="en-US" altLang="ko-KR" sz="1600">
              <a:latin typeface="D2Coding"/>
            </a:endParaRPr>
          </a:p>
          <a:p>
            <a:pPr lvl="0">
              <a:lnSpc>
                <a:spcPts val="1600"/>
              </a:lnSpc>
              <a:defRPr/>
            </a:pPr>
            <a:r>
              <a:rPr lang="en-US" altLang="ko-KR" sz="1600">
                <a:latin typeface="D2Coding"/>
              </a:rPr>
              <a:t>     data : </a:t>
            </a:r>
            <a:r>
              <a:rPr lang="en-US" altLang="ko-KR" sz="1600">
                <a:solidFill>
                  <a:srgbClr val="ff0000"/>
                </a:solidFill>
                <a:latin typeface="D2Coding"/>
              </a:rPr>
              <a:t>json.stringify</a:t>
            </a:r>
            <a:r>
              <a:rPr lang="en-US" altLang="ko-KR" sz="1600">
                <a:latin typeface="D2Coding"/>
              </a:rPr>
              <a:t>(  {id : id}  ) </a:t>
            </a:r>
            <a:endParaRPr lang="en-US" altLang="ko-KR" sz="1600">
              <a:latin typeface="D2Coding"/>
            </a:endParaRPr>
          </a:p>
          <a:p>
            <a:pPr lvl="0">
              <a:lnSpc>
                <a:spcPts val="1600"/>
              </a:lnSpc>
              <a:defRPr/>
            </a:pPr>
            <a:r>
              <a:rPr lang="en-US" altLang="ko-KR" sz="1600">
                <a:latin typeface="D2Coding"/>
              </a:rPr>
              <a:t>})</a:t>
            </a:r>
            <a:endParaRPr lang="ko-KR" altLang="en-US" sz="1600">
              <a:latin typeface="D2Coding"/>
            </a:endParaRPr>
          </a:p>
        </p:txBody>
      </p:sp>
      <p:grpSp>
        <p:nvGrpSpPr>
          <p:cNvPr id="15" name="그룹 14"/>
          <p:cNvGrpSpPr/>
          <p:nvPr/>
        </p:nvGrpSpPr>
        <p:grpSpPr>
          <a:xfrm rot="0">
            <a:off x="559310" y="1637333"/>
            <a:ext cx="2199130" cy="332437"/>
            <a:chOff x="458356" y="1124744"/>
            <a:chExt cx="2199130" cy="332437"/>
          </a:xfrm>
        </p:grpSpPr>
        <p:grpSp>
          <p:nvGrpSpPr>
            <p:cNvPr id="16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18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9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77354" y="1124744"/>
              <a:ext cx="1880132" cy="3324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>
                  <a:latin typeface="휴먼모음T"/>
                  <a:ea typeface="휴먼모음T"/>
                </a:rPr>
                <a:t>@RequestBody   </a:t>
              </a:r>
              <a:endParaRPr lang="ko-KR" altLang="en-US" sz="1600">
                <a:latin typeface="휴먼모음T"/>
                <a:ea typeface="휴먼모음T"/>
              </a:endParaRPr>
            </a:p>
          </p:txBody>
        </p:sp>
      </p:grpSp>
      <p:sp>
        <p:nvSpPr>
          <p:cNvPr id="20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686175" y="2080260"/>
            <a:ext cx="6096000" cy="3371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latin typeface="휴먼모음T"/>
                <a:ea typeface="휴먼모음T"/>
              </a:rPr>
              <a:t>json </a:t>
            </a:r>
            <a:r>
              <a:rPr lang="ko-KR" altLang="en-US" sz="1600">
                <a:latin typeface="휴먼모음T"/>
                <a:ea typeface="휴먼모음T"/>
              </a:rPr>
              <a:t>문자열</a:t>
            </a:r>
            <a:r>
              <a:rPr lang="en-US" altLang="ko-KR" sz="1600">
                <a:latin typeface="휴먼모음T"/>
                <a:ea typeface="휴먼모음T"/>
              </a:rPr>
              <a:t>  </a:t>
            </a:r>
            <a:r>
              <a:rPr lang="ko-KR" altLang="en-US" sz="1600">
                <a:latin typeface="휴먼모음T"/>
                <a:ea typeface="휴먼모음T"/>
              </a:rPr>
              <a:t>       </a:t>
            </a:r>
            <a:r>
              <a:rPr lang="en-US" altLang="ko-KR" sz="1600">
                <a:latin typeface="휴먼모음T"/>
                <a:ea typeface="휴먼모음T"/>
                <a:sym typeface="Wingdings"/>
              </a:rPr>
              <a:t> </a:t>
            </a:r>
            <a:r>
              <a:rPr lang="ko-KR" altLang="en-US" sz="1600">
                <a:latin typeface="휴먼모음T"/>
                <a:ea typeface="휴먼모음T"/>
                <a:sym typeface="Wingdings"/>
              </a:rPr>
              <a:t>   커맨드객체</a:t>
            </a:r>
            <a:endParaRPr lang="ko-KR" altLang="en-US" sz="1600">
              <a:latin typeface="휴먼모음T"/>
              <a:ea typeface="휴먼모음T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4.6</a:t>
            </a:r>
            <a:r>
              <a:rPr lang="ko-KR" altLang="en-US"/>
              <a:t> 파라미터 변환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@DateTimeFormat</a:t>
            </a:r>
            <a:endParaRPr lang="en-US" altLang="ko-KR"/>
          </a:p>
          <a:p>
            <a:pPr lvl="1">
              <a:defRPr/>
            </a:pPr>
            <a:r>
              <a:rPr lang="ko-KR" altLang="en-US">
                <a:ea typeface="D2Coding"/>
              </a:rPr>
              <a:t>입력값 </a:t>
            </a:r>
            <a:r>
              <a:rPr lang="en-US" altLang="ko-KR">
                <a:ea typeface="D2Coding"/>
              </a:rPr>
              <a:t>: 2022/05/10</a:t>
            </a:r>
            <a:endParaRPr lang="en-US" altLang="ko-KR">
              <a:ea typeface="D2Coding"/>
            </a:endParaRPr>
          </a:p>
          <a:p>
            <a:pPr lvl="1">
              <a:defRPr/>
            </a:pPr>
            <a:endParaRPr lang="en-US" altLang="ko-KR">
              <a:ea typeface="D2Coding"/>
            </a:endParaRPr>
          </a:p>
          <a:p>
            <a:pPr lvl="1">
              <a:defRPr/>
            </a:pPr>
            <a:endParaRPr lang="en-US" altLang="ko-KR">
              <a:ea typeface="D2Coding"/>
            </a:endParaRPr>
          </a:p>
          <a:p>
            <a:pPr lvl="1">
              <a:defRPr/>
            </a:pPr>
            <a:endParaRPr lang="en-US" altLang="ko-KR">
              <a:ea typeface="D2Coding"/>
            </a:endParaRPr>
          </a:p>
          <a:p>
            <a:pPr lvl="1">
              <a:defRPr/>
            </a:pPr>
            <a:endParaRPr lang="en-US" altLang="ko-KR">
              <a:ea typeface="D2Coding"/>
            </a:endParaRPr>
          </a:p>
          <a:p>
            <a:pPr lvl="1">
              <a:defRPr/>
            </a:pPr>
            <a:endParaRPr lang="ko-KR" altLang="en-US">
              <a:ea typeface="D2Coding"/>
            </a:endParaRPr>
          </a:p>
          <a:p>
            <a:pPr lvl="1">
              <a:defRPr/>
            </a:pPr>
            <a:r>
              <a:rPr lang="ko-KR" altLang="en-US">
                <a:ea typeface="D2Coding"/>
              </a:rPr>
              <a:t>입력값 </a:t>
            </a:r>
            <a:r>
              <a:rPr lang="en-US" altLang="ko-KR">
                <a:ea typeface="D2Coding"/>
              </a:rPr>
              <a:t>: 2022-05-10</a:t>
            </a:r>
            <a:endParaRPr lang="en-US" altLang="ko-KR">
              <a:ea typeface="D2Coding"/>
            </a:endParaRPr>
          </a:p>
          <a:p>
            <a:pPr lvl="1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1070995" y="1795153"/>
            <a:ext cx="4096623" cy="1308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import java.util.date;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class UserVO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String id;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private Date wdate;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75545" y="4036937"/>
            <a:ext cx="4344274" cy="1308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import java.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sql.date</a:t>
            </a:r>
            <a:r>
              <a:rPr lang="en-US" altLang="ko-KR" sz="1600">
                <a:latin typeface="D2Coding"/>
                <a:ea typeface="D2Coding"/>
              </a:rPr>
              <a:t>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class UserVO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String id;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private Date wdate;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0995" y="4036937"/>
            <a:ext cx="4687173" cy="1552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import java.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util.date</a:t>
            </a:r>
            <a:r>
              <a:rPr lang="en-US" altLang="ko-KR" sz="1600">
                <a:latin typeface="D2Coding"/>
                <a:ea typeface="D2Coding"/>
              </a:rPr>
              <a:t>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class UserVO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String id;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@DateTimeFormat</a:t>
            </a:r>
            <a:r>
              <a:rPr lang="en-US" altLang="ko-KR" sz="1600">
                <a:solidFill>
                  <a:schemeClr val="accent2"/>
                </a:solidFill>
                <a:latin typeface="D2Coding"/>
                <a:ea typeface="D2Coding"/>
              </a:rPr>
              <a:t>(pattern = "yyyy-MM-dd")</a:t>
            </a:r>
            <a:endParaRPr lang="en-US" altLang="ko-KR" sz="1600">
              <a:solidFill>
                <a:schemeClr val="accent2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private Date wdate;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파라미터 수집과 변환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5.1 </a:t>
            </a:r>
            <a:r>
              <a:rPr lang="ko-KR" altLang="en-US"/>
              <a:t>리턴타입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42540" y="1493122"/>
            <a:ext cx="373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@RequestMapping("/mypage")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public 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lang="en-US" altLang="ko-KR" sz="1400">
                <a:latin typeface="D2Coding"/>
                <a:ea typeface="D2Coding"/>
              </a:rPr>
              <a:t> login( )  {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return "</a:t>
            </a:r>
            <a:r>
              <a:rPr lang="en-US" altLang="ko-KR" sz="1400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lang="en-US" altLang="ko-KR" sz="1400">
                <a:latin typeface="D2Coding"/>
                <a:ea typeface="D2Coding"/>
              </a:rPr>
              <a:t>"; 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}</a:t>
            </a:r>
            <a:endParaRPr lang="en-US" altLang="ko-KR" sz="1400">
              <a:latin typeface="D2Coding"/>
              <a:ea typeface="D2Coding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42540" y="2566767"/>
            <a:ext cx="373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latin typeface="D2Coding"/>
                <a:ea typeface="D2Coding"/>
              </a:rPr>
              <a:t>@RequestMapping</a:t>
            </a:r>
            <a:r>
              <a:rPr lang="en-US" altLang="ko-KR" sz="1400">
                <a:latin typeface="D2Coding"/>
                <a:ea typeface="D2Coding"/>
              </a:rPr>
              <a:t>("/mypage")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public 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ModelAndView</a:t>
            </a:r>
            <a:r>
              <a:rPr lang="en-US" altLang="ko-KR" sz="1400">
                <a:latin typeface="D2Coding"/>
                <a:ea typeface="D2Coding"/>
              </a:rPr>
              <a:t> login( )  {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 return new ModelAndView("</a:t>
            </a:r>
            <a:r>
              <a:rPr lang="en-US" altLang="ko-KR" sz="1400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lang="en-US" altLang="ko-KR" sz="1400">
                <a:latin typeface="D2Coding"/>
                <a:ea typeface="D2Coding"/>
              </a:rPr>
              <a:t>"); 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}</a:t>
            </a:r>
            <a:endParaRPr lang="en-US" altLang="ko-KR" sz="1400">
              <a:latin typeface="D2Coding"/>
              <a:ea typeface="D2Coding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540" y="3658034"/>
            <a:ext cx="3733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latin typeface="D2Coding"/>
                <a:ea typeface="D2Coding"/>
              </a:rPr>
              <a:t>@RequestMapping</a:t>
            </a:r>
            <a:r>
              <a:rPr lang="en-US" altLang="ko-KR" sz="1400">
                <a:latin typeface="D2Coding"/>
                <a:ea typeface="D2Coding"/>
              </a:rPr>
              <a:t> ("/mypage") 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public 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void</a:t>
            </a:r>
            <a:r>
              <a:rPr lang="en-US" altLang="ko-KR" sz="1400">
                <a:latin typeface="D2Coding"/>
                <a:ea typeface="D2Coding"/>
              </a:rPr>
              <a:t> login( )  {     }</a:t>
            </a:r>
            <a:endParaRPr lang="en-US" altLang="ko-KR" sz="1400">
              <a:latin typeface="D2Coding"/>
              <a:ea typeface="D2Coding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538" y="1420238"/>
            <a:ext cx="1980302" cy="14544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/>
              <a:t>String</a:t>
            </a:r>
            <a:endParaRPr lang="en-US" altLang="ko-KR"/>
          </a:p>
          <a:p>
            <a:pPr marL="342900" lvl="0" indent="-342900">
              <a:buFontTx/>
              <a:buAutoNum type="arabicPeriod"/>
              <a:defRPr/>
            </a:pPr>
            <a:r>
              <a:rPr lang="en-US" altLang="ko-KR"/>
              <a:t>ModelAndView</a:t>
            </a:r>
            <a:endParaRPr lang="en-US" altLang="ko-KR"/>
          </a:p>
          <a:p>
            <a:pPr marL="342900" lvl="0" indent="-342900">
              <a:buAutoNum type="arabicPeriod"/>
              <a:defRPr/>
            </a:pPr>
            <a:r>
              <a:rPr lang="en-US" altLang="ko-KR"/>
              <a:t>void</a:t>
            </a:r>
            <a:endParaRPr lang="en-US" altLang="ko-KR"/>
          </a:p>
          <a:p>
            <a:pPr marL="342900" lvl="0" indent="-342900">
              <a:buAutoNum type="arabicPeriod"/>
              <a:defRPr/>
            </a:pPr>
            <a:r>
              <a:rPr lang="ko-KR" altLang="en-US"/>
              <a:t>객체타입</a:t>
            </a:r>
            <a:endParaRPr lang="ko-KR" altLang="en-US"/>
          </a:p>
          <a:p>
            <a:pPr marL="342900" lvl="0" indent="-342900">
              <a:buAutoNum type="arabicPeriod"/>
              <a:defRPr/>
            </a:pPr>
            <a:r>
              <a:rPr lang="en-US" altLang="ko-KR"/>
              <a:t>ResponseEntity</a:t>
            </a:r>
            <a:endParaRPr lang="en-US" altLang="ko-KR"/>
          </a:p>
        </p:txBody>
      </p:sp>
      <p:grpSp>
        <p:nvGrpSpPr>
          <p:cNvPr id="35" name="그룹 34"/>
          <p:cNvGrpSpPr/>
          <p:nvPr/>
        </p:nvGrpSpPr>
        <p:grpSpPr>
          <a:xfrm rot="0">
            <a:off x="568498" y="1090632"/>
            <a:ext cx="1600118" cy="400110"/>
            <a:chOff x="467544" y="2051556"/>
            <a:chExt cx="1600118" cy="400110"/>
          </a:xfrm>
        </p:grpSpPr>
        <p:grpSp>
          <p:nvGrpSpPr>
            <p:cNvPr id="11" name="Group 411"/>
            <p:cNvGrpSpPr/>
            <p:nvPr/>
          </p:nvGrpSpPr>
          <p:grpSpPr>
            <a:xfrm rot="0">
              <a:off x="467544" y="2122780"/>
              <a:ext cx="231349" cy="226884"/>
              <a:chOff x="1855214" y="1333680"/>
              <a:chExt cx="306961" cy="301037"/>
            </a:xfrm>
          </p:grpSpPr>
          <p:sp>
            <p:nvSpPr>
              <p:cNvPr id="12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3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86542" y="2051556"/>
              <a:ext cx="128112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/>
                <a:t>리턴 타입</a:t>
              </a:r>
              <a:endParaRPr lang="ko-KR" altLang="en-US" sz="20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350542" y="2703493"/>
            <a:ext cx="26468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u="sng">
                <a:latin typeface="D2Coding"/>
                <a:ea typeface="D2Coding"/>
              </a:rPr>
              <a:t>WEB-INF/views/</a:t>
            </a:r>
            <a:r>
              <a:rPr lang="en-US" altLang="ko-KR" sz="1600" u="sng">
                <a:solidFill>
                  <a:srgbClr val="0070c0"/>
                </a:solidFill>
                <a:latin typeface="D2Coding"/>
                <a:ea typeface="D2Coding"/>
              </a:rPr>
              <a:t>mypage</a:t>
            </a:r>
            <a:r>
              <a:rPr lang="en-US" altLang="ko-KR" sz="1600" u="sng">
                <a:latin typeface="D2Coding"/>
                <a:ea typeface="D2Coding"/>
              </a:rPr>
              <a:t>.jsp</a:t>
            </a:r>
            <a:endParaRPr lang="ko-KR" altLang="en-US" sz="1600" u="sng">
              <a:latin typeface="D2Coding"/>
              <a:ea typeface="D2Coding"/>
            </a:endParaRPr>
          </a:p>
        </p:txBody>
      </p:sp>
      <p:cxnSp>
        <p:nvCxnSpPr>
          <p:cNvPr id="37" name="직선 화살표 연결선 36"/>
          <p:cNvCxnSpPr>
            <a:stCxn id="5" idx="3"/>
          </p:cNvCxnSpPr>
          <p:nvPr/>
        </p:nvCxnSpPr>
        <p:spPr>
          <a:xfrm>
            <a:off x="7475639" y="1970176"/>
            <a:ext cx="872455" cy="7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9" idx="3"/>
            <a:endCxn id="32" idx="1"/>
          </p:cNvCxnSpPr>
          <p:nvPr/>
        </p:nvCxnSpPr>
        <p:spPr>
          <a:xfrm flipV="1">
            <a:off x="7475639" y="2872770"/>
            <a:ext cx="874903" cy="17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3"/>
          </p:cNvCxnSpPr>
          <p:nvPr/>
        </p:nvCxnSpPr>
        <p:spPr>
          <a:xfrm flipV="1">
            <a:off x="7475639" y="3036815"/>
            <a:ext cx="889233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60716" y="4287121"/>
            <a:ext cx="373309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latin typeface="D2Coding"/>
                <a:ea typeface="D2Coding"/>
              </a:rPr>
              <a:t>@RequestMapping</a:t>
            </a:r>
            <a:r>
              <a:rPr lang="en-US" altLang="ko-KR" sz="1400">
                <a:latin typeface="D2Coding"/>
                <a:ea typeface="D2Coding"/>
              </a:rPr>
              <a:t> ("/mypage")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@ResponseBody </a:t>
            </a:r>
            <a:endParaRPr lang="en-US" altLang="ko-KR" sz="1400">
              <a:solidFill>
                <a:srgbClr val="ff000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public 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D2Coding"/>
              </a:rPr>
              <a:t>UserVO</a:t>
            </a:r>
            <a:r>
              <a:rPr lang="en-US" altLang="ko-KR" sz="1400">
                <a:latin typeface="D2Coding"/>
                <a:ea typeface="D2Coding"/>
              </a:rPr>
              <a:t> login( )  { 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  return vo;   </a:t>
            </a:r>
            <a:endParaRPr lang="en-US" altLang="ko-KR" sz="14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400">
                <a:latin typeface="D2Coding"/>
                <a:ea typeface="D2Coding"/>
              </a:rPr>
              <a:t>}</a:t>
            </a:r>
            <a:endParaRPr lang="en-US" altLang="ko-KR" sz="1400">
              <a:latin typeface="D2Coding"/>
              <a:ea typeface="D2Coding"/>
            </a:endParaRPr>
          </a:p>
        </p:txBody>
      </p:sp>
      <p:cxnSp>
        <p:nvCxnSpPr>
          <p:cNvPr id="21" name="직선 화살표 연결선 20"/>
          <p:cNvCxnSpPr>
            <a:stCxn id="19" idx="3"/>
          </p:cNvCxnSpPr>
          <p:nvPr/>
        </p:nvCxnSpPr>
        <p:spPr>
          <a:xfrm flipV="1">
            <a:off x="7493815" y="4838962"/>
            <a:ext cx="896224" cy="3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60327" y="4691596"/>
            <a:ext cx="2961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'{"name":"park", "age":20}'</a:t>
            </a:r>
            <a:endParaRPr lang="en-US" altLang="ko-KR" sz="1600">
              <a:latin typeface="D2Coding"/>
              <a:ea typeface="D2Coding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51191" y="5544421"/>
            <a:ext cx="3733099" cy="940199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@RequestMapping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("/mypage")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public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D2Coding"/>
                <a:ea typeface="D2Coding"/>
              </a:rPr>
              <a:t>ResponseEntity&lt;&gt;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login( )  {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  return new ResponseEntity();  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cxnSp>
        <p:nvCxnSpPr>
          <p:cNvPr id="42" name="직선 화살표 연결선 20"/>
          <p:cNvCxnSpPr>
            <a:stCxn id="41" idx="3"/>
          </p:cNvCxnSpPr>
          <p:nvPr/>
        </p:nvCxnSpPr>
        <p:spPr>
          <a:xfrm flipV="1">
            <a:off x="7484290" y="6096262"/>
            <a:ext cx="896224" cy="32935"/>
          </a:xfrm>
          <a:prstGeom prst="straightConnector1">
            <a:avLst/>
          </a:prstGeom>
          <a:noFill/>
          <a:ln w="12700" cap="rnd" cmpd="sng" algn="ctr">
            <a:solidFill>
              <a:srgbClr val="172d56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43" name="TextBox 22"/>
          <p:cNvSpPr txBox="1"/>
          <p:nvPr/>
        </p:nvSpPr>
        <p:spPr>
          <a:xfrm>
            <a:off x="8350803" y="5948896"/>
            <a:ext cx="2749471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44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sp>
        <p:nvSpPr>
          <p:cNvPr id="45" name="TextBox 22"/>
          <p:cNvSpPr txBox="1"/>
          <p:nvPr/>
        </p:nvSpPr>
        <p:spPr>
          <a:xfrm>
            <a:off x="8360327" y="5929846"/>
            <a:ext cx="16371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ResponseEntity</a:t>
            </a:r>
            <a:endParaRPr lang="en-US" altLang="ko-KR" sz="1600">
              <a:latin typeface="D2Coding"/>
              <a:ea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3996" y="1721559"/>
            <a:ext cx="6692690" cy="314599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5.2 </a:t>
            </a:r>
            <a:r>
              <a:rPr lang="ko-KR" altLang="en-US"/>
              <a:t>페이지이동</a:t>
            </a:r>
            <a:endParaRPr lang="ko-KR" altLang="en-US"/>
          </a:p>
        </p:txBody>
      </p:sp>
      <p:sp>
        <p:nvSpPr>
          <p:cNvPr id="6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19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1425243" y="1577728"/>
            <a:ext cx="6485576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&lt;beans:bean class=</a:t>
            </a:r>
            <a:r>
              <a:rPr lang="en-US" altLang="ko-KR" sz="1600" i="1">
                <a:latin typeface="D2Coding"/>
                <a:ea typeface="D2Coding"/>
              </a:rPr>
              <a:t>"...view.</a:t>
            </a:r>
            <a:r>
              <a:rPr lang="en-US" altLang="ko-KR" sz="1600" i="1">
                <a:solidFill>
                  <a:srgbClr val="ff0000"/>
                </a:solidFill>
                <a:latin typeface="D2Coding"/>
                <a:ea typeface="D2Coding"/>
              </a:rPr>
              <a:t>InternalResourceViewResolver</a:t>
            </a:r>
            <a:r>
              <a:rPr lang="en-US" altLang="ko-KR" sz="1600" i="1">
                <a:latin typeface="D2Coding"/>
                <a:ea typeface="D2Coding"/>
              </a:rPr>
              <a:t>"&gt;</a:t>
            </a:r>
            <a:endParaRPr lang="en-US" altLang="ko-KR" sz="1600" i="1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&lt;beans:property name=</a:t>
            </a:r>
            <a:r>
              <a:rPr lang="en-US" altLang="ko-KR" sz="1600" i="1">
                <a:latin typeface="D2Coding"/>
                <a:ea typeface="D2Coding"/>
              </a:rPr>
              <a:t>"prefix" value="</a:t>
            </a:r>
            <a:r>
              <a:rPr lang="en-US" altLang="ko-KR" sz="1600" i="1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lang="en-US" altLang="ko-KR" sz="1600" i="1">
                <a:latin typeface="D2Coding"/>
                <a:ea typeface="D2Coding"/>
              </a:rPr>
              <a:t>" /&gt;</a:t>
            </a:r>
            <a:endParaRPr lang="en-US" altLang="ko-KR" sz="1600" i="1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&lt;beans:property name=</a:t>
            </a:r>
            <a:r>
              <a:rPr lang="en-US" altLang="ko-KR" sz="1600" i="1">
                <a:latin typeface="D2Coding"/>
                <a:ea typeface="D2Coding"/>
              </a:rPr>
              <a:t>"suffix" value="</a:t>
            </a:r>
            <a:r>
              <a:rPr lang="en-US" altLang="ko-KR" sz="1600" i="1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r>
              <a:rPr lang="en-US" altLang="ko-KR" sz="1600" i="1">
                <a:latin typeface="D2Coding"/>
                <a:ea typeface="D2Coding"/>
              </a:rPr>
              <a:t>" /&gt;</a:t>
            </a:r>
            <a:endParaRPr lang="en-US" altLang="ko-KR" sz="1600" i="1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&lt;/beans:bean&gt;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3729" y="4384078"/>
            <a:ext cx="390316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rgbClr val="ff0000"/>
                </a:solidFill>
                <a:latin typeface="D2Coding"/>
                <a:ea typeface="D2Coding"/>
              </a:rPr>
              <a:t>@Controller </a:t>
            </a:r>
            <a:endParaRPr lang="en-US" altLang="ko-KR" sz="1600" i="1">
              <a:solidFill>
                <a:srgbClr val="ff0000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public class LoginController{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 i="1">
                <a:solidFill>
                  <a:srgbClr val="3399ff"/>
                </a:solidFill>
                <a:latin typeface="D2Coding"/>
                <a:ea typeface="D2Coding"/>
              </a:rPr>
              <a:t>     </a:t>
            </a:r>
            <a:r>
              <a:rPr lang="en-US" altLang="ko-KR" sz="1600" i="1">
                <a:solidFill>
                  <a:srgbClr val="ff0000"/>
                </a:solidFill>
                <a:latin typeface="D2Coding"/>
                <a:ea typeface="D2Coding"/>
              </a:rPr>
              <a:t>@RequestMapping</a:t>
            </a:r>
            <a:r>
              <a:rPr lang="en-US" altLang="ko-KR" sz="1600">
                <a:latin typeface="D2Coding"/>
                <a:ea typeface="D2Coding"/>
              </a:rPr>
              <a:t>("/login.do")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public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String</a:t>
            </a:r>
            <a:r>
              <a:rPr lang="en-US" altLang="ko-KR" sz="1600">
                <a:latin typeface="D2Coding"/>
                <a:ea typeface="D2Coding"/>
              </a:rPr>
              <a:t> login() 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      return "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lang="en-US" altLang="ko-KR" sz="1600">
                <a:latin typeface="D2Coding"/>
                <a:ea typeface="D2Coding"/>
              </a:rPr>
              <a:t>";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  }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1249" y="3255002"/>
            <a:ext cx="4766319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schemeClr val="tx1"/>
                </a:solidFill>
                <a:latin typeface="D2Coding"/>
                <a:ea typeface="D2Coding"/>
              </a:rPr>
              <a:t>뷰 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: </a:t>
            </a:r>
            <a:r>
              <a:rPr lang="en-US" altLang="ko-KR" sz="1600" i="1">
                <a:solidFill>
                  <a:srgbClr val="0070c0"/>
                </a:solidFill>
                <a:latin typeface="D2Coding"/>
                <a:ea typeface="D2Coding"/>
              </a:rPr>
              <a:t>   </a:t>
            </a:r>
            <a:r>
              <a:rPr lang="en-US" altLang="ko-KR" sz="1600" i="1">
                <a:solidFill>
                  <a:schemeClr val="accent1"/>
                </a:solidFill>
                <a:latin typeface="D2Coding"/>
                <a:ea typeface="D2Coding"/>
              </a:rPr>
              <a:t>/WEB-INF/views/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users/login</a:t>
            </a:r>
            <a:r>
              <a:rPr lang="en-US" altLang="ko-KR" sz="1600" i="1">
                <a:solidFill>
                  <a:schemeClr val="accent1"/>
                </a:solidFill>
                <a:latin typeface="D2Coding"/>
                <a:ea typeface="D2Coding"/>
              </a:rPr>
              <a:t>.jsp</a:t>
            </a:r>
            <a:endParaRPr lang="ko-KR" altLang="en-US" sz="1600" i="1">
              <a:solidFill>
                <a:schemeClr val="accent1"/>
              </a:solidFill>
              <a:latin typeface="D2Coding"/>
              <a:ea typeface="D2Coding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679348" y="2038525"/>
            <a:ext cx="167780" cy="1266738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174298" y="2298584"/>
            <a:ext cx="2617617" cy="948957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제목 15"/>
          <p:cNvSpPr>
            <a:spLocks noGrp="1"/>
          </p:cNvSpPr>
          <p:nvPr>
            <p:ph type="title" idx="0"/>
          </p:nvPr>
        </p:nvSpPr>
        <p:spPr>
          <a:xfrm>
            <a:off x="581192" y="484228"/>
            <a:ext cx="11029616" cy="37250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5.2 </a:t>
            </a:r>
            <a:r>
              <a:rPr lang="ko-KR" altLang="en-US"/>
              <a:t>페이지이동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7701094" y="3640823"/>
            <a:ext cx="33556" cy="1753298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5.3 forward</a:t>
            </a:r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forward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493" y="1732151"/>
            <a:ext cx="6207442" cy="30430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668133" y="4328228"/>
          <a:ext cx="4641626" cy="577215"/>
        </p:xfrm>
        <a:graphic>
          <a:graphicData uri="http://schemas.openxmlformats.org/drawingml/2006/table">
            <a:tbl>
              <a:tblPr firstRow="1" bandRow="1"/>
              <a:tblGrid>
                <a:gridCol w="4641626"/>
              </a:tblGrid>
              <a:tr h="325965">
                <a:tc>
                  <a:txBody>
                    <a:bodyPr vert="horz" lIns="0" tIns="45720" rIns="0" bIns="45720" anchor="ctr" anchorCtr="0"/>
                    <a:p>
                      <a:pPr lvl="0">
                        <a:defRPr/>
                      </a:pPr>
                      <a:r>
                        <a:rPr lang="en-US" sz="1600">
                          <a:solidFill>
                            <a:srgbClr val="010101"/>
                          </a:solidFill>
                          <a:effectLst/>
                          <a:latin typeface="Consolas"/>
                        </a:rPr>
                        <a:t>request.getRequestDispatcher(</a:t>
                      </a:r>
                      <a:r>
                        <a:rPr lang="en-US" sz="1600">
                          <a:solidFill>
                            <a:srgbClr val="63a35c"/>
                          </a:solidFill>
                          <a:effectLst/>
                          <a:latin typeface="Consolas"/>
                        </a:rPr>
                        <a:t>"/list.jsp"</a:t>
                      </a:r>
                      <a:r>
                        <a:rPr lang="en-US" sz="1600">
                          <a:solidFill>
                            <a:srgbClr val="010101"/>
                          </a:solidFill>
                          <a:effectLst/>
                          <a:latin typeface="Consolas"/>
                        </a:rPr>
                        <a:t>)</a:t>
                      </a:r>
                      <a:endParaRPr lang="en-US" sz="1600">
                        <a:solidFill>
                          <a:srgbClr val="010101"/>
                        </a:solidFill>
                        <a:effectLst/>
                        <a:latin typeface="Consolas"/>
                      </a:endParaRPr>
                    </a:p>
                    <a:p>
                      <a:pPr lvl="0">
                        <a:defRPr/>
                      </a:pPr>
                      <a:r>
                        <a:rPr lang="en-US" sz="1600">
                          <a:solidFill>
                            <a:srgbClr val="010101"/>
                          </a:solidFill>
                          <a:effectLst/>
                          <a:latin typeface="Consolas"/>
                        </a:rPr>
                        <a:t>       .forward(request, response);</a:t>
                      </a:r>
                      <a:endParaRPr lang="en-US" sz="1600">
                        <a:solidFill>
                          <a:srgbClr val="010101"/>
                        </a:solidFill>
                        <a:effectLst/>
                        <a:latin typeface="Consolas"/>
                      </a:endParaRPr>
                    </a:p>
                  </a:txBody>
                  <a:tcPr marL="0" marR="0" anchor="ctr">
                    <a:lnL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68134" y="2446855"/>
            <a:ext cx="4700348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</a:rPr>
              <a:t>@RequestMapping("/</a:t>
            </a:r>
            <a:r>
              <a:rPr lang="en-US" altLang="ko-KR" sz="1600"/>
              <a:t>mypage.do")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 String insert() { 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 algn="l">
              <a:defRPr/>
            </a:pPr>
            <a:r>
              <a:rPr lang="en-US" altLang="ko-KR" sz="160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>
                <a:solidFill>
                  <a:srgbClr val="2a00ff"/>
                </a:solidFill>
                <a:latin typeface="Consolas"/>
              </a:rPr>
              <a:t>"list"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 algn="l">
              <a:defRPr/>
            </a:pPr>
            <a:r>
              <a:rPr lang="en-US" altLang="ko-KR" sz="16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등호 3"/>
          <p:cNvSpPr/>
          <p:nvPr/>
        </p:nvSpPr>
        <p:spPr>
          <a:xfrm>
            <a:off x="8510773" y="3809683"/>
            <a:ext cx="575902" cy="303107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5.4 sendRedirect</a:t>
            </a:r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sendRedirect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170" y="1988790"/>
            <a:ext cx="5586473" cy="3500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9413" y="3985801"/>
            <a:ext cx="4487072" cy="822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ko-KR" sz="1600">
                <a:solidFill>
                  <a:srgbClr val="000000"/>
                </a:solidFill>
                <a:latin typeface="Consolas"/>
              </a:rPr>
              <a:t> 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>
              <a:defRPr/>
            </a:pPr>
            <a:r>
              <a:rPr lang="en-US" altLang="ko-KR" sz="1600" b="0" i="0">
                <a:solidFill>
                  <a:srgbClr val="010101"/>
                </a:solidFill>
                <a:effectLst/>
                <a:latin typeface="Consolas"/>
              </a:rPr>
              <a:t>response.</a:t>
            </a:r>
            <a:r>
              <a:rPr lang="en-US" altLang="ko-KR" sz="1600">
                <a:solidFill>
                  <a:srgbClr val="010101"/>
                </a:solidFill>
                <a:latin typeface="Consolas"/>
              </a:rPr>
              <a:t>sendRedirect</a:t>
            </a:r>
            <a:r>
              <a:rPr lang="en-US" altLang="ko-KR" sz="1600" b="0" i="0">
                <a:solidFill>
                  <a:srgbClr val="010101"/>
                </a:solidFill>
                <a:effectLst/>
                <a:latin typeface="Consolas"/>
              </a:rPr>
              <a:t>(</a:t>
            </a:r>
            <a:r>
              <a:rPr lang="en-US" altLang="ko-KR" sz="1600" b="0" i="0">
                <a:solidFill>
                  <a:srgbClr val="63a35c"/>
                </a:solidFill>
                <a:effectLst/>
                <a:latin typeface="Consolas"/>
              </a:rPr>
              <a:t>"main.jsp"</a:t>
            </a:r>
            <a:r>
              <a:rPr lang="en-US" altLang="ko-KR" sz="1600" b="0" i="0">
                <a:solidFill>
                  <a:srgbClr val="010101"/>
                </a:solidFill>
                <a:effectLst/>
                <a:latin typeface="Consolas"/>
              </a:rPr>
              <a:t>);</a:t>
            </a:r>
            <a:endParaRPr lang="en-US" altLang="ko-KR" sz="1600" b="0" i="0">
              <a:solidFill>
                <a:srgbClr val="010101"/>
              </a:solidFill>
              <a:effectLst/>
              <a:latin typeface="Consolas"/>
            </a:endParaRPr>
          </a:p>
          <a:p>
            <a:pPr lvl="0" algn="l">
              <a:defRPr/>
            </a:pPr>
            <a:endParaRPr lang="en-US" altLang="ko-KR" sz="1600" b="0" i="0">
              <a:solidFill>
                <a:srgbClr val="010101"/>
              </a:solidFill>
              <a:effectLst/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9412" y="2292251"/>
            <a:ext cx="4487072" cy="1306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</a:rPr>
              <a:t>@RequestMapping("/insert</a:t>
            </a:r>
            <a:r>
              <a:rPr lang="en-US" altLang="ko-KR" sz="1600"/>
              <a:t>.do")</a:t>
            </a:r>
            <a:endParaRPr lang="en-US" altLang="ko-KR" sz="1600"/>
          </a:p>
          <a:p>
            <a:pPr lvl="0" algn="l">
              <a:defRPr/>
            </a:pPr>
            <a:r>
              <a:rPr lang="en-US" altLang="ko-KR" sz="160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 String insert(UserVO vo) {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 algn="l">
              <a:defRPr/>
            </a:pPr>
            <a:r>
              <a:rPr lang="en-US" altLang="ko-KR" sz="1600">
                <a:solidFill>
                  <a:srgbClr val="000000"/>
                </a:solidFill>
                <a:latin typeface="Consolas"/>
              </a:rPr>
              <a:t>    userService.insert(vo)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 algn="l">
              <a:defRPr/>
            </a:pPr>
            <a:r>
              <a:rPr lang="en-US" altLang="ko-KR" sz="160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600">
                <a:solidFill>
                  <a:srgbClr val="2a00ff"/>
                </a:solidFill>
                <a:latin typeface="Consolas"/>
              </a:rPr>
              <a:t>"redirect: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list.do</a:t>
            </a:r>
            <a:r>
              <a:rPr lang="en-US" altLang="ko-KR" sz="160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  <a:p>
            <a:pPr lvl="0" algn="l">
              <a:defRPr/>
            </a:pPr>
            <a:r>
              <a:rPr lang="en-US" altLang="ko-KR" sz="160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60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등호 7"/>
          <p:cNvSpPr/>
          <p:nvPr/>
        </p:nvSpPr>
        <p:spPr>
          <a:xfrm>
            <a:off x="8459042" y="3629842"/>
            <a:ext cx="644551" cy="320269"/>
          </a:xfrm>
          <a:prstGeom prst="mathEqual">
            <a:avLst>
              <a:gd name="adj1" fmla="val 2352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5.5 ResponseEntity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response </a:t>
            </a:r>
            <a:r>
              <a:rPr lang="ko-KR" altLang="en-US"/>
              <a:t>헤더 지정</a:t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  <p:sp>
        <p:nvSpPr>
          <p:cNvPr id="5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5.6 </a:t>
            </a:r>
            <a:r>
              <a:rPr lang="ko-KR" altLang="en-US"/>
              <a:t>데이터 전달 </a:t>
            </a:r>
            <a:r>
              <a:rPr lang="en-US" altLang="ko-KR"/>
              <a:t>– Model</a:t>
            </a:r>
            <a:endParaRPr lang="en-US" altLang="ko-K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forward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Model</a:t>
            </a:r>
            <a:r>
              <a:rPr lang="ko-KR" altLang="en-US"/>
              <a:t>에 담으면 </a:t>
            </a:r>
            <a:r>
              <a:rPr lang="en-US" altLang="ko-KR"/>
              <a:t>view</a:t>
            </a:r>
            <a:r>
              <a:rPr lang="ko-KR" altLang="en-US"/>
              <a:t> 페이지로 데이터를 전달해 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request.setAttribute("key", value)</a:t>
            </a:r>
            <a:r>
              <a:rPr lang="ko-KR" altLang="en-US"/>
              <a:t>와 같다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9" name="직사각형 8"/>
          <p:cNvSpPr/>
          <p:nvPr/>
        </p:nvSpPr>
        <p:spPr>
          <a:xfrm>
            <a:off x="1198293" y="3074199"/>
            <a:ext cx="5249351" cy="1553046"/>
          </a:xfrm>
          <a:prstGeom prst="rect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@RequestMapping(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/</a:t>
            </a:r>
            <a:r>
              <a:rPr lang="en-US" altLang="ko-KR" sz="1600">
                <a:latin typeface="D2Coding"/>
                <a:ea typeface="D2Coding"/>
              </a:rPr>
              <a:t>mypage.do")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public String login(</a:t>
            </a:r>
            <a:r>
              <a:rPr lang="en-US" altLang="ko-KR" sz="1600">
                <a:solidFill>
                  <a:schemeClr val="dk1"/>
                </a:solidFill>
                <a:latin typeface="D2Coding"/>
                <a:ea typeface="D2Coding"/>
              </a:rPr>
              <a:t>Model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lang="en-US" altLang="ko-KR" sz="1600">
                <a:latin typeface="D2Coding"/>
                <a:ea typeface="D2Coding"/>
              </a:rPr>
              <a:t>, </a:t>
            </a:r>
            <a:r>
              <a:rPr lang="en-US" altLang="ko-KR" sz="1600">
                <a:solidFill>
                  <a:schemeClr val="dk1"/>
                </a:solidFill>
                <a:latin typeface="D2Coding"/>
                <a:ea typeface="D2Coding"/>
              </a:rPr>
              <a:t>String id</a:t>
            </a:r>
            <a:r>
              <a:rPr lang="en-US" altLang="ko-KR" sz="1600">
                <a:latin typeface="D2Coding"/>
                <a:ea typeface="D2Coding"/>
              </a:rPr>
              <a:t>) 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UserVO vo = s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ervice.getUser(id)</a:t>
            </a:r>
            <a:endParaRPr lang="en-US" altLang="ko-KR" sz="1600" i="1">
              <a:solidFill>
                <a:schemeClr val="tx2"/>
              </a:solidFill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solidFill>
                  <a:srgbClr val="ff0000"/>
                </a:solidFill>
                <a:latin typeface="D2Coding"/>
                <a:ea typeface="D2Coding"/>
              </a:rPr>
              <a:t>  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lang="en-US" altLang="ko-KR" sz="1600">
                <a:latin typeface="D2Coding"/>
                <a:ea typeface="D2Coding"/>
              </a:rPr>
              <a:t>.addAttribute(</a:t>
            </a:r>
            <a:r>
              <a:rPr lang="en-US" altLang="ko-KR" sz="1600" b="1" i="1">
                <a:solidFill>
                  <a:schemeClr val="tx2"/>
                </a:solidFill>
                <a:latin typeface="D2Coding"/>
                <a:ea typeface="D2Coding"/>
              </a:rPr>
              <a:t>"</a:t>
            </a:r>
            <a:r>
              <a:rPr lang="en-US" altLang="ko-KR" sz="1600" b="1" i="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altLang="ko-KR" sz="1600" b="1" i="1">
                <a:solidFill>
                  <a:schemeClr val="tx2"/>
                </a:solidFill>
                <a:latin typeface="D2Coding"/>
                <a:ea typeface="D2Coding"/>
              </a:rPr>
              <a:t>"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, vo</a:t>
            </a:r>
            <a:r>
              <a:rPr lang="en-US" altLang="ko-KR" sz="1600">
                <a:latin typeface="D2Coding"/>
                <a:ea typeface="D2Coding"/>
              </a:rPr>
              <a:t>);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ko-KR" altLang="en-US" sz="1600">
                <a:latin typeface="D2Coding"/>
                <a:ea typeface="D2Coding"/>
              </a:rPr>
              <a:t>   </a:t>
            </a:r>
            <a:r>
              <a:rPr lang="en-US" altLang="ko-KR" sz="1600">
                <a:latin typeface="D2Coding"/>
                <a:ea typeface="D2Coding"/>
              </a:rPr>
              <a:t>return "mypage";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94343" y="3077874"/>
            <a:ext cx="2600737" cy="815946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&lt;div&gt;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${</a:t>
            </a:r>
            <a:r>
              <a:rPr lang="en-US" altLang="ko-KR" sz="1600" b="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altLang="ko-KR" sz="1600">
                <a:latin typeface="D2Coding"/>
                <a:ea typeface="D2Coding"/>
              </a:rPr>
              <a:t>.username}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&lt;/div&gt;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4343" y="2647344"/>
            <a:ext cx="214556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D2Coding"/>
                <a:ea typeface="D2Coding"/>
              </a:rPr>
              <a:t>뷰</a:t>
            </a:r>
            <a:r>
              <a:rPr lang="en-US" altLang="ko-KR">
                <a:latin typeface="D2Coding"/>
                <a:ea typeface="D2Coding"/>
              </a:rPr>
              <a:t> : mypage.jsp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98293" y="2643669"/>
            <a:ext cx="152548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D2Coding"/>
                <a:ea typeface="D2Coding"/>
              </a:rPr>
              <a:t>컨트롤러</a:t>
            </a:r>
            <a:endParaRPr lang="en-US" altLang="ko-KR">
              <a:latin typeface="D2Coding"/>
              <a:ea typeface="D2Coding"/>
            </a:endParaRPr>
          </a:p>
        </p:txBody>
      </p:sp>
      <p:sp>
        <p:nvSpPr>
          <p:cNvPr id="95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  <p:cxnSp>
        <p:nvCxnSpPr>
          <p:cNvPr id="96" name="화살표 95"/>
          <p:cNvCxnSpPr/>
          <p:nvPr/>
        </p:nvCxnSpPr>
        <p:spPr>
          <a:xfrm flipV="1">
            <a:off x="4467225" y="3514725"/>
            <a:ext cx="3495675" cy="351291"/>
          </a:xfrm>
          <a:prstGeom prst="straightConnector1">
            <a:avLst/>
          </a:prstGeom>
          <a:ln w="19050"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/>
              <a:t>5.7 데이터 전달 - @ModelAttribute</a:t>
            </a:r>
            <a:endParaRPr lang="en-US" altLang="ko-KR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커맨드 객체는 모델에 담겨서 전달이 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모델의 이름을 변경하고자 할 때 사용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24</a:t>
            </a:fld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559812" y="6047175"/>
            <a:ext cx="2265303" cy="369332"/>
            <a:chOff x="458356" y="1124744"/>
            <a:chExt cx="2265303" cy="369332"/>
          </a:xfrm>
        </p:grpSpPr>
        <p:grpSp>
          <p:nvGrpSpPr>
            <p:cNvPr id="5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7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8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77351" y="1124744"/>
              <a:ext cx="19463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@ModelAttribute </a:t>
              </a: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13402" y="3208162"/>
            <a:ext cx="7092724" cy="1304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@RequestMapping(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/</a:t>
            </a:r>
            <a:r>
              <a:rPr lang="en-US" altLang="ko-KR" sz="1600">
                <a:latin typeface="D2Coding"/>
                <a:ea typeface="D2Coding"/>
              </a:rPr>
              <a:t>mypage.do")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public String login(Model model,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UserVO </a:t>
            </a:r>
            <a:r>
              <a:rPr lang="en-US" altLang="ko-KR" sz="1600">
                <a:latin typeface="D2Coding"/>
                <a:ea typeface="D2Coding"/>
              </a:rPr>
              <a:t>vo) 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model</a:t>
            </a:r>
            <a:r>
              <a:rPr lang="en-US" altLang="ko-KR" sz="1600">
                <a:latin typeface="D2Coding"/>
                <a:ea typeface="D2Coding"/>
              </a:rPr>
              <a:t>.addAttribute(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"</a:t>
            </a:r>
            <a:r>
              <a:rPr lang="en-US" altLang="ko-KR" sz="1600" i="1">
                <a:solidFill>
                  <a:srgbClr val="0070c0"/>
                </a:solidFill>
                <a:latin typeface="D2Coding"/>
                <a:ea typeface="D2Coding"/>
              </a:rPr>
              <a:t>profile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", service.getUser(vo.getId())</a:t>
            </a:r>
            <a:r>
              <a:rPr lang="en-US" altLang="ko-KR" sz="1600">
                <a:latin typeface="D2Coding"/>
                <a:ea typeface="D2Coding"/>
              </a:rPr>
              <a:t>);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 return "mypage";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3402" y="4837164"/>
            <a:ext cx="7092724" cy="1056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@RequestMapping(</a:t>
            </a:r>
            <a:r>
              <a:rPr lang="en-US" altLang="ko-KR" sz="1600">
                <a:latin typeface="D2Coding"/>
                <a:ea typeface="D2Coding"/>
              </a:rPr>
              <a:t>"/mypage.do")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public String login(Model model,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user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)</a:t>
            </a:r>
            <a:r>
              <a:rPr lang="en-US" altLang="ko-KR" sz="1600">
                <a:latin typeface="D2Coding"/>
                <a:ea typeface="D2Coding"/>
              </a:rPr>
              <a:t> UserVO vo){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 return "mypage";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en-US" altLang="ko-KR" sz="1600">
              <a:latin typeface="D2Coding"/>
              <a:ea typeface="D2Coding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17887" y="3208162"/>
            <a:ext cx="2162587" cy="819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&lt;div&gt;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${</a:t>
            </a:r>
            <a:r>
              <a:rPr lang="en-US" altLang="ko-KR" sz="1600">
                <a:solidFill>
                  <a:srgbClr val="ff0000"/>
                </a:solidFill>
              </a:rPr>
              <a:t>userVO</a:t>
            </a:r>
            <a:r>
              <a:rPr lang="en-US" altLang="ko-KR" sz="1600"/>
              <a:t>.id}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&lt;/div&gt;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8732559" y="2794410"/>
            <a:ext cx="214556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뷰</a:t>
            </a:r>
            <a:r>
              <a:rPr lang="en-US" altLang="ko-KR"/>
              <a:t> : mypage.jsp</a:t>
            </a: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8729382" y="4637139"/>
            <a:ext cx="2162587" cy="818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&lt;div&gt;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${</a:t>
            </a:r>
            <a:r>
              <a:rPr lang="en-US" altLang="ko-KR" sz="1600">
                <a:solidFill>
                  <a:srgbClr val="ff0000"/>
                </a:solidFill>
              </a:rPr>
              <a:t>user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  <a:r>
              <a:rPr lang="en-US" altLang="ko-KR" sz="1600"/>
              <a:t>id}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&lt;/div&gt;</a:t>
            </a:r>
            <a:endParaRPr lang="en-US" altLang="ko-KR" sz="1600"/>
          </a:p>
        </p:txBody>
      </p:sp>
      <p:sp>
        <p:nvSpPr>
          <p:cNvPr id="15" name="직사각형 14"/>
          <p:cNvSpPr/>
          <p:nvPr/>
        </p:nvSpPr>
        <p:spPr>
          <a:xfrm>
            <a:off x="2036179" y="2171639"/>
            <a:ext cx="4392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D2Coding"/>
                <a:ea typeface="D2Coding"/>
              </a:rPr>
              <a:t>클라이언트 요청</a:t>
            </a:r>
            <a:r>
              <a:rPr lang="en-US" altLang="ko-KR">
                <a:latin typeface="D2Coding"/>
                <a:ea typeface="D2Coding"/>
              </a:rPr>
              <a:t>: mypage.do?</a:t>
            </a:r>
            <a:r>
              <a:rPr lang="en-US" altLang="ko-KR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lang="ko-KR" altLang="en-US">
              <a:latin typeface="D2Coding"/>
              <a:ea typeface="D2Coding"/>
            </a:endParaRPr>
          </a:p>
        </p:txBody>
      </p:sp>
      <p:pic>
        <p:nvPicPr>
          <p:cNvPr id="16" name="Picture 8" descr="C:\Users\user\AppData\Local\Microsoft\Windows\Temporary Internet Files\Content.IE5\W1SZ1BX2\computer-1199568_960_720[1]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09200" y="2005550"/>
            <a:ext cx="779659" cy="793458"/>
          </a:xfrm>
          <a:prstGeom prst="rect">
            <a:avLst/>
          </a:prstGeom>
          <a:noFill/>
        </p:spPr>
      </p:pic>
      <p:cxnSp>
        <p:nvCxnSpPr>
          <p:cNvPr id="17" name="연결선: 구부러짐 4"/>
          <p:cNvCxnSpPr>
            <a:stCxn id="19" idx="2"/>
            <a:endCxn id="18" idx="0"/>
          </p:cNvCxnSpPr>
          <p:nvPr/>
        </p:nvCxnSpPr>
        <p:spPr>
          <a:xfrm rot="5400000">
            <a:off x="4589314" y="2458944"/>
            <a:ext cx="1338333" cy="641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61417" y="3449111"/>
            <a:ext cx="1152128" cy="29063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8095" y="2191817"/>
            <a:ext cx="1002771" cy="3094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0" name="연결선: 구부러짐 28"/>
          <p:cNvCxnSpPr>
            <a:stCxn id="18" idx="3"/>
            <a:endCxn id="12" idx="1"/>
          </p:cNvCxnSpPr>
          <p:nvPr/>
        </p:nvCxnSpPr>
        <p:spPr>
          <a:xfrm>
            <a:off x="5513545" y="3594428"/>
            <a:ext cx="3204341" cy="232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연결선: 구부러짐 37"/>
          <p:cNvCxnSpPr>
            <a:stCxn id="22" idx="3"/>
            <a:endCxn id="14" idx="1"/>
          </p:cNvCxnSpPr>
          <p:nvPr/>
        </p:nvCxnSpPr>
        <p:spPr>
          <a:xfrm flipV="1">
            <a:off x="6832988" y="5046529"/>
            <a:ext cx="1896393" cy="176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357324" y="5088369"/>
            <a:ext cx="2475664" cy="268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13403" y="2794410"/>
            <a:ext cx="152548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컨트롤러</a:t>
            </a:r>
            <a:endParaRPr lang="en-US" altLang="ko-KR"/>
          </a:p>
        </p:txBody>
      </p:sp>
      <p:sp>
        <p:nvSpPr>
          <p:cNvPr id="24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1.3 </a:t>
            </a:r>
            <a:r>
              <a:rPr lang="ko-KR" altLang="en-US"/>
              <a:t>설정파일 분리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1">
              <a:defRPr/>
            </a:pPr>
            <a:endParaRPr lang="en-US" altLang="ko-KR">
              <a:latin typeface="맑은 고딕"/>
            </a:endParaRPr>
          </a:p>
          <a:p>
            <a:pPr lvl="0">
              <a:defRPr/>
            </a:pPr>
            <a:r>
              <a:rPr lang="en-US" altLang="ko-KR"/>
              <a:t>root-context.xml</a:t>
            </a:r>
            <a:r>
              <a:rPr lang="ko-KR" altLang="en-US"/>
              <a:t>에 정의된 객체</a:t>
            </a:r>
            <a:r>
              <a:rPr lang="en-US" altLang="ko-KR"/>
              <a:t>(Bean)</a:t>
            </a:r>
            <a:r>
              <a:rPr lang="ko-KR" altLang="en-US"/>
              <a:t>들은 컨텍스트 안에 생성되고 객체들 간의 의존성이 처리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Spring CORE, MyBatis</a:t>
            </a:r>
            <a:r>
              <a:rPr lang="ko-KR" altLang="en-US"/>
              <a:t> 설정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servlet-context.xml</a:t>
            </a:r>
            <a:r>
              <a:rPr lang="ko-KR" altLang="en-US"/>
              <a:t>에는 스프링 </a:t>
            </a:r>
            <a:r>
              <a:rPr lang="en-US" altLang="ko-KR"/>
              <a:t>MVC </a:t>
            </a:r>
            <a:r>
              <a:rPr lang="ko-KR" altLang="en-US"/>
              <a:t>에서 사용하는 </a:t>
            </a:r>
            <a:r>
              <a:rPr lang="en-US" altLang="ko-KR">
                <a:latin typeface="맑은 고딕"/>
              </a:rPr>
              <a:t>DispatcherServlet </a:t>
            </a:r>
            <a:r>
              <a:rPr lang="ko-KR" altLang="en-US">
                <a:latin typeface="맑은 고딕"/>
              </a:rPr>
              <a:t>관련 설정이 동작</a:t>
            </a:r>
            <a:endParaRPr lang="ko-KR" altLang="en-US">
              <a:latin typeface="맑은 고딕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075392" y="1916801"/>
            <a:ext cx="8053917" cy="2716107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99832" y="1380226"/>
            <a:ext cx="6381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/>
              <a:t>WebApplictionContext</a:t>
            </a:r>
            <a:endParaRPr lang="en-US" altLang="ko-KR" sz="20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96116" y="2363958"/>
            <a:ext cx="2772834" cy="153458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630339" y="3871141"/>
            <a:ext cx="2857501" cy="29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한컴 고딕"/>
                <a:ea typeface="한컴 고딕"/>
              </a:rPr>
              <a:t>서블릿 컨테이너</a:t>
            </a:r>
            <a:endParaRPr lang="ko-KR" altLang="en-US" sz="1400">
              <a:latin typeface="한컴 고딕"/>
              <a:ea typeface="한컴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91300" y="2363958"/>
            <a:ext cx="2846917" cy="153458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2741324" y="3881608"/>
            <a:ext cx="2942168" cy="29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>
                <a:latin typeface="한컴 고딕"/>
                <a:ea typeface="한컴 고딕"/>
              </a:rPr>
              <a:t>루트 컨테이너</a:t>
            </a:r>
            <a:endParaRPr lang="ko-KR" altLang="en-US" sz="1400">
              <a:latin typeface="한컴 고딕"/>
              <a:ea typeface="한컴 고딕"/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5291667" y="2967209"/>
            <a:ext cx="1576916" cy="3492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9873" y="2784317"/>
            <a:ext cx="2857501" cy="69559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0" algn="ctr">
              <a:defRPr/>
            </a:pP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root-context.xml</a:t>
            </a:r>
            <a:endParaRPr lang="en-US" altLang="ko-KR" sz="2200">
              <a:solidFill>
                <a:schemeClr val="bg1"/>
              </a:solidFill>
              <a:latin typeface="휴먼모음T"/>
              <a:ea typeface="휴먼모음T"/>
            </a:endParaRPr>
          </a:p>
          <a:p>
            <a:pPr lvl="0" algn="ctr">
              <a:defRPr/>
            </a:pPr>
            <a:endParaRPr lang="en-US" altLang="ko-KR" sz="1400">
              <a:solidFill>
                <a:schemeClr val="bg1"/>
              </a:solidFill>
              <a:latin typeface="휴먼모음T"/>
              <a:ea typeface="휴먼모음T"/>
            </a:endParaRPr>
          </a:p>
          <a:p>
            <a:pPr lvl="0" algn="ctr">
              <a:defRPr/>
            </a:pPr>
            <a:r>
              <a:rPr lang="ko-KR" altLang="en-US" sz="1400">
                <a:solidFill>
                  <a:schemeClr val="bg1"/>
                </a:solidFill>
                <a:latin typeface="휴먼모음T"/>
                <a:ea typeface="휴먼모음T"/>
              </a:rPr>
              <a:t>일반 </a:t>
            </a:r>
            <a:r>
              <a:rPr lang="en-US" altLang="ko-KR" sz="1400">
                <a:solidFill>
                  <a:schemeClr val="bg1"/>
                </a:solidFill>
                <a:latin typeface="휴먼모음T"/>
                <a:ea typeface="휴먼모음T"/>
              </a:rPr>
              <a:t>Java(pojo) </a:t>
            </a:r>
            <a:r>
              <a:rPr lang="ko-KR" altLang="en-US" sz="1400">
                <a:solidFill>
                  <a:schemeClr val="bg1"/>
                </a:solidFill>
                <a:latin typeface="휴먼모음T"/>
                <a:ea typeface="휴먼모음T"/>
              </a:rPr>
              <a:t>설정</a:t>
            </a:r>
            <a:endParaRPr lang="en-US" altLang="ko-KR" sz="14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1623" y="2784317"/>
            <a:ext cx="2857501" cy="69559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0" algn="ctr">
              <a:defRPr/>
            </a:pPr>
            <a:r>
              <a:rPr lang="en-US" altLang="ko-KR" sz="2200">
                <a:solidFill>
                  <a:schemeClr val="bg1"/>
                </a:solidFill>
                <a:latin typeface="휴먼모음T"/>
                <a:ea typeface="휴먼모음T"/>
              </a:rPr>
              <a:t>servlet-context.xml</a:t>
            </a:r>
            <a:endParaRPr lang="en-US" altLang="ko-KR" sz="2200">
              <a:solidFill>
                <a:schemeClr val="bg1"/>
              </a:solidFill>
              <a:latin typeface="휴먼모음T"/>
              <a:ea typeface="휴먼모음T"/>
            </a:endParaRPr>
          </a:p>
          <a:p>
            <a:pPr lvl="0" algn="ctr">
              <a:defRPr/>
            </a:pPr>
            <a:endParaRPr lang="en-US" altLang="ko-KR" sz="2200">
              <a:solidFill>
                <a:schemeClr val="bg1"/>
              </a:solidFill>
              <a:latin typeface="휴먼모음T"/>
              <a:ea typeface="휴먼모음T"/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bg1"/>
                </a:solidFill>
                <a:latin typeface="휴먼모음T"/>
                <a:ea typeface="휴먼모음T"/>
              </a:rPr>
              <a:t>web</a:t>
            </a:r>
            <a:r>
              <a:rPr lang="ko-KR" altLang="en-US" sz="1400">
                <a:solidFill>
                  <a:schemeClr val="bg1"/>
                </a:solidFill>
                <a:latin typeface="휴먼모음T"/>
                <a:ea typeface="휴먼모음T"/>
              </a:rPr>
              <a:t> 관련 </a:t>
            </a:r>
            <a:r>
              <a:rPr lang="en-US" altLang="ko-KR" sz="1400">
                <a:solidFill>
                  <a:schemeClr val="bg1"/>
                </a:solidFill>
                <a:latin typeface="휴먼모음T"/>
                <a:ea typeface="휴먼모음T"/>
              </a:rPr>
              <a:t>MVC</a:t>
            </a:r>
            <a:r>
              <a:rPr lang="ko-KR" altLang="en-US" sz="1400">
                <a:solidFill>
                  <a:schemeClr val="bg1"/>
                </a:solidFill>
                <a:latin typeface="휴먼모음T"/>
                <a:ea typeface="휴먼모음T"/>
              </a:rPr>
              <a:t> 설정</a:t>
            </a:r>
            <a:endParaRPr lang="ko-KR" altLang="en-US" sz="1400">
              <a:solidFill>
                <a:schemeClr val="bg1"/>
              </a:solidFill>
              <a:latin typeface="휴먼모음T"/>
              <a:ea typeface="휴먼모음T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3377562" y="2145475"/>
            <a:ext cx="1602747" cy="519620"/>
          </a:xfrm>
          <a:prstGeom prst="rect">
            <a:avLst/>
          </a:prstGeom>
          <a:solidFill>
            <a:srgbClr val="dae9c8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맑은 고딕"/>
                <a:cs typeface="휴먼매직체"/>
              </a:rPr>
              <a:t>Spring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맑은 고딕"/>
                <a:cs typeface="휴먼매직체"/>
              </a:rPr>
              <a:t>프레임워크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맑은 고딕"/>
                <a:cs typeface="휴먼매직체"/>
              </a:rPr>
              <a:t> CORE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맑은 고딕"/>
              <a:cs typeface="휴먼매직체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7701912" y="2091729"/>
            <a:ext cx="755022" cy="516216"/>
          </a:xfrm>
          <a:prstGeom prst="rect">
            <a:avLst/>
          </a:prstGeom>
          <a:solidFill>
            <a:srgbClr val="dae9c8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맑은 고딕"/>
                <a:cs typeface="휴먼매직체"/>
              </a:rPr>
              <a:t>Spring 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맑은 고딕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5.7 </a:t>
            </a:r>
            <a:r>
              <a:rPr lang="ko-KR" altLang="en-US"/>
              <a:t>데이터 전달</a:t>
            </a:r>
            <a:r>
              <a:rPr lang="en-US" altLang="ko-KR"/>
              <a:t> - @ModelAttribute</a:t>
            </a:r>
            <a:endParaRPr lang="en-US" altLang="ko-KR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파라미터를 강제로 담고자 할 때 사용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559812" y="1637101"/>
            <a:ext cx="2190023" cy="369332"/>
            <a:chOff x="458356" y="1124744"/>
            <a:chExt cx="2190023" cy="369332"/>
          </a:xfrm>
        </p:grpSpPr>
        <p:grpSp>
          <p:nvGrpSpPr>
            <p:cNvPr id="5" name="Group 411"/>
            <p:cNvGrpSpPr/>
            <p:nvPr/>
          </p:nvGrpSpPr>
          <p:grpSpPr>
            <a:xfrm rot="0">
              <a:off x="458356" y="1195968"/>
              <a:ext cx="231349" cy="226884"/>
              <a:chOff x="1855214" y="1333680"/>
              <a:chExt cx="306961" cy="301037"/>
            </a:xfrm>
          </p:grpSpPr>
          <p:sp>
            <p:nvSpPr>
              <p:cNvPr id="7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8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77354" y="1124744"/>
              <a:ext cx="18710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@ModelAttribute</a:t>
              </a: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13427" y="3560587"/>
            <a:ext cx="7197497" cy="1057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@RequestMapping(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 i="1">
                <a:solidFill>
                  <a:schemeClr val="tx2"/>
                </a:solidFill>
                <a:latin typeface="D2Coding"/>
                <a:ea typeface="D2Coding"/>
              </a:rPr>
              <a:t>/</a:t>
            </a:r>
            <a:r>
              <a:rPr lang="en-US" altLang="ko-KR" sz="1600">
                <a:latin typeface="D2Coding"/>
                <a:ea typeface="D2Coding"/>
              </a:rPr>
              <a:t>mypage.do")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public String login(Model model, 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 @ModelAttribute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(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>
                <a:solidFill>
                  <a:srgbClr val="ff0000"/>
                </a:solidFill>
                <a:latin typeface="D2Coding"/>
                <a:ea typeface="D2Coding"/>
              </a:rPr>
              <a:t>id</a:t>
            </a:r>
            <a:r>
              <a:rPr lang="en-US" altLang="ko-KR" sz="1600">
                <a:latin typeface="D2Coding"/>
                <a:ea typeface="D2Coding"/>
              </a:rPr>
              <a:t>"</a:t>
            </a:r>
            <a:r>
              <a:rPr lang="en-US" altLang="ko-KR" sz="1600">
                <a:solidFill>
                  <a:srgbClr val="0070c0"/>
                </a:solidFill>
                <a:latin typeface="D2Coding"/>
                <a:ea typeface="D2Coding"/>
              </a:rPr>
              <a:t>) </a:t>
            </a:r>
            <a:r>
              <a:rPr lang="en-US" altLang="ko-KR" sz="1600">
                <a:solidFill>
                  <a:schemeClr val="dk1"/>
                </a:solidFill>
                <a:latin typeface="D2Coding"/>
                <a:ea typeface="D2Coding"/>
              </a:rPr>
              <a:t>String id</a:t>
            </a:r>
            <a:r>
              <a:rPr lang="en-US" altLang="ko-KR" sz="1600">
                <a:latin typeface="D2Coding"/>
                <a:ea typeface="D2Coding"/>
              </a:rPr>
              <a:t>)  {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  return "mypage"; </a:t>
            </a:r>
            <a:endParaRPr lang="en-US" altLang="ko-KR" sz="1600">
              <a:latin typeface="D2Coding"/>
              <a:ea typeface="D2Coding"/>
            </a:endParaRPr>
          </a:p>
          <a:p>
            <a:pPr lvl="0">
              <a:defRPr/>
            </a:pPr>
            <a:r>
              <a:rPr lang="en-US" altLang="ko-KR" sz="1600">
                <a:latin typeface="D2Coding"/>
                <a:ea typeface="D2Coding"/>
              </a:rPr>
              <a:t>}</a:t>
            </a:r>
            <a:endParaRPr lang="ko-KR" altLang="en-US" sz="1600">
              <a:latin typeface="D2Coding"/>
              <a:ea typeface="D2Coding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32187" y="3560587"/>
            <a:ext cx="2162587" cy="1057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&lt;div&gt;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${</a:t>
            </a:r>
            <a:r>
              <a:rPr lang="en-US" altLang="ko-KR" sz="1600">
                <a:solidFill>
                  <a:srgbClr val="0070c0"/>
                </a:solidFill>
              </a:rPr>
              <a:t>param</a:t>
            </a:r>
            <a:r>
              <a:rPr lang="en-US" altLang="ko-KR" sz="1600"/>
              <a:t>.id}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${id}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&lt;/div&gt;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8846859" y="3146835"/>
            <a:ext cx="2145567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뷰</a:t>
            </a:r>
            <a:r>
              <a:rPr lang="en-US" altLang="ko-KR"/>
              <a:t> : mypage.jsp</a:t>
            </a:r>
            <a:endParaRPr lang="en-US" altLang="ko-KR"/>
          </a:p>
        </p:txBody>
      </p:sp>
      <p:sp>
        <p:nvSpPr>
          <p:cNvPr id="15" name="직사각형 14"/>
          <p:cNvSpPr/>
          <p:nvPr/>
        </p:nvSpPr>
        <p:spPr>
          <a:xfrm>
            <a:off x="2036179" y="2133539"/>
            <a:ext cx="4392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D2Coding"/>
                <a:ea typeface="D2Coding"/>
              </a:rPr>
              <a:t>클라이언트 요청</a:t>
            </a:r>
            <a:r>
              <a:rPr lang="en-US" altLang="ko-KR">
                <a:latin typeface="D2Coding"/>
                <a:ea typeface="D2Coding"/>
              </a:rPr>
              <a:t>: mypage.do?</a:t>
            </a:r>
            <a:r>
              <a:rPr lang="en-US" altLang="ko-KR">
                <a:solidFill>
                  <a:srgbClr val="ff0000"/>
                </a:solidFill>
                <a:latin typeface="D2Coding"/>
                <a:ea typeface="D2Coding"/>
              </a:rPr>
              <a:t>id=hong</a:t>
            </a:r>
            <a:endParaRPr lang="ko-KR" altLang="en-US">
              <a:latin typeface="D2Coding"/>
              <a:ea typeface="D2Coding"/>
            </a:endParaRPr>
          </a:p>
        </p:txBody>
      </p:sp>
      <p:pic>
        <p:nvPicPr>
          <p:cNvPr id="16" name="Picture 8" descr="C:\Users\user\AppData\Local\Microsoft\Windows\Temporary Internet Files\Content.IE5\W1SZ1BX2\computer-1199568_960_720[1]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09200" y="1967450"/>
            <a:ext cx="779659" cy="793458"/>
          </a:xfrm>
          <a:prstGeom prst="rect">
            <a:avLst/>
          </a:prstGeom>
          <a:noFill/>
        </p:spPr>
      </p:pic>
      <p:cxnSp>
        <p:nvCxnSpPr>
          <p:cNvPr id="17" name="연결선: 구부러짐 4"/>
          <p:cNvCxnSpPr>
            <a:stCxn id="19" idx="2"/>
            <a:endCxn id="18" idx="0"/>
          </p:cNvCxnSpPr>
          <p:nvPr/>
        </p:nvCxnSpPr>
        <p:spPr>
          <a:xfrm rot="5400000" flipV="1">
            <a:off x="5861432" y="2181251"/>
            <a:ext cx="1337272" cy="1901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904592" y="3800475"/>
            <a:ext cx="1152128" cy="29063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8095" y="2153717"/>
            <a:ext cx="1002771" cy="30948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20" name="연결선: 구부러짐 28"/>
          <p:cNvCxnSpPr>
            <a:stCxn id="18" idx="3"/>
          </p:cNvCxnSpPr>
          <p:nvPr/>
        </p:nvCxnSpPr>
        <p:spPr>
          <a:xfrm>
            <a:off x="8056720" y="3945792"/>
            <a:ext cx="804042" cy="332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3428" y="3146835"/>
            <a:ext cx="1525488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컨트롤러</a:t>
            </a:r>
            <a:endParaRPr lang="en-US" altLang="ko-KR"/>
          </a:p>
        </p:txBody>
      </p:sp>
      <p:sp>
        <p:nvSpPr>
          <p:cNvPr id="24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6" name="제목 5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5.8 </a:t>
            </a:r>
            <a:r>
              <a:rPr lang="ko-KR" altLang="en-US"/>
              <a:t>데이터 전달 </a:t>
            </a:r>
            <a:r>
              <a:rPr lang="en-US" altLang="ko-KR"/>
              <a:t>– RedirectAttributes</a:t>
            </a: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6190761" y="1848211"/>
            <a:ext cx="5210601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  <a:ea typeface="휴먼모음T"/>
              </a:rPr>
              <a:t>@RequestMapping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("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휴먼모음T"/>
              </a:rPr>
              <a:t>/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list.do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휴먼모음T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)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String list(Model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휴먼모음T"/>
              </a:rPr>
              <a:t>model,</a:t>
            </a:r>
            <a:r>
              <a:rPr lang="en-US" altLang="ko-KR" sz="1400">
                <a:solidFill>
                  <a:srgbClr val="646464"/>
                </a:solidFill>
                <a:latin typeface="D2Coding"/>
                <a:ea typeface="휴먼모음T"/>
              </a:rPr>
              <a:t> </a:t>
            </a:r>
            <a:endParaRPr lang="en-US" altLang="ko-KR" sz="1400">
              <a:solidFill>
                <a:srgbClr val="646464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  <a:ea typeface="휴먼모음T"/>
              </a:rPr>
              <a:t>                   @RequestParam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String 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휴먼모음T"/>
              </a:rPr>
              <a:t>page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) {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6a3e3e"/>
                </a:solidFill>
                <a:latin typeface="D2Coding"/>
                <a:ea typeface="휴먼모음T"/>
              </a:rPr>
              <a:t>   model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.addAttribute(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휴먼모음T"/>
              </a:rPr>
              <a:t>"boards"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, </a:t>
            </a:r>
            <a:r>
              <a:rPr lang="en-US" altLang="ko-KR" sz="1400">
                <a:solidFill>
                  <a:srgbClr val="0000c0"/>
                </a:solidFill>
                <a:latin typeface="D2Coding"/>
                <a:ea typeface="휴먼모음T"/>
              </a:rPr>
              <a:t>s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ervice.select(page));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endParaRPr lang="ko-KR" altLang="en-US" sz="1400"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Map&lt;String, ?&gt;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=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RequestContextUtils.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getInputFlashMap(</a:t>
            </a:r>
            <a:r>
              <a:rPr lang="en-US" altLang="ko-KR" sz="1400" i="1">
                <a:solidFill>
                  <a:srgbClr val="6a3e3e"/>
                </a:solidFill>
                <a:latin typeface="D2Coding"/>
                <a:ea typeface="휴먼모음T"/>
              </a:rPr>
              <a:t>request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);</a:t>
            </a:r>
            <a:endParaRPr lang="en-US" altLang="ko-KR" sz="1400" i="1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   if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(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!=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null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) {   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    System.</a:t>
            </a:r>
            <a:r>
              <a:rPr lang="en-US" altLang="ko-KR" sz="1400" i="1">
                <a:solidFill>
                  <a:srgbClr val="0000c0"/>
                </a:solidFill>
                <a:latin typeface="D2Coding"/>
                <a:ea typeface="휴먼모음T"/>
              </a:rPr>
              <a:t>out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.println(</a:t>
            </a:r>
            <a:r>
              <a:rPr lang="en-US" altLang="ko-KR" sz="1400" i="1">
                <a:solidFill>
                  <a:srgbClr val="6a3e3e"/>
                </a:solidFill>
                <a:latin typeface="D2Coding"/>
                <a:ea typeface="휴먼모음T"/>
              </a:rPr>
              <a:t>flashMap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.get(</a:t>
            </a:r>
            <a:r>
              <a:rPr lang="en-US" altLang="ko-KR" sz="1400" i="1">
                <a:solidFill>
                  <a:srgbClr val="2a00ff"/>
                </a:solidFill>
                <a:latin typeface="D2Coding"/>
                <a:ea typeface="휴먼모음T"/>
              </a:rPr>
              <a:t>"msg"</a:t>
            </a:r>
            <a:r>
              <a:rPr lang="en-US" altLang="ko-KR" sz="1400" i="1">
                <a:solidFill>
                  <a:srgbClr val="000000"/>
                </a:solidFill>
                <a:latin typeface="D2Coding"/>
                <a:ea typeface="휴먼모음T"/>
              </a:rPr>
              <a:t>));  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endParaRPr lang="ko-KR" altLang="en-US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}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  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휴먼모음T"/>
              </a:rPr>
              <a:t>return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 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휴먼모음T"/>
              </a:rPr>
              <a:t>"list"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;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휴먼모음T"/>
              </a:rPr>
              <a:t>}</a:t>
            </a:r>
            <a:endParaRPr lang="en-US" altLang="ko-KR" sz="1400">
              <a:solidFill>
                <a:srgbClr val="000000"/>
              </a:solidFill>
              <a:latin typeface="D2Coding"/>
              <a:ea typeface="휴먼모음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0684" y="1848211"/>
            <a:ext cx="424474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  <a:ea typeface="맑은 고딕"/>
                <a:cs typeface="+mj-cs"/>
              </a:rPr>
              <a:t>@PostMapping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("/insert.do")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맑은 고딕"/>
                <a:cs typeface="+mj-cs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String insert(BoardVO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vo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,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                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맑은 고딕"/>
                <a:cs typeface="+mj-cs"/>
              </a:rPr>
              <a:t>RedirectAttributes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rttr,</a:t>
            </a:r>
            <a:endParaRPr lang="en-US" altLang="ko-KR" sz="1400">
              <a:solidFill>
                <a:srgbClr val="6a3e3e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646464"/>
                </a:solidFill>
                <a:latin typeface="D2Coding"/>
                <a:ea typeface="맑은 고딕"/>
                <a:cs typeface="+mj-cs"/>
              </a:rPr>
              <a:t>                 @RequestParam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String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page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) { 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c0"/>
                </a:solidFill>
                <a:latin typeface="D2Coding"/>
                <a:ea typeface="맑은 고딕"/>
                <a:cs typeface="+mj-cs"/>
              </a:rPr>
              <a:t>  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service.insert(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vo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);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  rttr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.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맑은 고딕"/>
                <a:cs typeface="+mj-cs"/>
              </a:rPr>
              <a:t>addFlashAttribute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"msg"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등록완료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);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  rttr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.</a:t>
            </a:r>
            <a:r>
              <a:rPr lang="en-US" altLang="ko-KR" sz="1400">
                <a:solidFill>
                  <a:srgbClr val="ff0000"/>
                </a:solidFill>
                <a:latin typeface="D2Coding"/>
                <a:ea typeface="맑은 고딕"/>
                <a:cs typeface="+mj-cs"/>
              </a:rPr>
              <a:t>addAttribute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"page"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, </a:t>
            </a:r>
            <a:r>
              <a:rPr lang="en-US" altLang="ko-KR" sz="1400">
                <a:solidFill>
                  <a:srgbClr val="6a3e3e"/>
                </a:solidFill>
                <a:latin typeface="D2Coding"/>
                <a:ea typeface="맑은 고딕"/>
                <a:cs typeface="+mj-cs"/>
              </a:rPr>
              <a:t>page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);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맑은 고딕"/>
                <a:cs typeface="+mj-cs"/>
              </a:rPr>
              <a:t> return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"redirect: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list.do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}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684" y="4429347"/>
            <a:ext cx="424163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맑은 고딕"/>
                <a:cs typeface="+mj-cs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맑은 고딕"/>
                <a:cs typeface="+mj-cs"/>
              </a:rPr>
              <a:t>script </a:t>
            </a:r>
            <a:r>
              <a:rPr lang="en-US" altLang="ko-KR" sz="1400">
                <a:solidFill>
                  <a:srgbClr val="7f007f"/>
                </a:solidFill>
                <a:latin typeface="D2Coding"/>
                <a:ea typeface="맑은 고딕"/>
                <a:cs typeface="+mj-cs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="text/javascript"</a:t>
            </a:r>
            <a:r>
              <a:rPr lang="en-US" altLang="ko-KR" sz="1400" i="1">
                <a:solidFill>
                  <a:srgbClr val="008080"/>
                </a:solidFill>
                <a:latin typeface="D2Coding"/>
                <a:ea typeface="맑은 고딕"/>
                <a:cs typeface="+mj-cs"/>
              </a:rPr>
              <a:t>&gt;</a:t>
            </a:r>
            <a:endParaRPr lang="en-US" altLang="ko-KR" sz="1400" i="1">
              <a:solidFill>
                <a:srgbClr val="00808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7f0055"/>
                </a:solidFill>
                <a:latin typeface="D2Coding"/>
                <a:ea typeface="맑은 고딕"/>
                <a:cs typeface="+mj-cs"/>
              </a:rPr>
              <a:t>   var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msg = 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'${msg}'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  </a:t>
            </a:r>
            <a:r>
              <a:rPr lang="en-US" altLang="ko-KR" sz="1400">
                <a:solidFill>
                  <a:srgbClr val="7f0055"/>
                </a:solidFill>
                <a:latin typeface="D2Coding"/>
                <a:ea typeface="맑은 고딕"/>
                <a:cs typeface="+mj-cs"/>
              </a:rPr>
              <a:t>if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( msg !=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''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) {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ko-KR" altLang="en-US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alert(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"</a:t>
            </a:r>
            <a:r>
              <a:rPr lang="ko-KR" altLang="en-US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게시물이 등록되었습니다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!");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ko-KR" altLang="en-US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D2Coding"/>
                <a:ea typeface="맑은 고딕"/>
                <a:cs typeface="+mj-cs"/>
              </a:rPr>
              <a:t>}</a:t>
            </a:r>
            <a:endParaRPr lang="en-US" altLang="ko-KR" sz="1400">
              <a:solidFill>
                <a:srgbClr val="00000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맑은 고딕"/>
                <a:cs typeface="+mj-cs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D2Coding"/>
                <a:ea typeface="맑은 고딕"/>
                <a:cs typeface="+mj-cs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D2Coding"/>
                <a:ea typeface="맑은 고딕"/>
                <a:cs typeface="+mj-cs"/>
              </a:rPr>
              <a:t>&gt;</a:t>
            </a:r>
            <a:endParaRPr lang="en-US" altLang="ko-KR" sz="1400">
              <a:solidFill>
                <a:srgbClr val="00808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solidFill>
                  <a:srgbClr val="008080"/>
                </a:solidFill>
                <a:latin typeface="D2Coding"/>
                <a:ea typeface="맑은 고딕"/>
                <a:cs typeface="+mj-cs"/>
              </a:rPr>
              <a:t>&lt;body&gt;</a:t>
            </a:r>
            <a:endParaRPr lang="en-US" altLang="ko-KR" sz="1400">
              <a:solidFill>
                <a:srgbClr val="008080"/>
              </a:solidFill>
              <a:latin typeface="D2Coding"/>
              <a:ea typeface="맑은 고딕"/>
              <a:cs typeface="+mj-cs"/>
            </a:endParaRPr>
          </a:p>
          <a:p>
            <a:pPr lvl="0" algn="l">
              <a:defRPr/>
            </a:pPr>
            <a:r>
              <a:rPr lang="en-US" altLang="ko-KR" sz="1400">
                <a:latin typeface="D2Coding"/>
                <a:ea typeface="맑은 고딕"/>
                <a:cs typeface="+mj-cs"/>
              </a:rPr>
              <a:t>  &lt;c:forEach items="${</a:t>
            </a:r>
            <a:r>
              <a:rPr lang="en-US" altLang="ko-KR" sz="1400">
                <a:solidFill>
                  <a:srgbClr val="2a00ff"/>
                </a:solidFill>
                <a:latin typeface="D2Coding"/>
                <a:ea typeface="맑은 고딕"/>
                <a:cs typeface="+mj-cs"/>
              </a:rPr>
              <a:t>boards</a:t>
            </a:r>
            <a:r>
              <a:rPr lang="en-US" altLang="ko-KR" sz="1400">
                <a:latin typeface="D2Coding"/>
                <a:ea typeface="맑은 고딕"/>
                <a:cs typeface="+mj-cs"/>
              </a:rPr>
              <a:t>}"</a:t>
            </a:r>
            <a:r>
              <a:rPr lang="en-US" altLang="ko-KR" sz="1400" i="1">
                <a:latin typeface="D2Coding"/>
                <a:ea typeface="맑은 고딕"/>
                <a:cs typeface="+mj-cs"/>
              </a:rPr>
              <a:t>&gt;</a:t>
            </a:r>
            <a:endParaRPr lang="en-US" altLang="ko-KR" sz="1400" i="1">
              <a:latin typeface="D2Coding"/>
              <a:ea typeface="맑은 고딕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0685" y="4127036"/>
            <a:ext cx="1525487" cy="28814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anchor="ctr" anchorCtr="0">
            <a:spAutoFit/>
          </a:bodyPr>
          <a:lstStyle/>
          <a:p>
            <a:pPr lvl="0" algn="ctr">
              <a:defRPr/>
            </a:pPr>
            <a:r>
              <a:rPr lang="en-US" altLang="ko-KR" sz="1400"/>
              <a:t>list.jsp</a:t>
            </a:r>
            <a:endParaRPr lang="en-US" altLang="ko-KR" sz="1400"/>
          </a:p>
        </p:txBody>
      </p:sp>
      <p:sp>
        <p:nvSpPr>
          <p:cNvPr id="34" name="TextBox 33"/>
          <p:cNvSpPr txBox="1"/>
          <p:nvPr/>
        </p:nvSpPr>
        <p:spPr>
          <a:xfrm>
            <a:off x="700684" y="1534879"/>
            <a:ext cx="1525488" cy="28814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anchor="ctr" anchorCtr="0">
            <a:spAutoFit/>
          </a:bodyPr>
          <a:lstStyle/>
          <a:p>
            <a:pPr lvl="0" algn="ctr">
              <a:defRPr/>
            </a:pPr>
            <a:r>
              <a:rPr lang="ko-KR" altLang="en-US" sz="1400"/>
              <a:t>컨트롤러</a:t>
            </a:r>
            <a:endParaRPr lang="en-US" altLang="ko-KR" sz="1400"/>
          </a:p>
        </p:txBody>
      </p:sp>
      <p:grpSp>
        <p:nvGrpSpPr>
          <p:cNvPr id="35" name="그룹 34"/>
          <p:cNvGrpSpPr/>
          <p:nvPr/>
        </p:nvGrpSpPr>
        <p:grpSpPr>
          <a:xfrm rot="0">
            <a:off x="559812" y="1088271"/>
            <a:ext cx="7456428" cy="369332"/>
            <a:chOff x="458356" y="1124744"/>
            <a:chExt cx="7456428" cy="369332"/>
          </a:xfrm>
        </p:grpSpPr>
        <p:grpSp>
          <p:nvGrpSpPr>
            <p:cNvPr id="36" name="Group 411"/>
            <p:cNvGrpSpPr/>
            <p:nvPr/>
          </p:nvGrpSpPr>
          <p:grpSpPr>
            <a:xfrm rot="0">
              <a:off x="458356" y="1195968"/>
              <a:ext cx="231348" cy="226884"/>
              <a:chOff x="1855214" y="1333680"/>
              <a:chExt cx="306961" cy="301037"/>
            </a:xfrm>
          </p:grpSpPr>
          <p:sp>
            <p:nvSpPr>
              <p:cNvPr id="39" name="Isosceles Triangle 412"/>
              <p:cNvSpPr/>
              <p:nvPr/>
            </p:nvSpPr>
            <p:spPr>
              <a:xfrm rot="5400000">
                <a:off x="1834453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40" name="Isosceles Triangle 413"/>
              <p:cNvSpPr/>
              <p:nvPr/>
            </p:nvSpPr>
            <p:spPr>
              <a:xfrm rot="5400000">
                <a:off x="1881899" y="1354441"/>
                <a:ext cx="301037" cy="259515"/>
              </a:xfrm>
              <a:prstGeom prst="triangle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7354" y="1124744"/>
              <a:ext cx="713743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D2Coding"/>
                  <a:ea typeface="휴먼모음T"/>
                </a:rPr>
                <a:t>RedirectAttributes : </a:t>
              </a:r>
              <a:r>
                <a:rPr lang="en-US" altLang="ko-KR" b="0" i="0">
                  <a:solidFill>
                    <a:srgbClr val="333333"/>
                  </a:solidFill>
                  <a:effectLst/>
                  <a:latin typeface="D2Coding"/>
                  <a:ea typeface="휴먼모음T"/>
                </a:rPr>
                <a:t>redirect </a:t>
              </a:r>
              <a:r>
                <a:rPr lang="ko-KR" altLang="en-US" b="0" i="0">
                  <a:solidFill>
                    <a:srgbClr val="333333"/>
                  </a:solidFill>
                  <a:effectLst/>
                  <a:latin typeface="D2Coding"/>
                  <a:ea typeface="휴먼모음T"/>
                </a:rPr>
                <a:t>될 때 데이터가 여러 개인 경우에 유용</a:t>
              </a:r>
              <a:endParaRPr lang="ko-KR" altLang="en-US" b="0" i="0">
                <a:solidFill>
                  <a:srgbClr val="333333"/>
                </a:solidFill>
                <a:latin typeface="D2Coding"/>
                <a:ea typeface="휴먼모음T"/>
              </a:endParaRPr>
            </a:p>
          </p:txBody>
        </p:sp>
      </p:grpSp>
      <p:sp>
        <p:nvSpPr>
          <p:cNvPr id="59" name="화살표: 아래쪽 58"/>
          <p:cNvSpPr/>
          <p:nvPr/>
        </p:nvSpPr>
        <p:spPr>
          <a:xfrm rot="16200000">
            <a:off x="5515330" y="2176473"/>
            <a:ext cx="183365" cy="9417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화살표: 아래쪽 62"/>
          <p:cNvSpPr/>
          <p:nvPr/>
        </p:nvSpPr>
        <p:spPr>
          <a:xfrm rot="5400000">
            <a:off x="5530513" y="4335037"/>
            <a:ext cx="152996" cy="94171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2567031" y="3179427"/>
            <a:ext cx="721453" cy="161068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5176479" y="2804725"/>
            <a:ext cx="82044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/>
              <a:t>redirect</a:t>
            </a:r>
            <a:endParaRPr lang="ko-KR" altLang="en-US" sz="1400"/>
          </a:p>
        </p:txBody>
      </p:sp>
      <p:sp>
        <p:nvSpPr>
          <p:cNvPr id="90" name="직사각형 89"/>
          <p:cNvSpPr/>
          <p:nvPr/>
        </p:nvSpPr>
        <p:spPr>
          <a:xfrm>
            <a:off x="5175874" y="4948996"/>
            <a:ext cx="821049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/>
              <a:t>forward</a:t>
            </a:r>
            <a:endParaRPr lang="ko-KR" altLang="en-US" sz="1400"/>
          </a:p>
        </p:txBody>
      </p:sp>
      <p:sp>
        <p:nvSpPr>
          <p:cNvPr id="91" name="TextBox 11"/>
          <p:cNvSpPr txBox="1"/>
          <p:nvPr userDrawn="1"/>
        </p:nvSpPr>
        <p:spPr>
          <a:xfrm>
            <a:off x="470647" y="79664"/>
            <a:ext cx="3694953" cy="2518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페이지이동</a:t>
            </a:r>
            <a:r>
              <a:rPr xmlns:mc="http://schemas.openxmlformats.org/markup-compatibility/2006" xmlns:hp="http://schemas.haansoft.com/office/presentation/8.0" kumimoji="0" lang="en-US" altLang="ko-KR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 데이터 전달</a:t>
            </a:r>
            <a:endParaRPr xmlns:mc="http://schemas.openxmlformats.org/markup-compatibility/2006" xmlns:hp="http://schemas.haansoft.com/office/presentation/8.0" kumimoji="0" lang="ko-KR" altLang="en-US" sz="105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6.1 </a:t>
            </a:r>
            <a:r>
              <a:rPr lang="ko-KR" altLang="en-US"/>
              <a:t>세션 정보 조회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6.2 </a:t>
            </a:r>
            <a:r>
              <a:rPr lang="ko-KR" altLang="en-US"/>
              <a:t>컨트롤러 에러 처리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27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45644" y="1525188"/>
            <a:ext cx="4809204" cy="954107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&lt;form action ="users"  method="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D2Coding"/>
              </a:rPr>
              <a:t>post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    &lt;input name="name" value="hong"&gt;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    &lt;input name="age" value="20"&gt;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</a:rPr>
              <a:t>&lt;/form&gt;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모델</a:t>
            </a:r>
            <a:r>
              <a:rPr lang="en-US" altLang="ko-KR"/>
              <a:t>2 </a:t>
            </a:r>
            <a:r>
              <a:rPr lang="ko-KR" altLang="en-US"/>
              <a:t>방식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화면과 데이터 처리를 분리해서 재사용이 가능하도록 하는 구조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Model: </a:t>
            </a:r>
            <a:r>
              <a:rPr lang="ko-KR" altLang="en-US"/>
              <a:t>데이터 혹은 데이터를 처리하는 영역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View: </a:t>
            </a:r>
            <a:r>
              <a:rPr lang="ko-KR" altLang="en-US"/>
              <a:t>결과화면을 만들어 내는데 사용하는 자원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Controller: </a:t>
            </a:r>
            <a:r>
              <a:rPr lang="ko-KR" altLang="en-US"/>
              <a:t>웹의 요청</a:t>
            </a:r>
            <a:r>
              <a:rPr lang="en-US" altLang="ko-KR"/>
              <a:t>(request)</a:t>
            </a:r>
            <a:r>
              <a:rPr lang="ko-KR" altLang="en-US"/>
              <a:t>를 처리하는 영역으로 뷰와 모델 사이의 중간통신 역할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4420060" y="2400502"/>
            <a:ext cx="1584176" cy="902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68332" y="2400502"/>
            <a:ext cx="1584176" cy="902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Model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20060" y="3678905"/>
            <a:ext cx="1584176" cy="902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View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029133" y="2814808"/>
            <a:ext cx="1152128" cy="180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5860220" y="2672936"/>
            <a:ext cx="1152128" cy="180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flipH="1">
            <a:off x="5860220" y="2852936"/>
            <a:ext cx="1152128" cy="180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6200000" flipH="1">
            <a:off x="4894035" y="3449743"/>
            <a:ext cx="715381" cy="2088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1" name="Picture 8" descr="C:\Users\user\AppData\Local\Microsoft\Windows\Temporary Internet Files\Content.IE5\W1SZ1BX2\computer-1199568_960_720[1]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5276" y="2711217"/>
            <a:ext cx="1310262" cy="133345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20237" y="3764726"/>
            <a:ext cx="83122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>
                <a:latin typeface="D2Coding"/>
                <a:ea typeface="맑은 고딕"/>
                <a:cs typeface="+mj-cs"/>
              </a:rPr>
              <a:t>브라우저</a:t>
            </a:r>
            <a:r>
              <a:rPr lang="en-US" altLang="ko-KR" sz="1200">
                <a:latin typeface="D2Coding"/>
                <a:ea typeface="맑은 고딕"/>
                <a:cs typeface="+mj-cs"/>
              </a:rPr>
              <a:t>(Client)</a:t>
            </a:r>
            <a:endParaRPr lang="ko-KR" altLang="en-US" sz="1200">
              <a:latin typeface="D2Coding"/>
              <a:ea typeface="맑은 고딕"/>
              <a:cs typeface="+mj-cs"/>
            </a:endParaRPr>
          </a:p>
        </p:txBody>
      </p:sp>
      <p:sp>
        <p:nvSpPr>
          <p:cNvPr id="14" name="오른쪽 화살표 8"/>
          <p:cNvSpPr/>
          <p:nvPr/>
        </p:nvSpPr>
        <p:spPr>
          <a:xfrm flipH="1">
            <a:off x="2999979" y="3899019"/>
            <a:ext cx="1152128" cy="1800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92731" y="1772816"/>
            <a:ext cx="5011581" cy="2952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algn="l">
              <a:defRPr/>
            </a:pPr>
            <a:endParaRPr lang="ko-KR" altLang="en-US" sz="1600">
              <a:solidFill>
                <a:schemeClr val="bg1"/>
              </a:solidFill>
              <a:latin typeface="D2Coding"/>
              <a:ea typeface="휴먼모음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881" y="1772816"/>
            <a:ext cx="498392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latin typeface="D2Coding"/>
                <a:ea typeface="맑은 고딕"/>
                <a:cs typeface="+mj-cs"/>
              </a:rPr>
              <a:t>WAS(</a:t>
            </a:r>
            <a:r>
              <a:rPr lang="ko-KR" altLang="en-US" sz="1600">
                <a:latin typeface="D2Coding"/>
                <a:ea typeface="맑은 고딕"/>
                <a:cs typeface="+mj-cs"/>
              </a:rPr>
              <a:t>웹어플리케이션 서버</a:t>
            </a:r>
            <a:r>
              <a:rPr lang="en-US" altLang="ko-KR" sz="1600">
                <a:latin typeface="D2Coding"/>
                <a:ea typeface="맑은 고딕"/>
                <a:cs typeface="+mj-cs"/>
              </a:rPr>
              <a:t>)</a:t>
            </a:r>
            <a:endParaRPr lang="ko-KR" altLang="en-US" sz="1600">
              <a:latin typeface="D2Coding"/>
              <a:ea typeface="맑은 고딕"/>
              <a:cs typeface="+mj-cs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  <p:sp>
        <p:nvSpPr>
          <p:cNvPr id="19" name="직사각형 18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1.4 </a:t>
            </a:r>
            <a:r>
              <a:rPr lang="ko-KR" altLang="en-US"/>
              <a:t>모델</a:t>
            </a:r>
            <a:r>
              <a:rPr lang="en-US" altLang="ko-KR"/>
              <a:t>2</a:t>
            </a:r>
            <a:r>
              <a:rPr lang="ko-KR" altLang="en-US"/>
              <a:t>와 </a:t>
            </a:r>
            <a:r>
              <a:rPr lang="en-US" altLang="ko-KR"/>
              <a:t>Spring MVC </a:t>
            </a:r>
            <a:r>
              <a:rPr lang="ko-KR" altLang="en-US"/>
              <a:t>구조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1.4 </a:t>
            </a:r>
            <a:r>
              <a:rPr lang="ko-KR" altLang="en-US"/>
              <a:t>모델</a:t>
            </a:r>
            <a:r>
              <a:rPr lang="en-US" altLang="ko-KR"/>
              <a:t>2</a:t>
            </a:r>
            <a:r>
              <a:rPr lang="ko-KR" altLang="en-US"/>
              <a:t>와 </a:t>
            </a:r>
            <a:r>
              <a:rPr lang="en-US" altLang="ko-KR"/>
              <a:t>Spring MVC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82" name="내용 개체 틀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 </a:t>
            </a:r>
            <a:r>
              <a:rPr lang="en-US" altLang="ko-KR"/>
              <a:t>MVC </a:t>
            </a:r>
            <a:r>
              <a:rPr lang="ko-KR" altLang="en-US"/>
              <a:t>구조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Front-Controller </a:t>
            </a:r>
            <a:r>
              <a:rPr lang="ko-KR" altLang="en-US"/>
              <a:t>패턴</a:t>
            </a:r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0083" y="2229291"/>
            <a:ext cx="86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요청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2557" y="2858653"/>
            <a:ext cx="206968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  <a:ea typeface="Kozuka Gothic Pro H"/>
              </a:rPr>
              <a:t>DispatcherServlet</a:t>
            </a:r>
            <a:endParaRPr lang="ko-KR" altLang="en-US" sz="1600">
              <a:latin typeface="Rockwel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1423" y="1584079"/>
            <a:ext cx="206968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  <a:ea typeface="Kozuka Gothic Pro H"/>
              </a:rPr>
              <a:t>HandlerMapping</a:t>
            </a:r>
            <a:endParaRPr lang="ko-KR" altLang="en-US" sz="1600">
              <a:latin typeface="Rockwel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65825" y="3299002"/>
            <a:ext cx="1280320" cy="4446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latin typeface="Rockwell"/>
                <a:ea typeface="Kozuka Gothic Pro H"/>
              </a:rPr>
              <a:t>ModelAndView</a:t>
            </a:r>
            <a:endParaRPr lang="ko-KR" altLang="en-US" sz="1200">
              <a:latin typeface="Rockwel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51423" y="4254640"/>
            <a:ext cx="206968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  <a:ea typeface="Kozuka Gothic Pro H"/>
              </a:rPr>
              <a:t>ViewResolver</a:t>
            </a:r>
            <a:endParaRPr lang="ko-KR" altLang="en-US" sz="1600">
              <a:latin typeface="Rockwel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06385" y="4472562"/>
            <a:ext cx="206968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  <a:ea typeface="Kozuka Gothic Pro H"/>
              </a:rPr>
              <a:t>View</a:t>
            </a:r>
            <a:endParaRPr lang="ko-KR" altLang="en-US" sz="1600">
              <a:latin typeface="Rockwel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80402" y="2856222"/>
            <a:ext cx="139240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  <a:ea typeface="Kozuka Gothic Pro H"/>
              </a:rPr>
              <a:t>Controller</a:t>
            </a:r>
            <a:endParaRPr lang="ko-KR" altLang="en-US" sz="1600">
              <a:latin typeface="Rockwell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80083" y="3098060"/>
            <a:ext cx="932474" cy="507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852892" y="1985219"/>
            <a:ext cx="1282500" cy="726042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852892" y="3511673"/>
            <a:ext cx="1326194" cy="87190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26980" y="3511674"/>
            <a:ext cx="1495633" cy="98233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64485" y="2796850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①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60624" y="2032808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②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30469" y="2760073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③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678763" y="2755073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④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06253" y="3676301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⑤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88375" y="3694513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⑥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78" idx="0"/>
          </p:cNvCxnSpPr>
          <p:nvPr/>
        </p:nvCxnSpPr>
        <p:spPr>
          <a:xfrm flipH="1" flipV="1">
            <a:off x="2286004" y="3931919"/>
            <a:ext cx="643795" cy="157620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4960561" y="2147964"/>
            <a:ext cx="1174831" cy="65019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251423" y="2852385"/>
            <a:ext cx="2069686" cy="5998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latin typeface="Rockwell"/>
              </a:rPr>
              <a:t>HandlerAdapter</a:t>
            </a:r>
            <a:endParaRPr lang="ko-KR" altLang="en-US" sz="1600">
              <a:latin typeface="Rockwell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271853" y="3098060"/>
            <a:ext cx="932474" cy="507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5237107" y="3215799"/>
            <a:ext cx="898285" cy="972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8458220" y="3098060"/>
            <a:ext cx="932474" cy="5077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8424031" y="3262206"/>
            <a:ext cx="898285" cy="972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6" idx="2"/>
            <a:endCxn id="10" idx="0"/>
          </p:cNvCxnSpPr>
          <p:nvPr/>
        </p:nvCxnSpPr>
        <p:spPr>
          <a:xfrm flipH="1">
            <a:off x="4141228" y="3458453"/>
            <a:ext cx="6172" cy="1014109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54946" y="4634987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⑦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677354" y="5573435"/>
            <a:ext cx="999412" cy="4446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latin typeface="Rockwell"/>
                <a:ea typeface="Kozuka Gothic Pro H"/>
              </a:rPr>
              <a:t>JSP </a:t>
            </a:r>
            <a:r>
              <a:rPr lang="ko-KR" altLang="en-US" sz="1200">
                <a:latin typeface="Rockwell"/>
                <a:ea typeface="Kozuka Gothic Pro H"/>
              </a:rPr>
              <a:t>또는 </a:t>
            </a:r>
            <a:r>
              <a:rPr lang="en-US" altLang="ko-KR" sz="1200">
                <a:latin typeface="Rockwell"/>
                <a:ea typeface="Kozuka Gothic Pro H"/>
              </a:rPr>
              <a:t>thymeleaf</a:t>
            </a:r>
            <a:endParaRPr lang="ko-KR" altLang="en-US" sz="1200">
              <a:latin typeface="Rockwell"/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4141228" y="5154304"/>
            <a:ext cx="6172" cy="41756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2555733" y="5508120"/>
            <a:ext cx="748131" cy="44469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latin typeface="Rockwell"/>
                <a:ea typeface="Kozuka Gothic Pro H"/>
              </a:rPr>
              <a:t>HTML</a:t>
            </a:r>
            <a:endParaRPr lang="ko-KR" altLang="en-US" sz="1200">
              <a:latin typeface="Rockwell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H="1" flipV="1">
            <a:off x="3254366" y="5691940"/>
            <a:ext cx="422988" cy="4115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8" descr="C:\Users\user\AppData\Local\Microsoft\Windows\Temporary Internet Files\Content.IE5\W1SZ1BX2\computer-1199568_960_720[1]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2155" y="2620117"/>
            <a:ext cx="1310262" cy="133345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1229471" y="3673626"/>
            <a:ext cx="71765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/>
              <a:t>Client</a:t>
            </a:r>
            <a:endParaRPr lang="ko-KR" altLang="en-US" sz="1600"/>
          </a:p>
        </p:txBody>
      </p:sp>
      <p:sp>
        <p:nvSpPr>
          <p:cNvPr id="83" name="가로 글상자 82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1.4 </a:t>
            </a:r>
            <a:r>
              <a:rPr lang="ko-KR" altLang="en-US"/>
              <a:t>모델</a:t>
            </a:r>
            <a:r>
              <a:rPr lang="en-US" altLang="ko-KR"/>
              <a:t>2</a:t>
            </a:r>
            <a:r>
              <a:rPr lang="ko-KR" altLang="en-US"/>
              <a:t>와 </a:t>
            </a:r>
            <a:r>
              <a:rPr lang="en-US" altLang="ko-KR"/>
              <a:t>Spring MVC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 </a:t>
            </a:r>
            <a:r>
              <a:rPr lang="en-US" altLang="ko-KR"/>
              <a:t>MVC </a:t>
            </a:r>
            <a:r>
              <a:rPr lang="ko-KR" altLang="en-US"/>
              <a:t>구조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Front-Controller </a:t>
            </a:r>
            <a:r>
              <a:rPr lang="ko-KR" altLang="en-US"/>
              <a:t>패턴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BEDD84E-25D4-4983-8AA1-2863C96F08D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3913" y="1731615"/>
            <a:ext cx="10544175" cy="3857625"/>
          </a:xfrm>
          <a:prstGeom prst="rect">
            <a:avLst/>
          </a:prstGeom>
          <a:noFill/>
        </p:spPr>
      </p:pic>
      <p:sp>
        <p:nvSpPr>
          <p:cNvPr id="1027" name="가로 글상자 1026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/>
              <a:t>1.5 spring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 아키텍쳐</a:t>
            </a:r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휴먼모음T"/>
                <a:ea typeface="휴먼모음T"/>
              </a:rPr>
              <a:t>3 layer </a:t>
            </a:r>
            <a:r>
              <a:rPr lang="ko-KR" altLang="en-US">
                <a:latin typeface="휴먼모음T"/>
                <a:ea typeface="휴먼모음T"/>
              </a:rPr>
              <a:t>구조</a:t>
            </a:r>
            <a:endParaRPr lang="ko-KR" altLang="en-US">
              <a:latin typeface="휴먼모음T"/>
              <a:ea typeface="휴먼모음T"/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27" name="직사각형 26"/>
          <p:cNvSpPr/>
          <p:nvPr/>
        </p:nvSpPr>
        <p:spPr>
          <a:xfrm>
            <a:off x="3344949" y="2471383"/>
            <a:ext cx="1210148" cy="677854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bg1"/>
                </a:solidFill>
                <a:latin typeface="D2Coding"/>
                <a:ea typeface="D2Coding"/>
              </a:rPr>
              <a:t>Controller</a:t>
            </a:r>
            <a:endParaRPr lang="ko-KR" altLang="en-US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2834" y="2471383"/>
            <a:ext cx="1290048" cy="676800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bg1"/>
                </a:solidFill>
                <a:latin typeface="D2Coding"/>
                <a:ea typeface="D2Coding"/>
              </a:rPr>
              <a:t>&lt;&lt;interface&gt;&gt;</a:t>
            </a:r>
            <a:endParaRPr lang="en-US" altLang="ko-KR" sz="1200">
              <a:solidFill>
                <a:schemeClr val="bg1"/>
              </a:solidFill>
              <a:latin typeface="D2Coding"/>
              <a:ea typeface="D2Coding"/>
            </a:endParaRPr>
          </a:p>
          <a:p>
            <a:pPr lvl="0" algn="ctr">
              <a:defRPr/>
            </a:pPr>
            <a:r>
              <a:rPr lang="en-US" altLang="ko-KR" sz="1600">
                <a:solidFill>
                  <a:schemeClr val="bg1"/>
                </a:solidFill>
                <a:latin typeface="D2Coding"/>
                <a:ea typeface="D2Coding"/>
              </a:rPr>
              <a:t>Service</a:t>
            </a:r>
            <a:endParaRPr lang="ko-KR" altLang="en-US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53577" y="3917533"/>
            <a:ext cx="1099706" cy="730079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buClr>
                <a:schemeClr val="bg1"/>
              </a:buClr>
              <a:buNone/>
              <a:defRPr/>
            </a:pPr>
            <a:r>
              <a:rPr lang="en-US" altLang="ko-KR" sz="1600">
                <a:solidFill>
                  <a:schemeClr val="bg1"/>
                </a:solidFill>
                <a:effectLst/>
                <a:latin typeface="D2Coding"/>
                <a:ea typeface="D2Coding"/>
              </a:rPr>
              <a:t>View</a:t>
            </a:r>
            <a:endParaRPr lang="en-US" altLang="ko-KR" sz="160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lvl="0" algn="ctr">
              <a:buClr>
                <a:schemeClr val="bg1"/>
              </a:buClr>
              <a:buNone/>
              <a:defRPr/>
            </a:pPr>
            <a:r>
              <a:rPr lang="en-US" altLang="ko-KR" sz="1600">
                <a:solidFill>
                  <a:schemeClr val="bg1"/>
                </a:solidFill>
                <a:effectLst/>
                <a:latin typeface="D2Coding"/>
                <a:ea typeface="D2Coding"/>
              </a:rPr>
              <a:t>(jsp or thymeleaf)</a:t>
            </a:r>
            <a:endParaRPr lang="en-US" altLang="en-US" sz="1600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  <p:sp>
        <p:nvSpPr>
          <p:cNvPr id="33" name="오른쪽 화살표 32"/>
          <p:cNvSpPr/>
          <p:nvPr/>
        </p:nvSpPr>
        <p:spPr>
          <a:xfrm rot="16200000" flipH="1">
            <a:off x="1753316" y="3602138"/>
            <a:ext cx="344915" cy="120573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0392" y="2471382"/>
            <a:ext cx="1144902" cy="676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Dispatcher</a:t>
            </a:r>
            <a:endParaRPr lang="en-US" altLang="ko-KR" sz="1400">
              <a:solidFill>
                <a:schemeClr val="tx1"/>
              </a:solidFill>
              <a:latin typeface="D2Coding"/>
              <a:ea typeface="D2Coding"/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Servlet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9235" y="3181911"/>
            <a:ext cx="141200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>
                <a:latin typeface="D2Coding"/>
                <a:ea typeface="D2Coding"/>
              </a:rPr>
              <a:t>Front controller</a:t>
            </a:r>
            <a:endParaRPr lang="ko-KR" altLang="en-US" sz="1200">
              <a:latin typeface="D2Coding"/>
              <a:ea typeface="D2Coding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44949" y="3171864"/>
            <a:ext cx="121014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</a:lstStyle>
          <a:p>
            <a:pPr lvl="0" algn="ctr">
              <a:defRPr/>
            </a:pPr>
            <a:r>
              <a:rPr lang="en-US" altLang="ko-KR" sz="1200">
                <a:latin typeface="D2Coding"/>
                <a:ea typeface="D2Coding"/>
              </a:rPr>
              <a:t>handler</a:t>
            </a:r>
            <a:endParaRPr lang="ko-KR" altLang="en-US" sz="1200">
              <a:latin typeface="D2Coding"/>
              <a:ea typeface="D2Coding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89045" y="1781406"/>
            <a:ext cx="3846725" cy="313582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59959" y="3919404"/>
            <a:ext cx="1575798" cy="654539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lvl="0" algn="ctr">
              <a:buClr>
                <a:schemeClr val="bg1"/>
              </a:buClr>
              <a:buNone/>
              <a:defRPr/>
            </a:pPr>
            <a:r>
              <a:rPr lang="en-US" altLang="ko-KR" sz="1200">
                <a:solidFill>
                  <a:schemeClr val="bg1"/>
                </a:solidFill>
                <a:effectLst/>
                <a:latin typeface="D2Coding"/>
                <a:ea typeface="D2Coding"/>
              </a:rPr>
              <a:t>&lt;&lt;class&gt;&gt;</a:t>
            </a:r>
            <a:endParaRPr lang="en-US" altLang="ko-KR" sz="1200">
              <a:solidFill>
                <a:schemeClr val="bg1"/>
              </a:solidFill>
              <a:effectLst/>
              <a:latin typeface="D2Coding"/>
              <a:ea typeface="D2Coding"/>
            </a:endParaRPr>
          </a:p>
          <a:p>
            <a:pPr lvl="0" algn="ctr">
              <a:buClr>
                <a:schemeClr val="bg1"/>
              </a:buClr>
              <a:buNone/>
              <a:defRPr/>
            </a:pPr>
            <a:r>
              <a:rPr lang="en-US" altLang="ko-KR" sz="1600">
                <a:solidFill>
                  <a:schemeClr val="bg1"/>
                </a:solidFill>
                <a:effectLst/>
                <a:latin typeface="D2Coding"/>
                <a:ea typeface="D2Coding"/>
              </a:rPr>
              <a:t>ServiceImpl</a:t>
            </a:r>
            <a:endParaRPr lang="en-US" altLang="en-US" sz="1600">
              <a:solidFill>
                <a:schemeClr val="bg1"/>
              </a:solidFill>
              <a:effectLst/>
              <a:latin typeface="D2Coding"/>
              <a:ea typeface="D2Coding"/>
            </a:endParaRPr>
          </a:p>
        </p:txBody>
      </p:sp>
      <p:cxnSp>
        <p:nvCxnSpPr>
          <p:cNvPr id="41" name="직선 화살표 연결선 40"/>
          <p:cNvCxnSpPr>
            <a:stCxn id="38" idx="0"/>
            <a:endCxn id="28" idx="2"/>
          </p:cNvCxnSpPr>
          <p:nvPr/>
        </p:nvCxnSpPr>
        <p:spPr>
          <a:xfrm rot="16200000">
            <a:off x="5962247" y="3533793"/>
            <a:ext cx="7712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93072" y="3398401"/>
            <a:ext cx="1031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D2Coding"/>
                <a:ea typeface="D2Coding"/>
              </a:rPr>
              <a:t>implements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8376" y="1787855"/>
            <a:ext cx="38339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bg1"/>
                </a:solidFill>
                <a:latin typeface="D2Coding"/>
                <a:ea typeface="D2Coding"/>
              </a:rPr>
              <a:t>Presentation Layer</a:t>
            </a:r>
            <a:endParaRPr lang="ko-KR" altLang="en-US" sz="14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38763" y="1781408"/>
            <a:ext cx="2011608" cy="3135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5906" y="1787855"/>
            <a:ext cx="20004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bg1"/>
                </a:solidFill>
                <a:latin typeface="D2Coding"/>
                <a:ea typeface="D2Coding"/>
              </a:rPr>
              <a:t>Buiness Layer</a:t>
            </a:r>
            <a:endParaRPr lang="ko-KR" altLang="en-US" sz="14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90321" y="1781091"/>
            <a:ext cx="2027404" cy="313605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98606" y="1788169"/>
            <a:ext cx="2013744" cy="30777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bg1"/>
                </a:solidFill>
                <a:latin typeface="D2Coding"/>
                <a:ea typeface="D2Coding"/>
              </a:rPr>
              <a:t>Persistence Layer</a:t>
            </a:r>
            <a:endParaRPr lang="ko-KR" altLang="en-US" sz="14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39565" y="2471383"/>
            <a:ext cx="1370966" cy="676800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bg1"/>
                </a:solidFill>
                <a:latin typeface="D2Coding"/>
                <a:ea typeface="D2Coding"/>
              </a:rPr>
              <a:t>&lt;&lt;interface&gt;&gt;</a:t>
            </a:r>
            <a:endParaRPr lang="en-US" altLang="ko-KR" sz="1200">
              <a:solidFill>
                <a:schemeClr val="bg1"/>
              </a:solidFill>
              <a:latin typeface="D2Coding"/>
              <a:ea typeface="D2Coding"/>
            </a:endParaRPr>
          </a:p>
          <a:p>
            <a:pPr lvl="0" algn="ctr">
              <a:defRPr/>
            </a:pPr>
            <a:r>
              <a:rPr lang="en-US" altLang="ko-KR" sz="1600">
                <a:solidFill>
                  <a:schemeClr val="bg1"/>
                </a:solidFill>
                <a:latin typeface="D2Coding"/>
                <a:ea typeface="D2Coding"/>
              </a:rPr>
              <a:t>DAO</a:t>
            </a:r>
            <a:endParaRPr lang="ko-KR" altLang="en-US" sz="16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62291" y="2479313"/>
            <a:ext cx="497666" cy="2858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VO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39565" y="3919404"/>
            <a:ext cx="1370966" cy="559289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  <a:latin typeface="D2Coding"/>
                <a:ea typeface="D2Coding"/>
              </a:rPr>
              <a:t>&lt;&lt;class&gt;&gt;</a:t>
            </a:r>
            <a:endParaRPr lang="en-US" altLang="ko-KR" sz="1200">
              <a:solidFill>
                <a:schemeClr val="tx1"/>
              </a:solidFill>
              <a:latin typeface="D2Coding"/>
              <a:ea typeface="D2Coding"/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DAOImpl</a:t>
            </a:r>
            <a:endParaRPr lang="ko-KR" altLang="en-US" sz="1600">
              <a:solidFill>
                <a:schemeClr val="tx1"/>
              </a:solidFill>
              <a:latin typeface="D2Coding"/>
              <a:ea typeface="D2Coding"/>
            </a:endParaRPr>
          </a:p>
        </p:txBody>
      </p:sp>
      <p:cxnSp>
        <p:nvCxnSpPr>
          <p:cNvPr id="55" name="직선 화살표 연결선 54"/>
          <p:cNvCxnSpPr>
            <a:stCxn id="54" idx="0"/>
            <a:endCxn id="49" idx="2"/>
          </p:cNvCxnSpPr>
          <p:nvPr/>
        </p:nvCxnSpPr>
        <p:spPr>
          <a:xfrm flipV="1">
            <a:off x="8925048" y="3148183"/>
            <a:ext cx="0" cy="771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18474" y="3398401"/>
            <a:ext cx="10439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D2Coding"/>
                <a:ea typeface="D2Coding"/>
              </a:rPr>
              <a:t>implements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66" name="순서도: 자기 디스크 65"/>
          <p:cNvSpPr/>
          <p:nvPr/>
        </p:nvSpPr>
        <p:spPr>
          <a:xfrm>
            <a:off x="10260628" y="3676650"/>
            <a:ext cx="964952" cy="68684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latin typeface="D2Coding"/>
                <a:ea typeface="D2Coding"/>
              </a:rPr>
              <a:t>Oracle Database</a:t>
            </a:r>
            <a:endParaRPr lang="ko-KR" altLang="en-US" sz="1400">
              <a:latin typeface="D2Coding"/>
              <a:ea typeface="D2Coding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8317" y="5055391"/>
            <a:ext cx="3872934" cy="6386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화면흐름결정</a:t>
            </a:r>
            <a:endParaRPr lang="ko-KR" altLang="en-US" sz="1200">
              <a:solidFill>
                <a:schemeClr val="accent6"/>
              </a:solidFill>
              <a:latin typeface="휴먼모음T"/>
              <a:ea typeface="휴먼모음T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사용자 입력 값에 대한 검증</a:t>
            </a:r>
            <a:endParaRPr lang="ko-KR" altLang="en-US" sz="1200">
              <a:solidFill>
                <a:schemeClr val="accent6"/>
              </a:solidFill>
              <a:latin typeface="휴먼모음T"/>
              <a:ea typeface="휴먼모음T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서비스계층의 호출과 전달되는 값의 포맷의 변화를 처리</a:t>
            </a:r>
            <a:endParaRPr lang="en-US" altLang="ko-KR" sz="1200">
              <a:solidFill>
                <a:schemeClr val="accent6"/>
              </a:solidFill>
              <a:latin typeface="휴먼모음T"/>
              <a:ea typeface="휴먼모음T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94480" y="3042021"/>
            <a:ext cx="497666" cy="2858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VO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6" name="왼쪽/오른쪽 화살표 5"/>
          <p:cNvSpPr/>
          <p:nvPr/>
        </p:nvSpPr>
        <p:spPr>
          <a:xfrm rot="18646272">
            <a:off x="6965969" y="3335978"/>
            <a:ext cx="1383897" cy="153895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58" name="왼쪽/오른쪽 화살표 57"/>
          <p:cNvSpPr/>
          <p:nvPr/>
        </p:nvSpPr>
        <p:spPr>
          <a:xfrm>
            <a:off x="9562993" y="4010277"/>
            <a:ext cx="697633" cy="133415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765324" y="2479313"/>
            <a:ext cx="443649" cy="2858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  <a:latin typeface="D2Coding"/>
                <a:ea typeface="D2Coding"/>
              </a:rPr>
              <a:t>VO</a:t>
            </a:r>
            <a:endParaRPr lang="ko-KR" altLang="en-US" sz="1400">
              <a:solidFill>
                <a:schemeClr val="tx1"/>
              </a:solidFill>
              <a:latin typeface="D2Coding"/>
              <a:ea typeface="D2Coding"/>
            </a:endParaRPr>
          </a:p>
        </p:txBody>
      </p:sp>
      <p:sp>
        <p:nvSpPr>
          <p:cNvPr id="68" name="왼쪽/오른쪽 화살표 67"/>
          <p:cNvSpPr/>
          <p:nvPr/>
        </p:nvSpPr>
        <p:spPr>
          <a:xfrm>
            <a:off x="2665428" y="2726600"/>
            <a:ext cx="580610" cy="133415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36931" y="5055391"/>
            <a:ext cx="2057400" cy="4481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핵심 업무 로직 구현</a:t>
            </a:r>
            <a:endParaRPr lang="ko-KR" altLang="en-US" sz="1200">
              <a:solidFill>
                <a:schemeClr val="accent6"/>
              </a:solidFill>
              <a:latin typeface="휴먼모음T"/>
              <a:ea typeface="휴먼모음T"/>
            </a:endParaRPr>
          </a:p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트랜잭션 처리</a:t>
            </a:r>
            <a:endParaRPr lang="en-US" altLang="ko-KR" sz="1200">
              <a:solidFill>
                <a:schemeClr val="accent6"/>
              </a:solidFill>
              <a:latin typeface="휴먼모음T"/>
              <a:ea typeface="휴먼모음T"/>
            </a:endParaRPr>
          </a:p>
        </p:txBody>
      </p:sp>
      <p:sp>
        <p:nvSpPr>
          <p:cNvPr id="71" name="왼쪽/오른쪽 화살표 70"/>
          <p:cNvSpPr/>
          <p:nvPr/>
        </p:nvSpPr>
        <p:spPr>
          <a:xfrm>
            <a:off x="4722376" y="2726600"/>
            <a:ext cx="782682" cy="147229"/>
          </a:xfrm>
          <a:prstGeom prst="left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D2Coding"/>
              <a:ea typeface="D2Coding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877908" y="5055391"/>
            <a:ext cx="2057400" cy="2671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데이터 </a:t>
            </a:r>
            <a:r>
              <a:rPr lang="en-US" altLang="ko-KR" sz="1200">
                <a:solidFill>
                  <a:schemeClr val="accent6"/>
                </a:solidFill>
                <a:latin typeface="휴먼모음T"/>
                <a:ea typeface="휴먼모음T"/>
              </a:rPr>
              <a:t>CRUD </a:t>
            </a:r>
            <a:r>
              <a:rPr lang="ko-KR" altLang="en-US" sz="1200">
                <a:solidFill>
                  <a:schemeClr val="accent6"/>
                </a:solidFill>
                <a:latin typeface="휴먼모음T"/>
                <a:ea typeface="휴먼모음T"/>
              </a:rPr>
              <a:t>처리</a:t>
            </a:r>
            <a:endParaRPr lang="en-US" altLang="ko-KR" sz="1200">
              <a:solidFill>
                <a:schemeClr val="accent6"/>
              </a:solidFill>
              <a:latin typeface="휴먼모음T"/>
              <a:ea typeface="휴먼모음T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17698" y="2879363"/>
            <a:ext cx="534297" cy="285835"/>
          </a:xfrm>
          <a:prstGeom prst="rect">
            <a:avLst/>
          </a:prstGeom>
          <a:solidFill>
            <a:srgbClr val="ffef99"/>
          </a:solidFill>
          <a:ln w="12700" cap="rnd" cmpd="sng" algn="ctr">
            <a:noFill/>
            <a:prstDash val="solid"/>
          </a:ln>
          <a:effectLst/>
        </p:spPr>
        <p:txBody>
          <a:bodyPr lIns="0" tIns="0" rIns="0" bIns="0"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72286" y="3545470"/>
            <a:ext cx="534297" cy="285835"/>
          </a:xfrm>
          <a:prstGeom prst="rect">
            <a:avLst/>
          </a:prstGeom>
          <a:solidFill>
            <a:srgbClr val="ffef99">
              <a:alpha val="100000"/>
            </a:srgbClr>
          </a:solidFill>
          <a:ln w="12700" cap="rnd" cmpd="sng" algn="ctr">
            <a:noFill/>
            <a:prstDash val="solid"/>
          </a:ln>
          <a:effectLst/>
        </p:spPr>
        <p:txBody>
          <a:bodyPr lIns="0" tIns="0" rIns="0" bIns="0"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D2Coding"/>
                <a:ea typeface="D2Coding"/>
              </a:rPr>
              <a:t>Model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D2Coding"/>
              <a:ea typeface="D2Coding"/>
            </a:endParaRPr>
          </a:p>
        </p:txBody>
      </p:sp>
      <p:sp>
        <p:nvSpPr>
          <p:cNvPr id="75" name="가로 글상자 74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1.5 spring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 아키텍쳐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패키지 구성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3175" y="1658215"/>
            <a:ext cx="4061099" cy="3064420"/>
          </a:xfrm>
          <a:prstGeom prst="rect">
            <a:avLst/>
          </a:prstGeom>
        </p:spPr>
      </p:pic>
      <p:cxnSp>
        <p:nvCxnSpPr>
          <p:cNvPr id="6" name="선 5"/>
          <p:cNvCxnSpPr/>
          <p:nvPr/>
        </p:nvCxnSpPr>
        <p:spPr>
          <a:xfrm>
            <a:off x="3876675" y="2171700"/>
            <a:ext cx="719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선 6"/>
          <p:cNvCxnSpPr/>
          <p:nvPr/>
        </p:nvCxnSpPr>
        <p:spPr>
          <a:xfrm>
            <a:off x="3876675" y="2971800"/>
            <a:ext cx="719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876675" y="3752850"/>
            <a:ext cx="1095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선 8"/>
          <p:cNvCxnSpPr/>
          <p:nvPr/>
        </p:nvCxnSpPr>
        <p:spPr>
          <a:xfrm>
            <a:off x="3876675" y="4305300"/>
            <a:ext cx="719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466334" y="59969"/>
            <a:ext cx="3660740" cy="30007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 스프링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Gill Sans MT"/>
                <a:ea typeface="휴먼매직체"/>
                <a:cs typeface="휴먼매직체"/>
              </a:rPr>
              <a:t>MVC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Gill Sans MT"/>
              <a:ea typeface="휴먼매직체"/>
              <a:cs typeface="휴먼매직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1639</ep:Words>
  <ep:PresentationFormat>와이드스크린</ep:PresentationFormat>
  <ep:Paragraphs>601</ep:Paragraphs>
  <ep:Slides>44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ep:HeadingPairs>
  <ep:TitlesOfParts>
    <vt:vector size="45" baseType="lpstr">
      <vt:lpstr>분할</vt:lpstr>
      <vt:lpstr>5. 컨트롤러</vt:lpstr>
      <vt:lpstr>1.1 스프링 프레임워크</vt:lpstr>
      <vt:lpstr>1.2 Spring 서브프로젝트(모듈)</vt:lpstr>
      <vt:lpstr>1.3 설정파일 분리</vt:lpstr>
      <vt:lpstr>1.4 모델2와 Spring MVC 구조</vt:lpstr>
      <vt:lpstr>1.4 모델2와 Spring MVC 구조</vt:lpstr>
      <vt:lpstr>1.4 모델2와 Spring MVC 구조</vt:lpstr>
      <vt:lpstr>1.5 spring Layer 아키텍쳐</vt:lpstr>
      <vt:lpstr>1.5 spring Layer 아키텍쳐</vt:lpstr>
      <vt:lpstr>1.6 web.xml</vt:lpstr>
      <vt:lpstr>1.6 web.xml</vt:lpstr>
      <vt:lpstr>1.6 web.xml</vt:lpstr>
      <vt:lpstr>1.6 web.xml</vt:lpstr>
      <vt:lpstr>1.7 스프링 MVC 설정 (servlet-context.xml)</vt:lpstr>
      <vt:lpstr>1.7 스프링 MVC 설정 (servlet-context.xml)</vt:lpstr>
      <vt:lpstr>1.7 스프링 MVC 설정 (servlet-context.xml)</vt:lpstr>
      <vt:lpstr>2.1 컨트롤러 클래스</vt:lpstr>
      <vt:lpstr>2.2 컨트롤러 어노테이션</vt:lpstr>
      <vt:lpstr>3.1 URL 매핑</vt:lpstr>
      <vt:lpstr>3.1 @RequestMapping</vt:lpstr>
      <vt:lpstr>3.2 @PostMapping, @GetMapping</vt:lpstr>
      <vt:lpstr>3.3 URL 매핑 예제</vt:lpstr>
      <vt:lpstr>3.4 컨텍스트 루트</vt:lpstr>
      <vt:lpstr>4.1 요청정보 받기</vt:lpstr>
      <vt:lpstr>4.2 커맨드 객체</vt:lpstr>
      <vt:lpstr>4.3 @RequestParam</vt:lpstr>
      <vt:lpstr>4.3 @RequestParam</vt:lpstr>
      <vt:lpstr>4.4 @RequestPart</vt:lpstr>
      <vt:lpstr>4.5 요청정보 받기 - @PathVariable</vt:lpstr>
      <vt:lpstr>4.6 요청정보 받기 - @RequestBody</vt:lpstr>
      <vt:lpstr>4.6 파라미터 변환</vt:lpstr>
      <vt:lpstr>5.1 리턴타입</vt:lpstr>
      <vt:lpstr>5.2 페이지이동</vt:lpstr>
      <vt:lpstr>5.2 페이지이동</vt:lpstr>
      <vt:lpstr>5.3 forward</vt:lpstr>
      <vt:lpstr>5.4 sendRedirect</vt:lpstr>
      <vt:lpstr>5.5 ResponseEntity</vt:lpstr>
      <vt:lpstr>5.6 데이터 전달 – Model</vt:lpstr>
      <vt:lpstr>5.7 데이터 전달 - @ModelAttribute</vt:lpstr>
      <vt:lpstr>5.7 데이터 전달 - @ModelAttribute</vt:lpstr>
      <vt:lpstr>5.8 데이터 전달 – RedirectAttributes</vt:lpstr>
      <vt:lpstr>6.1 세션 정보 조회</vt:lpstr>
      <vt:lpstr>6.2 컨트롤러 에러 처리</vt:lpstr>
      <vt:lpstr>슬라이드 44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2022-07-12T04:31:09.000</dcterms:created>
  <dc:creator>admin</dc:creator>
  <cp:lastModifiedBy>user</cp:lastModifiedBy>
  <dcterms:modified xsi:type="dcterms:W3CDTF">2022-12-09T22:54:27.994</dcterms:modified>
  <cp:revision>575</cp:revision>
  <dc:title>EL(EXPRESSIO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