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91" r:id="rId8"/>
    <p:sldId id="292" r:id="rId9"/>
    <p:sldId id="290" r:id="rId10"/>
    <p:sldId id="293" r:id="rId11"/>
    <p:sldId id="264" r:id="rId12"/>
    <p:sldId id="265" r:id="rId13"/>
    <p:sldId id="273" r:id="rId14"/>
    <p:sldId id="274" r:id="rId15"/>
    <p:sldId id="275" r:id="rId16"/>
    <p:sldId id="276" r:id="rId17"/>
    <p:sldId id="280" r:id="rId18"/>
    <p:sldId id="277" r:id="rId19"/>
    <p:sldId id="278" r:id="rId20"/>
    <p:sldId id="289" r:id="rId21"/>
    <p:sldId id="279" r:id="rId22"/>
    <p:sldId id="281" r:id="rId23"/>
    <p:sldId id="282" r:id="rId24"/>
    <p:sldId id="283" r:id="rId25"/>
    <p:sldId id="284" r:id="rId26"/>
    <p:sldId id="285" r:id="rId27"/>
    <p:sldId id="286" r:id="rId28"/>
    <p:sldId id="287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TxStyle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TxStyle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42320776-619C-4BAB-845C-80F7B59164DB}" styleName="Generic Style 2- Body/Background Dark Color 1">
    <a:tblBg>
      <a:fillRef idx="3">
        <a:schemeClr val="lt1"/>
      </a:fillRef>
      <a:effectRef idx="3">
        <a:schemeClr val="l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lt1">
                <a:tint val="50000"/>
              </a:schemeClr>
            </a:lnRef>
          </a:left>
          <a:right>
            <a:lnRef idx="1">
              <a:schemeClr val="lt1">
                <a:tint val="50000"/>
              </a:schemeClr>
            </a:lnRef>
          </a:right>
          <a:top>
            <a:lnRef idx="1">
              <a:schemeClr val="lt1">
                <a:tint val="50000"/>
              </a:schemeClr>
            </a:lnRef>
          </a:top>
          <a:bottom>
            <a:lnRef idx="1">
              <a:schemeClr val="lt1">
                <a:tint val="50000"/>
              </a:schemeClr>
            </a:lnRef>
          </a:bottom>
          <a:insideH>
            <a:lnRef idx="0">
              <a:schemeClr val="dk1"/>
            </a:lnRef>
          </a:insideH>
          <a:insideV>
            <a:lnRef idx="0">
              <a:schemeClr val="dk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>
        <a:fontRef idx="minor">
          <a:schemeClr val="dk1"/>
        </a:fontRef>
      </a:tcTxStyle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0">
              <a:schemeClr val="lt1"/>
            </a:lnRef>
          </a:top>
        </a:tcBdr>
        <a:fill>
          <a:solidFill>
            <a:schemeClr val="lt1">
              <a:shade val="60000"/>
            </a:schemeClr>
          </a:solidFill>
        </a:fill>
      </a:tcStyle>
    </a:lastRow>
    <a:seCell>
      <a:tcTxStyle/>
      <a:tcStyle>
        <a:tcBdr>
          <a:left>
            <a:lnRef idx="2">
              <a:schemeClr val="lt1"/>
            </a:lnRef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Ref idx="2">
              <a:schemeClr val="lt1"/>
            </a:lnRef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0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6102" autoAdjust="0"/>
    <p:restoredTop sz="32345" autoAdjust="0"/>
  </p:normalViewPr>
  <p:slideViewPr>
    <p:cSldViewPr snapToGrid="0" showGuides="1">
      <p:cViewPr varScale="1">
        <p:scale>
          <a:sx n="74" d="100"/>
          <a:sy n="74" d="100"/>
        </p:scale>
        <p:origin x="72" y="245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82" d="100"/>
          <a:sy n="82" d="100"/>
        </p:scale>
        <p:origin x="351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A69724E4-A766-4F31-A6A9-EAF7B51C41A5}" type="datetime1">
              <a:rPr lang="ko-KR" altLang="en-US"/>
              <a:pPr lvl="0">
                <a:defRPr/>
              </a:pPr>
              <a:t>2022-11-21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4988148-F745-47B5-AED9-DD6216537B6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0">
              <a:defRPr/>
            </a:pP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어플리케이션이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RestTemplate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생성하고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URI, HTTP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메소드 등의 헤더를 담아 요청한다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 latinLnBrk="0">
              <a:defRPr/>
            </a:pP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RestTemplate 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HttpMessageConverter 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사용하여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requestEntity 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요청메세지로 변환한다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 latinLnBrk="0">
              <a:defRPr/>
            </a:pP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RestTemplate 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ClientHttpRequestFactory 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부터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ClientHttpRequest 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가져와서 요청을 보낸다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 latinLnBrk="0">
              <a:defRPr/>
            </a:pP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ClientHttpRequest 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요청메세지를 만들어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HTTP 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프로토콜을 통해 서버와 통신한다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 latinLnBrk="0">
              <a:defRPr/>
            </a:pP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RestTemplate 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ResponseErrorHandler 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오류를 확인하고 있다면 처리로직을 태운다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 latinLnBrk="0">
              <a:defRPr/>
            </a:pP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 ResponseErrorHandler 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오류가 있다면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ClientHttpResponse 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응답데이터를 가져와서 처리한다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 latinLnBrk="0">
              <a:defRPr/>
            </a:pP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 RestTemplate 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HttpMessageConverter 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이용해서 응답메세지를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java object(Class responseType) 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변환한다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 latinLnBrk="0">
              <a:defRPr/>
            </a:pP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8. 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어플리케이션에 반환된다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618E285C-BDFB-44AF-9FBF-AA0080601070}" type="slidenum">
              <a:rPr lang="en-US" altLang="en-US"/>
              <a:pPr lvl="0">
                <a:defRPr/>
              </a:pPr>
              <a:t>26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0">
              <a:defRPr/>
            </a:pPr>
            <a:r>
              <a:rPr lang="ko-KR" altLang="ko-KR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요청할</a:t>
            </a:r>
            <a:r>
              <a:rPr lang="en-US" altLang="ko-KR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URL</a:t>
            </a:r>
          </a:p>
          <a:p>
            <a:pPr lvl="0" latinLnBrk="0">
              <a:defRPr/>
            </a:pP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다양한 방법이 있다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 latinLnBrk="0">
              <a:defRPr/>
            </a:pP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UriComponentsBuilder 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파라미터를 붙이거나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String.format 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붙이거나 등등</a:t>
            </a:r>
          </a:p>
          <a:p>
            <a:pPr lvl="0" latinLnBrk="0">
              <a:defRPr/>
            </a:pP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(/user/{id}, ... , "redboy") 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처럼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rest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하게 넘길 수도 있다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 latinLnBrk="0">
              <a:defRPr/>
            </a:pP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 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이용해서 더 깔끔하게 할 수도 있다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 latinLnBrk="0">
              <a:defRPr/>
            </a:pPr>
            <a:r>
              <a:rPr lang="en-US" altLang="ko-KR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</a:t>
            </a:r>
            <a:r>
              <a:rPr lang="ko-KR" altLang="ko-KR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받기</a:t>
            </a:r>
          </a:p>
          <a:p>
            <a:pPr lvl="0" latinLnBrk="0">
              <a:defRPr/>
            </a:pP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ForObject 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사용할때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응답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xml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이나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json 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맞는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java object(Class responseType)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필요하다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@XmlElement 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사용하거나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@JsonProperty 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등을 사용하여 매핑해줘야한다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 latinLnBrk="0">
              <a:defRPr/>
            </a:pPr>
            <a:r>
              <a:rPr lang="ko-KR" altLang="ko-KR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에러 처리</a:t>
            </a:r>
          </a:p>
          <a:p>
            <a:pPr lvl="0" latinLnBrk="0">
              <a:defRPr/>
            </a:pP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DefaultResponseErrorHandler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사용하여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HTTP Error 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제어한다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restTemplate.setErrorHandler 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통해 커스텀 핸들러를 등록할 수 있다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 latinLnBrk="0">
              <a:defRPr/>
            </a:pPr>
            <a:r>
              <a:rPr lang="ko-KR" altLang="ko-KR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비동기 처리</a:t>
            </a:r>
          </a:p>
          <a:p>
            <a:pPr lvl="0" latinLnBrk="0">
              <a:defRPr/>
            </a:pP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RestTemplate 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동기처리에 사용된다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비동기 처리는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org.springframework.web.client.AsyncRestTemplate 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사용해야 한다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언젠가 쓸 일이 오겠지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618E285C-BDFB-44AF-9FBF-AA0080601070}" type="slidenum">
              <a:rPr lang="en-US" altLang="en-US"/>
              <a:pPr lvl="0">
                <a:defRPr/>
              </a:pPr>
              <a:t>27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1880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3261565"/>
            <a:ext cx="10993546" cy="2780889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636254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CA8A719-FBD5-43C6-980D-2A7D116DF4F8}" type="datetime1">
              <a:rPr lang="en-US" altLang="ko-KR" smtClean="0"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35822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636254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개체 틀 21">
            <a:extLst>
              <a:ext uri="{FF2B5EF4-FFF2-40B4-BE49-F238E27FC236}">
                <a16:creationId xmlns:a16="http://schemas.microsoft.com/office/drawing/2014/main" id="{F9455F45-55CC-ECAA-DDE0-1EDEE8B7F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332656"/>
            <a:ext cx="11377264" cy="559711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529794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개체 틀 21">
            <a:extLst>
              <a:ext uri="{FF2B5EF4-FFF2-40B4-BE49-F238E27FC236}">
                <a16:creationId xmlns:a16="http://schemas.microsoft.com/office/drawing/2014/main" id="{F9455F45-55CC-ECAA-DDE0-1EDEE8B7F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332656"/>
            <a:ext cx="11377264" cy="559711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89150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개체 틀 21">
            <a:extLst>
              <a:ext uri="{FF2B5EF4-FFF2-40B4-BE49-F238E27FC236}">
                <a16:creationId xmlns:a16="http://schemas.microsoft.com/office/drawing/2014/main" id="{F9455F45-55CC-ECAA-DDE0-1EDEE8B7F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332656"/>
            <a:ext cx="11377264" cy="559711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55839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개체 틀 21">
            <a:extLst>
              <a:ext uri="{FF2B5EF4-FFF2-40B4-BE49-F238E27FC236}">
                <a16:creationId xmlns:a16="http://schemas.microsoft.com/office/drawing/2014/main" id="{F9455F45-55CC-ECAA-DDE0-1EDEE8B7F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332656"/>
            <a:ext cx="11377264" cy="559711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5194691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개체 틀 21">
            <a:extLst>
              <a:ext uri="{FF2B5EF4-FFF2-40B4-BE49-F238E27FC236}">
                <a16:creationId xmlns:a16="http://schemas.microsoft.com/office/drawing/2014/main" id="{F9455F45-55CC-ECAA-DDE0-1EDEE8B7F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332656"/>
            <a:ext cx="11377264" cy="559711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541529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개체 틀 21">
            <a:extLst>
              <a:ext uri="{FF2B5EF4-FFF2-40B4-BE49-F238E27FC236}">
                <a16:creationId xmlns:a16="http://schemas.microsoft.com/office/drawing/2014/main" id="{F9455F45-55CC-ECAA-DDE0-1EDEE8B7F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332656"/>
            <a:ext cx="11377264" cy="559711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026867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8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2022-11-21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3102669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8"/>
            <a:ext cx="11309338" cy="619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57225"/>
            <a:ext cx="11029616" cy="503237"/>
          </a:xfrm>
        </p:spPr>
        <p:txBody>
          <a:bodyPr>
            <a:noAutofit/>
          </a:bodyPr>
          <a:lstStyle>
            <a:lvl1pPr>
              <a:defRPr sz="2400" cap="none" baseline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449388"/>
            <a:ext cx="11029616" cy="482441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B3F03-0A92-4C01-A250-1990677C8B45}" type="datetime1">
              <a:rPr lang="en-US" altLang="ko-KR" smtClean="0"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6362543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orient="horz" pos="731" userDrawn="1">
          <p15:clr>
            <a:srgbClr val="FBAE40"/>
          </p15:clr>
        </p15:guide>
        <p15:guide id="3" orient="horz" pos="41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5"/>
            <a:ext cx="11290860" cy="113182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9C2B92-FA54-4E49-A6E0-2D25441D61DF}" type="datetime1">
              <a:rPr lang="en-US" altLang="ko-KR" smtClean="0"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449389"/>
            <a:ext cx="5422390" cy="481429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1449389"/>
            <a:ext cx="5422392" cy="481429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DF4C8-4196-4C5F-9CA9-6BF131782B92}" type="datetime1">
              <a:rPr lang="en-US" altLang="ko-KR" smtClean="0"/>
              <a:t>11/21/2022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6"/>
          <p:cNvSpPr>
            <a:spLocks noChangeAspect="1"/>
          </p:cNvSpPr>
          <p:nvPr userDrawn="1"/>
        </p:nvSpPr>
        <p:spPr>
          <a:xfrm>
            <a:off x="440286" y="614408"/>
            <a:ext cx="11309338" cy="619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81192" y="657225"/>
            <a:ext cx="11029616" cy="503237"/>
          </a:xfrm>
        </p:spPr>
        <p:txBody>
          <a:bodyPr>
            <a:noAutofit/>
          </a:bodyPr>
          <a:lstStyle>
            <a:lvl1pPr>
              <a:defRPr sz="2400" cap="none" baseline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146454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141018"/>
            <a:ext cx="5393100" cy="4132782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146454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141018"/>
            <a:ext cx="5393100" cy="4132782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5690A-B1B8-4BC1-BA9B-6007899145AF}" type="datetime1">
              <a:rPr lang="en-US" altLang="ko-KR" smtClean="0"/>
              <a:t>11/21/2022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6"/>
          <p:cNvSpPr>
            <a:spLocks noChangeAspect="1"/>
          </p:cNvSpPr>
          <p:nvPr userDrawn="1"/>
        </p:nvSpPr>
        <p:spPr>
          <a:xfrm>
            <a:off x="440286" y="614408"/>
            <a:ext cx="11309338" cy="619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81192" y="657225"/>
            <a:ext cx="11029616" cy="503237"/>
          </a:xfrm>
        </p:spPr>
        <p:txBody>
          <a:bodyPr>
            <a:noAutofit/>
          </a:bodyPr>
          <a:lstStyle>
            <a:lvl1pPr>
              <a:defRPr sz="2400" cap="none" baseline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8E6EA85D-DC6E-4658-8F1E-A4A7A4B5313F}" type="datetime1">
              <a:rPr lang="en-US" altLang="ko-KR" smtClean="0"/>
              <a:t>11/21/2022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 userDrawn="1"/>
        </p:nvSpPr>
        <p:spPr>
          <a:xfrm>
            <a:off x="440286" y="614408"/>
            <a:ext cx="11309338" cy="619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81192" y="657225"/>
            <a:ext cx="11029616" cy="503237"/>
          </a:xfrm>
        </p:spPr>
        <p:txBody>
          <a:bodyPr>
            <a:noAutofit/>
          </a:bodyPr>
          <a:lstStyle>
            <a:lvl1pPr>
              <a:defRPr sz="2400" cap="none" baseline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5DB69-F7FD-45B4-ADE4-4594E1EF2CA4}" type="datetime1">
              <a:rPr lang="en-US" altLang="ko-KR" smtClean="0"/>
              <a:t>11/21/2022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378F1-634F-4D6E-936E-9E47AD80AB4D}" type="datetime1">
              <a:rPr lang="en-US" altLang="ko-KR" smtClean="0"/>
              <a:t>11/21/2022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개체 틀 21">
            <a:extLst>
              <a:ext uri="{FF2B5EF4-FFF2-40B4-BE49-F238E27FC236}">
                <a16:creationId xmlns:a16="http://schemas.microsoft.com/office/drawing/2014/main" id="{F9455F45-55CC-ECAA-DDE0-1EDEE8B7F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332656"/>
            <a:ext cx="11377264" cy="559711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44146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분할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21003"/>
          </a:xfrm>
          <a:prstGeom prst="rect">
            <a:avLst/>
          </a:prstGeom>
        </p:spPr>
        <p:txBody>
          <a:bodyPr vert="horz" lIns="91440" tIns="45720" rIns="91440" bIns="45720" anchor="b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64492"/>
            <a:ext cx="11029616" cy="4809308"/>
          </a:xfrm>
          <a:prstGeom prst="rect">
            <a:avLst/>
          </a:prstGeom>
        </p:spPr>
        <p:txBody>
          <a:bodyPr vert="horz" lIns="91440" tIns="45720" rIns="91440" bIns="45720" anchor="t" anchorCtr="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362537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lvl="0">
              <a:defRPr/>
            </a:pPr>
            <a:fld id="{290F5ACC-B2F7-4756-8611-E5A089BD7E96}" type="datetime1">
              <a:rPr lang="en-US" altLang="ko-KR"/>
              <a:pPr lvl="0">
                <a:defRPr/>
              </a:pPr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358211"/>
            <a:ext cx="691721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362537"/>
            <a:ext cx="105251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014447" y="129092"/>
            <a:ext cx="36949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en-US" altLang="ko-KR" sz="1400"/>
              <a:t>5. REST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</p:sldLayoutIdLst>
  <p:transition/>
  <p:hf hdr="0" ftr="0" dt="0"/>
  <p:txStyles>
    <p:titleStyle>
      <a:lvl1pPr algn="l" defTabSz="457200" rtl="0" eaLnBrk="1" latinLnBrk="1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sz="1800" kern="1200">
          <a:solidFill>
            <a:schemeClr val="tx2"/>
          </a:solidFill>
          <a:latin typeface="휴먼모음T"/>
          <a:ea typeface="휴먼모음T"/>
          <a:cs typeface="+mn-cs"/>
        </a:defRPr>
      </a:lvl1pPr>
      <a:lvl2pPr marL="630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sz="1600" kern="1200">
          <a:solidFill>
            <a:schemeClr val="tx2"/>
          </a:solidFill>
          <a:latin typeface="휴먼모음T"/>
          <a:ea typeface="휴먼모음T"/>
          <a:cs typeface="+mn-cs"/>
        </a:defRPr>
      </a:lvl2pPr>
      <a:lvl3pPr marL="90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sz="1400" kern="1200">
          <a:solidFill>
            <a:schemeClr val="tx2"/>
          </a:solidFill>
          <a:latin typeface="휴먼모음T"/>
          <a:ea typeface="휴먼모음T"/>
          <a:cs typeface="+mn-cs"/>
        </a:defRPr>
      </a:lvl3pPr>
      <a:lvl4pPr marL="124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sz="1200" kern="1200">
          <a:solidFill>
            <a:schemeClr val="tx2"/>
          </a:solidFill>
          <a:latin typeface="휴먼모음T"/>
          <a:ea typeface="휴먼모음T"/>
          <a:cs typeface="+mn-cs"/>
        </a:defRPr>
      </a:lvl4pPr>
      <a:lvl5pPr marL="160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sz="1200" kern="1200">
          <a:solidFill>
            <a:schemeClr val="tx2"/>
          </a:solidFill>
          <a:latin typeface="휴먼모음T"/>
          <a:ea typeface="휴먼모음T"/>
          <a:cs typeface="+mn-cs"/>
        </a:defRPr>
      </a:lvl5pPr>
      <a:lvl6pPr marL="19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user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chrome.google.com/webstore/category/extensions?hl=ko&amp;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curl.haxx.se/docs/manual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brunch.co.kr/@adrenalinee31/1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sjh836.tistory.com/141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son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asterXML/jackso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cap="none"/>
              <a:t>5.  REST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342900" lvl="0" indent="-342900">
              <a:buAutoNum type="arabicPeriod"/>
              <a:defRPr/>
            </a:pPr>
            <a:r>
              <a:rPr lang="en-US" altLang="ko-KR" cap="none"/>
              <a:t>AJAX</a:t>
            </a:r>
          </a:p>
          <a:p>
            <a:pPr marL="342900" lvl="0" indent="-342900">
              <a:buAutoNum type="arabicPeriod"/>
              <a:defRPr/>
            </a:pPr>
            <a:r>
              <a:rPr lang="en-US" altLang="ko-KR" cap="none"/>
              <a:t>JSON</a:t>
            </a:r>
          </a:p>
          <a:p>
            <a:pPr marL="342900" lvl="0" indent="-342900">
              <a:buAutoNum type="arabicPeriod"/>
              <a:defRPr/>
            </a:pPr>
            <a:r>
              <a:rPr lang="en-US" altLang="ko-KR" cap="none"/>
              <a:t>spring emdpoint</a:t>
            </a:r>
          </a:p>
          <a:p>
            <a:pPr marL="342900" lvl="0" indent="-342900">
              <a:buAutoNum type="arabicPeriod"/>
              <a:defRPr/>
            </a:pPr>
            <a:r>
              <a:rPr lang="en-US" altLang="ko-KR" cap="none"/>
              <a:t>REST</a:t>
            </a:r>
          </a:p>
          <a:p>
            <a:pPr marL="342900" lvl="0" indent="-342900">
              <a:buAutoNum type="arabicPeriod"/>
              <a:defRPr/>
            </a:pPr>
            <a:r>
              <a:rPr lang="en-US" altLang="ko-KR" cap="none"/>
              <a:t>client </a:t>
            </a:r>
            <a:r>
              <a:rPr lang="ko-KR" altLang="en-US" cap="none"/>
              <a:t>구현</a:t>
            </a:r>
          </a:p>
          <a:p>
            <a:pPr marL="342900" lvl="0" indent="-342900">
              <a:buAutoNum type="arabicPeriod"/>
              <a:defRPr/>
            </a:pPr>
            <a:r>
              <a:rPr lang="ko-KR" altLang="en-US" cap="none"/>
              <a:t>확장앱</a:t>
            </a:r>
          </a:p>
          <a:p>
            <a:pPr marL="342900" lvl="0" indent="-342900">
              <a:buAutoNum type="arabicPeriod"/>
              <a:defRPr/>
            </a:pPr>
            <a:r>
              <a:rPr lang="en-US" altLang="ko-KR" cap="none"/>
              <a:t>CORS</a:t>
            </a:r>
          </a:p>
          <a:p>
            <a:pPr marL="342900" lvl="0" indent="-342900">
              <a:buAutoNum type="arabicPeriod"/>
              <a:defRPr/>
            </a:pPr>
            <a:r>
              <a:rPr lang="en-US" altLang="ko-KR" cap="none"/>
              <a:t>HTTP</a:t>
            </a:r>
            <a:r>
              <a:rPr lang="ko-KR" altLang="en-US" cap="none"/>
              <a:t> 서버 통신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BFF8EB-2FD4-1AA9-EFC1-352124742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F3D202B-45DA-3A31-A0A9-5A02CCD3C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JACKSON </a:t>
            </a:r>
            <a:r>
              <a:rPr lang="ko-KR" altLang="en-US" dirty="0" err="1"/>
              <a:t>어노테이션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3F22AD4-8EF7-281A-BD1A-32BBB3B612A0}"/>
              </a:ext>
            </a:extLst>
          </p:cNvPr>
          <p:cNvSpPr/>
          <p:nvPr/>
        </p:nvSpPr>
        <p:spPr>
          <a:xfrm>
            <a:off x="742374" y="1809875"/>
            <a:ext cx="7475411" cy="1754326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@JsonIncludeProperties({"foo", "bar"})</a:t>
            </a:r>
          </a:p>
          <a:p>
            <a:pPr>
              <a:defRPr/>
            </a:pPr>
            <a:r>
              <a:rPr lang="en-US" altLang="ko-KR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@JsonInclude(JsonInclude.Include.NOT_NULL)</a:t>
            </a:r>
          </a:p>
          <a:p>
            <a:pPr lvl="0">
              <a:defRPr/>
            </a:pPr>
            <a:r>
              <a:rPr lang="en-US" altLang="ko-KR" sz="1800" b="1" dirty="0">
                <a:latin typeface="D2Coding" panose="020B0609020101020101" pitchFamily="49" charset="-127"/>
                <a:ea typeface="D2Coding" panose="020B0609020101020101" pitchFamily="49" charset="-127"/>
              </a:rPr>
              <a:t>public class </a:t>
            </a:r>
            <a:r>
              <a:rPr lang="en-US" altLang="ko-KR" sz="18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UserVO</a:t>
            </a:r>
            <a:r>
              <a:rPr lang="en-US" altLang="ko-KR" sz="1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pPr lvl="0">
              <a:defRPr/>
            </a:pPr>
            <a:endParaRPr lang="en-US" altLang="ko-KR" sz="1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defRPr/>
            </a:pPr>
            <a:r>
              <a:rPr lang="en-US" altLang="ko-KR" sz="1800" dirty="0">
                <a:solidFill>
                  <a:schemeClr val="tx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@JsonFormat(pattern="yyyy-MM-dd")</a:t>
            </a:r>
          </a:p>
          <a:p>
            <a:pPr lvl="0">
              <a:defRPr/>
            </a:pPr>
            <a:endParaRPr lang="en-US" altLang="ko-KR" sz="1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269343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REST(Representational Safe Transfer)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HTTP URI</a:t>
            </a:r>
            <a:r>
              <a:rPr lang="ko-KR" altLang="en-US" dirty="0"/>
              <a:t>를 통해 제어할 자원을 명시하고 </a:t>
            </a:r>
            <a:r>
              <a:rPr lang="en-US" altLang="ko-KR" dirty="0"/>
              <a:t>HTTP Method(GET, POST, PUT, DELETE)</a:t>
            </a:r>
            <a:r>
              <a:rPr lang="ko-KR" altLang="en-US" dirty="0"/>
              <a:t>를 통해 해당 자원을 제어하는 명령을 내리는 방식의 아키텍처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REST</a:t>
            </a:r>
            <a:r>
              <a:rPr lang="ko-KR" altLang="en-US" dirty="0"/>
              <a:t>의 원리를 따르는 시스템은 </a:t>
            </a:r>
            <a:r>
              <a:rPr lang="en-US" altLang="ko-KR" dirty="0"/>
              <a:t>RESTful</a:t>
            </a:r>
            <a:r>
              <a:rPr lang="ko-KR" altLang="en-US" dirty="0"/>
              <a:t>이란 용어로 지칭</a:t>
            </a:r>
            <a:endParaRPr lang="en-US" altLang="ko-KR" dirty="0"/>
          </a:p>
          <a:p>
            <a:pPr lvl="1"/>
            <a:r>
              <a:rPr lang="ko-KR" altLang="en-US" dirty="0" err="1"/>
              <a:t>모바일과</a:t>
            </a:r>
            <a:r>
              <a:rPr lang="ko-KR" altLang="en-US" dirty="0"/>
              <a:t> 같은 다양한 클라이언트의 등장하면서 </a:t>
            </a:r>
            <a:r>
              <a:rPr lang="en-US" altLang="ko-KR" dirty="0"/>
              <a:t>Backend </a:t>
            </a:r>
            <a:r>
              <a:rPr lang="ko-KR" altLang="en-US" dirty="0"/>
              <a:t>하나로 다양한 </a:t>
            </a:r>
            <a:r>
              <a:rPr lang="en-US" altLang="ko-KR" dirty="0"/>
              <a:t>Device</a:t>
            </a:r>
            <a:r>
              <a:rPr lang="ko-KR" altLang="en-US" dirty="0"/>
              <a:t>를 대응하기 위해 </a:t>
            </a:r>
            <a:r>
              <a:rPr lang="en-US" altLang="ko-KR" dirty="0"/>
              <a:t>REST</a:t>
            </a:r>
            <a:r>
              <a:rPr lang="ko-KR" altLang="en-US" dirty="0"/>
              <a:t>의 필요성이 증대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030D0-224D-4747-9AEF-758FE15D0C16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556500" y="1807746"/>
            <a:ext cx="9637280" cy="4247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160" dirty="0"/>
              <a:t>자원</a:t>
            </a:r>
            <a:r>
              <a:rPr lang="en-US" altLang="ko-KR" sz="2160" dirty="0"/>
              <a:t>(URI) + </a:t>
            </a:r>
            <a:r>
              <a:rPr lang="ko-KR" altLang="en-US" sz="2160" dirty="0"/>
              <a:t>행위</a:t>
            </a:r>
            <a:r>
              <a:rPr lang="en-US" altLang="ko-KR" sz="2160" dirty="0"/>
              <a:t>(HTTP METHOD) + </a:t>
            </a:r>
            <a:r>
              <a:rPr lang="ko-KR" altLang="en-US" sz="2160" dirty="0"/>
              <a:t>표현</a:t>
            </a:r>
            <a:r>
              <a:rPr lang="en-US" altLang="ko-KR" sz="2160" dirty="0"/>
              <a:t>(Representations)</a:t>
            </a:r>
          </a:p>
        </p:txBody>
      </p:sp>
      <p:grpSp>
        <p:nvGrpSpPr>
          <p:cNvPr id="18" name="Group 411"/>
          <p:cNvGrpSpPr/>
          <p:nvPr/>
        </p:nvGrpSpPr>
        <p:grpSpPr>
          <a:xfrm>
            <a:off x="1170657" y="1879754"/>
            <a:ext cx="277619" cy="226884"/>
            <a:chOff x="1855214" y="1333680"/>
            <a:chExt cx="306961" cy="301037"/>
          </a:xfrm>
        </p:grpSpPr>
        <p:sp>
          <p:nvSpPr>
            <p:cNvPr id="19" name="Isosceles Triangle 412"/>
            <p:cNvSpPr/>
            <p:nvPr/>
          </p:nvSpPr>
          <p:spPr>
            <a:xfrm rot="5400000">
              <a:off x="1834453" y="1354441"/>
              <a:ext cx="301037" cy="259515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60"/>
            </a:p>
          </p:txBody>
        </p:sp>
        <p:sp>
          <p:nvSpPr>
            <p:cNvPr id="20" name="Isosceles Triangle 413"/>
            <p:cNvSpPr/>
            <p:nvPr/>
          </p:nvSpPr>
          <p:spPr>
            <a:xfrm rot="5400000">
              <a:off x="1881899" y="1354441"/>
              <a:ext cx="301037" cy="259515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60"/>
            </a:p>
          </p:txBody>
        </p:sp>
      </p:grp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696233"/>
              </p:ext>
            </p:extLst>
          </p:nvPr>
        </p:nvGraphicFramePr>
        <p:xfrm>
          <a:off x="1556504" y="4625351"/>
          <a:ext cx="6094873" cy="1920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97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7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/>
                        <a:t>Http</a:t>
                      </a:r>
                      <a:r>
                        <a:rPr lang="en-US" altLang="ko-KR" sz="1900" baseline="0" dirty="0"/>
                        <a:t> Method</a:t>
                      </a:r>
                      <a:endParaRPr lang="ko-KR" altLang="en-US" sz="1900" dirty="0"/>
                    </a:p>
                  </a:txBody>
                  <a:tcPr marL="109728" marR="10972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/>
                        <a:t>CRUD</a:t>
                      </a:r>
                      <a:endParaRPr lang="ko-KR" altLang="en-US" sz="1900" dirty="0"/>
                    </a:p>
                  </a:txBody>
                  <a:tcPr marL="109728" marR="10972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900" dirty="0"/>
                        <a:t>POST</a:t>
                      </a:r>
                      <a:endParaRPr lang="ko-KR" altLang="en-US" sz="1900" dirty="0"/>
                    </a:p>
                  </a:txBody>
                  <a:tcPr marL="109728" marR="10972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900" dirty="0"/>
                        <a:t>Create(Insert)</a:t>
                      </a:r>
                      <a:endParaRPr lang="ko-KR" altLang="en-US" sz="1900" dirty="0"/>
                    </a:p>
                  </a:txBody>
                  <a:tcPr marL="109728" marR="10972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900" dirty="0"/>
                        <a:t>GET</a:t>
                      </a:r>
                      <a:endParaRPr lang="ko-KR" altLang="en-US" sz="1900" dirty="0"/>
                    </a:p>
                  </a:txBody>
                  <a:tcPr marL="109728" marR="10972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900" dirty="0"/>
                        <a:t>Read(Select)</a:t>
                      </a:r>
                      <a:endParaRPr lang="ko-KR" altLang="en-US" sz="1900" dirty="0"/>
                    </a:p>
                  </a:txBody>
                  <a:tcPr marL="109728" marR="10972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900" dirty="0"/>
                        <a:t>PUT</a:t>
                      </a:r>
                      <a:endParaRPr lang="ko-KR" altLang="en-US" sz="1900" dirty="0"/>
                    </a:p>
                  </a:txBody>
                  <a:tcPr marL="109728" marR="10972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900" dirty="0"/>
                        <a:t>Update or</a:t>
                      </a:r>
                      <a:r>
                        <a:rPr lang="en-US" altLang="ko-KR" sz="1900" baseline="0" dirty="0"/>
                        <a:t> Create</a:t>
                      </a:r>
                      <a:endParaRPr lang="ko-KR" altLang="en-US" sz="1900" dirty="0"/>
                    </a:p>
                  </a:txBody>
                  <a:tcPr marL="109728" marR="10972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900" dirty="0"/>
                        <a:t>DELETE</a:t>
                      </a:r>
                      <a:endParaRPr lang="ko-KR" altLang="en-US" sz="1900" dirty="0"/>
                    </a:p>
                  </a:txBody>
                  <a:tcPr marL="109728" marR="10972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900" dirty="0"/>
                        <a:t>Delete</a:t>
                      </a:r>
                      <a:endParaRPr lang="ko-KR" altLang="en-US" sz="1900" dirty="0"/>
                    </a:p>
                  </a:txBody>
                  <a:tcPr marL="109728" marR="10972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2" name="Group 411"/>
          <p:cNvGrpSpPr/>
          <p:nvPr/>
        </p:nvGrpSpPr>
        <p:grpSpPr>
          <a:xfrm>
            <a:off x="1170657" y="4254451"/>
            <a:ext cx="277619" cy="226884"/>
            <a:chOff x="1855214" y="1333680"/>
            <a:chExt cx="306961" cy="301037"/>
          </a:xfrm>
        </p:grpSpPr>
        <p:sp>
          <p:nvSpPr>
            <p:cNvPr id="23" name="Isosceles Triangle 412"/>
            <p:cNvSpPr/>
            <p:nvPr/>
          </p:nvSpPr>
          <p:spPr>
            <a:xfrm rot="5400000">
              <a:off x="1834453" y="1354441"/>
              <a:ext cx="301037" cy="259515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60"/>
            </a:p>
          </p:txBody>
        </p:sp>
        <p:sp>
          <p:nvSpPr>
            <p:cNvPr id="24" name="Isosceles Triangle 413"/>
            <p:cNvSpPr/>
            <p:nvPr/>
          </p:nvSpPr>
          <p:spPr>
            <a:xfrm rot="5400000">
              <a:off x="1881899" y="1354441"/>
              <a:ext cx="301037" cy="259515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6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459609" y="4184010"/>
            <a:ext cx="2653034" cy="4247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16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Method</a:t>
            </a:r>
            <a:r>
              <a:rPr lang="ko-KR" altLang="en-US" sz="216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와 </a:t>
            </a:r>
            <a:r>
              <a:rPr lang="en-US" altLang="ko-KR" sz="216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CRUD</a:t>
            </a:r>
            <a:r>
              <a:rPr lang="ko-KR" altLang="en-US" sz="216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정의</a:t>
            </a:r>
          </a:p>
        </p:txBody>
      </p:sp>
    </p:spTree>
    <p:extLst>
      <p:ext uri="{BB962C8B-B14F-4D97-AF65-F5344CB8AC3E}">
        <p14:creationId xmlns:p14="http://schemas.microsoft.com/office/powerpoint/2010/main" val="4045821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기존의 웹 접근 방식과 </a:t>
            </a:r>
            <a:r>
              <a:rPr lang="en-US" altLang="ko-KR" dirty="0"/>
              <a:t>REST API </a:t>
            </a:r>
            <a:r>
              <a:rPr lang="ko-KR" altLang="en-US" dirty="0"/>
              <a:t>방식과의 차이점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030D0-224D-4747-9AEF-758FE15D0C16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455113"/>
              </p:ext>
            </p:extLst>
          </p:nvPr>
        </p:nvGraphicFramePr>
        <p:xfrm>
          <a:off x="1125111" y="2207265"/>
          <a:ext cx="3632227" cy="260106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78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4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66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900" dirty="0"/>
                        <a:t>HTTP Method</a:t>
                      </a:r>
                      <a:endParaRPr lang="ko-KR" altLang="en-US" sz="1900" dirty="0"/>
                    </a:p>
                  </a:txBody>
                  <a:tcPr marL="109728" marR="109728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900" dirty="0"/>
                        <a:t>REST URI</a:t>
                      </a:r>
                      <a:endParaRPr lang="ko-KR" altLang="en-US" sz="1900" dirty="0"/>
                    </a:p>
                  </a:txBody>
                  <a:tcPr marL="109728" marR="109728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8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900" dirty="0"/>
                        <a:t>GET</a:t>
                      </a:r>
                      <a:endParaRPr lang="ko-KR" altLang="en-US" sz="1900" dirty="0"/>
                    </a:p>
                  </a:txBody>
                  <a:tcPr marL="109728" marR="10972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900" dirty="0"/>
                        <a:t>/users</a:t>
                      </a:r>
                      <a:endParaRPr lang="ko-KR" altLang="en-US" sz="1900" dirty="0"/>
                    </a:p>
                  </a:txBody>
                  <a:tcPr marL="109728" marR="10972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8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900" dirty="0"/>
                        <a:t>GET</a:t>
                      </a:r>
                      <a:endParaRPr lang="ko-KR" altLang="en-US" sz="1900" dirty="0"/>
                    </a:p>
                  </a:txBody>
                  <a:tcPr marL="109728" marR="10972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900" dirty="0"/>
                        <a:t>/users/</a:t>
                      </a:r>
                      <a:r>
                        <a:rPr lang="en-US" altLang="ko-KR" sz="1900" dirty="0" err="1"/>
                        <a:t>hong</a:t>
                      </a:r>
                      <a:endParaRPr lang="ko-KR" altLang="en-US" sz="1900" dirty="0"/>
                    </a:p>
                  </a:txBody>
                  <a:tcPr marL="109728" marR="10972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8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900" dirty="0"/>
                        <a:t>POST</a:t>
                      </a:r>
                      <a:endParaRPr lang="ko-KR" altLang="en-US" sz="1900" dirty="0"/>
                    </a:p>
                  </a:txBody>
                  <a:tcPr marL="109728" marR="10972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900" dirty="0"/>
                        <a:t>/users</a:t>
                      </a:r>
                      <a:endParaRPr lang="ko-KR" altLang="en-US" sz="1900" dirty="0"/>
                    </a:p>
                  </a:txBody>
                  <a:tcPr marL="109728" marR="10972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8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900" dirty="0"/>
                        <a:t>PUT</a:t>
                      </a:r>
                      <a:endParaRPr lang="ko-KR" altLang="en-US" sz="1900" dirty="0"/>
                    </a:p>
                  </a:txBody>
                  <a:tcPr marL="109728" marR="10972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900" dirty="0"/>
                        <a:t>/users</a:t>
                      </a:r>
                      <a:endParaRPr lang="ko-KR" altLang="en-US" sz="1900" dirty="0"/>
                    </a:p>
                  </a:txBody>
                  <a:tcPr marL="109728" marR="10972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8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900" dirty="0"/>
                        <a:t>DELETE</a:t>
                      </a:r>
                      <a:endParaRPr lang="ko-KR" altLang="en-US" sz="1900" dirty="0"/>
                    </a:p>
                  </a:txBody>
                  <a:tcPr marL="109728" marR="10972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900" dirty="0"/>
                        <a:t>/users/</a:t>
                      </a:r>
                      <a:r>
                        <a:rPr lang="en-US" altLang="ko-KR" sz="1900" dirty="0" err="1"/>
                        <a:t>hong</a:t>
                      </a:r>
                      <a:endParaRPr lang="ko-KR" altLang="en-US" sz="1900" dirty="0"/>
                    </a:p>
                  </a:txBody>
                  <a:tcPr marL="109728" marR="10972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121336"/>
              </p:ext>
            </p:extLst>
          </p:nvPr>
        </p:nvGraphicFramePr>
        <p:xfrm>
          <a:off x="6443011" y="2207264"/>
          <a:ext cx="4750768" cy="261255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338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6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66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900" dirty="0"/>
                        <a:t>URI</a:t>
                      </a:r>
                      <a:endParaRPr lang="ko-KR" altLang="en-US" sz="1900" dirty="0"/>
                    </a:p>
                  </a:txBody>
                  <a:tcPr marL="109728" marR="109728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dirty="0"/>
                        <a:t>HTTP Method</a:t>
                      </a:r>
                      <a:endParaRPr lang="ko-KR" altLang="en-US" sz="1900" dirty="0"/>
                    </a:p>
                  </a:txBody>
                  <a:tcPr marL="109728" marR="109728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1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900" dirty="0"/>
                        <a:t>/getUserList.do</a:t>
                      </a:r>
                      <a:endParaRPr lang="ko-KR" altLang="en-US" sz="1900" dirty="0"/>
                    </a:p>
                  </a:txBody>
                  <a:tcPr marL="109728" marR="10972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900" dirty="0"/>
                        <a:t>GET</a:t>
                      </a:r>
                      <a:endParaRPr lang="ko-KR" altLang="en-US" sz="1900" dirty="0"/>
                    </a:p>
                  </a:txBody>
                  <a:tcPr marL="109728" marR="10972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1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900" dirty="0"/>
                        <a:t>/</a:t>
                      </a:r>
                      <a:r>
                        <a:rPr lang="en-US" altLang="ko-KR" sz="1900" dirty="0" err="1"/>
                        <a:t>getUser.do?id</a:t>
                      </a:r>
                      <a:r>
                        <a:rPr lang="en-US" altLang="ko-KR" sz="1900" dirty="0"/>
                        <a:t>=</a:t>
                      </a:r>
                      <a:r>
                        <a:rPr lang="en-US" altLang="ko-KR" sz="1900" dirty="0" err="1"/>
                        <a:t>hong</a:t>
                      </a:r>
                      <a:endParaRPr lang="ko-KR" altLang="en-US" sz="1900" dirty="0"/>
                    </a:p>
                  </a:txBody>
                  <a:tcPr marL="109728" marR="10972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900" dirty="0"/>
                        <a:t>GET</a:t>
                      </a:r>
                      <a:endParaRPr lang="ko-KR" altLang="en-US" sz="1900" dirty="0"/>
                    </a:p>
                  </a:txBody>
                  <a:tcPr marL="109728" marR="10972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1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900" dirty="0"/>
                        <a:t>/insertUser.do</a:t>
                      </a:r>
                      <a:endParaRPr lang="ko-KR" altLang="en-US" sz="1900" dirty="0"/>
                    </a:p>
                  </a:txBody>
                  <a:tcPr marL="109728" marR="10972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900" dirty="0"/>
                        <a:t>POST</a:t>
                      </a:r>
                      <a:endParaRPr lang="ko-KR" altLang="en-US" sz="1900" dirty="0"/>
                    </a:p>
                  </a:txBody>
                  <a:tcPr marL="109728" marR="10972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1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900" dirty="0"/>
                        <a:t>/updateUser.do</a:t>
                      </a:r>
                      <a:endParaRPr lang="ko-KR" altLang="en-US" sz="1900" dirty="0"/>
                    </a:p>
                  </a:txBody>
                  <a:tcPr marL="109728" marR="10972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dirty="0"/>
                        <a:t>POST</a:t>
                      </a:r>
                      <a:endParaRPr lang="ko-KR" altLang="en-US" sz="1900" dirty="0"/>
                    </a:p>
                  </a:txBody>
                  <a:tcPr marL="109728" marR="10972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1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900" dirty="0"/>
                        <a:t>/</a:t>
                      </a:r>
                      <a:r>
                        <a:rPr lang="en-US" altLang="ko-KR" sz="1900" dirty="0" err="1"/>
                        <a:t>deleteUser.do?id</a:t>
                      </a:r>
                      <a:r>
                        <a:rPr lang="en-US" altLang="ko-KR" sz="1900" dirty="0"/>
                        <a:t>=</a:t>
                      </a:r>
                      <a:r>
                        <a:rPr lang="en-US" altLang="ko-KR" sz="1900" dirty="0" err="1"/>
                        <a:t>hong</a:t>
                      </a:r>
                      <a:endParaRPr lang="ko-KR" altLang="en-US" sz="1900" dirty="0"/>
                    </a:p>
                  </a:txBody>
                  <a:tcPr marL="109728" marR="10972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dirty="0"/>
                        <a:t>GET</a:t>
                      </a:r>
                      <a:endParaRPr lang="ko-KR" altLang="en-US" sz="1900" dirty="0"/>
                    </a:p>
                  </a:txBody>
                  <a:tcPr marL="109728" marR="10972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441638" y="4961997"/>
            <a:ext cx="4752142" cy="8679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680" dirty="0">
                <a:latin typeface="+mn-ea"/>
                <a:cs typeface="Microsoft Himalaya" panose="01010100010101010101" pitchFamily="2" charset="0"/>
              </a:rPr>
              <a:t>기존의 요청방식은 </a:t>
            </a:r>
            <a:r>
              <a:rPr lang="en-US" altLang="ko-KR" sz="1680" dirty="0">
                <a:latin typeface="+mn-ea"/>
                <a:cs typeface="Microsoft Himalaya" panose="01010100010101010101" pitchFamily="2" charset="0"/>
              </a:rPr>
              <a:t>GET</a:t>
            </a:r>
            <a:r>
              <a:rPr lang="ko-KR" altLang="en-US" sz="1680" dirty="0">
                <a:latin typeface="+mn-ea"/>
                <a:cs typeface="Microsoft Himalaya" panose="01010100010101010101" pitchFamily="2" charset="0"/>
              </a:rPr>
              <a:t>과 </a:t>
            </a:r>
            <a:r>
              <a:rPr lang="en-US" altLang="ko-KR" sz="1680" dirty="0">
                <a:latin typeface="+mn-ea"/>
                <a:cs typeface="Microsoft Himalaya" panose="01010100010101010101" pitchFamily="2" charset="0"/>
              </a:rPr>
              <a:t>POST</a:t>
            </a:r>
            <a:r>
              <a:rPr lang="ko-KR" altLang="en-US" sz="1680" dirty="0">
                <a:latin typeface="+mn-ea"/>
                <a:cs typeface="Microsoft Himalaya" panose="01010100010101010101" pitchFamily="2" charset="0"/>
              </a:rPr>
              <a:t>만으로 </a:t>
            </a:r>
            <a:r>
              <a:rPr lang="en-US" altLang="ko-KR" sz="1680" dirty="0">
                <a:latin typeface="+mn-ea"/>
                <a:cs typeface="Microsoft Himalaya" panose="01010100010101010101" pitchFamily="2" charset="0"/>
              </a:rPr>
              <a:t>CRUD</a:t>
            </a:r>
            <a:r>
              <a:rPr lang="ko-KR" altLang="en-US" sz="1680" dirty="0">
                <a:latin typeface="+mn-ea"/>
                <a:cs typeface="Microsoft Himalaya" panose="01010100010101010101" pitchFamily="2" charset="0"/>
              </a:rPr>
              <a:t>를 처리하며</a:t>
            </a:r>
            <a:r>
              <a:rPr lang="en-US" altLang="ko-KR" sz="1680" dirty="0">
                <a:latin typeface="+mn-ea"/>
                <a:cs typeface="Microsoft Himalaya" panose="01010100010101010101" pitchFamily="2" charset="0"/>
              </a:rPr>
              <a:t>, URI</a:t>
            </a:r>
            <a:r>
              <a:rPr lang="ko-KR" altLang="en-US" sz="1680" dirty="0">
                <a:latin typeface="+mn-ea"/>
                <a:cs typeface="Microsoft Himalaya" panose="01010100010101010101" pitchFamily="2" charset="0"/>
              </a:rPr>
              <a:t>는 액션을 나타냄</a:t>
            </a:r>
            <a:endParaRPr lang="en-US" altLang="ko-KR" sz="1680" dirty="0">
              <a:latin typeface="+mn-ea"/>
              <a:cs typeface="Microsoft Himalaya" panose="01010100010101010101" pitchFamily="2" charset="0"/>
            </a:endParaRPr>
          </a:p>
          <a:p>
            <a:endParaRPr lang="en-US" altLang="ko-KR" sz="1680" dirty="0">
              <a:latin typeface="+mn-ea"/>
              <a:cs typeface="Microsoft Himalaya" panose="01010100010101010101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4179" y="4977785"/>
            <a:ext cx="3614308" cy="8679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80" dirty="0">
                <a:latin typeface="+mn-ea"/>
                <a:cs typeface="Microsoft Himalaya" panose="01010100010101010101" pitchFamily="2" charset="0"/>
              </a:rPr>
              <a:t>REST </a:t>
            </a:r>
            <a:r>
              <a:rPr lang="ko-KR" altLang="en-US" sz="1680" dirty="0">
                <a:latin typeface="+mn-ea"/>
                <a:cs typeface="Microsoft Himalaya" panose="01010100010101010101" pitchFamily="2" charset="0"/>
              </a:rPr>
              <a:t>요청방식은 </a:t>
            </a:r>
            <a:r>
              <a:rPr lang="en-US" altLang="ko-KR" sz="1680" dirty="0">
                <a:latin typeface="+mn-ea"/>
                <a:cs typeface="Microsoft Himalaya" panose="01010100010101010101" pitchFamily="2" charset="0"/>
              </a:rPr>
              <a:t>4</a:t>
            </a:r>
            <a:r>
              <a:rPr lang="ko-KR" altLang="en-US" sz="1680" dirty="0">
                <a:latin typeface="+mn-ea"/>
                <a:cs typeface="Microsoft Himalaya" panose="01010100010101010101" pitchFamily="2" charset="0"/>
              </a:rPr>
              <a:t>가지 </a:t>
            </a:r>
            <a:r>
              <a:rPr lang="ko-KR" altLang="en-US" sz="1680" dirty="0" err="1">
                <a:latin typeface="+mn-ea"/>
                <a:cs typeface="Microsoft Himalaya" panose="01010100010101010101" pitchFamily="2" charset="0"/>
              </a:rPr>
              <a:t>메소드를</a:t>
            </a:r>
            <a:r>
              <a:rPr lang="ko-KR" altLang="en-US" sz="1680" dirty="0">
                <a:latin typeface="+mn-ea"/>
                <a:cs typeface="Microsoft Himalaya" panose="01010100010101010101" pitchFamily="2" charset="0"/>
              </a:rPr>
              <a:t> 모두 사용하여 </a:t>
            </a:r>
            <a:r>
              <a:rPr lang="en-US" altLang="ko-KR" sz="1680" dirty="0">
                <a:latin typeface="+mn-ea"/>
                <a:cs typeface="Microsoft Himalaya" panose="01010100010101010101" pitchFamily="2" charset="0"/>
              </a:rPr>
              <a:t>CRUD</a:t>
            </a:r>
            <a:r>
              <a:rPr lang="ko-KR" altLang="en-US" sz="1680" dirty="0">
                <a:latin typeface="+mn-ea"/>
                <a:cs typeface="Microsoft Himalaya" panose="01010100010101010101" pitchFamily="2" charset="0"/>
              </a:rPr>
              <a:t>를 처리하며 </a:t>
            </a:r>
            <a:r>
              <a:rPr lang="en-US" altLang="ko-KR" sz="1680" dirty="0">
                <a:latin typeface="+mn-ea"/>
                <a:cs typeface="Microsoft Himalaya" panose="01010100010101010101" pitchFamily="2" charset="0"/>
              </a:rPr>
              <a:t>URI</a:t>
            </a:r>
            <a:r>
              <a:rPr lang="ko-KR" altLang="en-US" sz="1680" dirty="0">
                <a:latin typeface="+mn-ea"/>
                <a:cs typeface="Microsoft Himalaya" panose="01010100010101010101" pitchFamily="2" charset="0"/>
              </a:rPr>
              <a:t>는 제어하려는 자원을 나타냄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59613" y="1828017"/>
            <a:ext cx="1192955" cy="4247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16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REST</a:t>
            </a:r>
            <a:r>
              <a:rPr lang="ko-KR" altLang="en-US" sz="216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요청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43446" y="1828017"/>
            <a:ext cx="1287532" cy="4247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216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기존의</a:t>
            </a:r>
            <a:r>
              <a:rPr lang="en-US" altLang="ko-KR" sz="216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216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요청</a:t>
            </a:r>
          </a:p>
        </p:txBody>
      </p:sp>
      <p:grpSp>
        <p:nvGrpSpPr>
          <p:cNvPr id="11" name="Group 411"/>
          <p:cNvGrpSpPr/>
          <p:nvPr/>
        </p:nvGrpSpPr>
        <p:grpSpPr>
          <a:xfrm>
            <a:off x="1170657" y="1900026"/>
            <a:ext cx="277619" cy="226884"/>
            <a:chOff x="1855214" y="1333680"/>
            <a:chExt cx="306961" cy="301037"/>
          </a:xfrm>
        </p:grpSpPr>
        <p:sp>
          <p:nvSpPr>
            <p:cNvPr id="12" name="Isosceles Triangle 412"/>
            <p:cNvSpPr/>
            <p:nvPr/>
          </p:nvSpPr>
          <p:spPr>
            <a:xfrm rot="5400000">
              <a:off x="1834453" y="1354441"/>
              <a:ext cx="301037" cy="259515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60"/>
            </a:p>
          </p:txBody>
        </p:sp>
        <p:sp>
          <p:nvSpPr>
            <p:cNvPr id="13" name="Isosceles Triangle 413"/>
            <p:cNvSpPr/>
            <p:nvPr/>
          </p:nvSpPr>
          <p:spPr>
            <a:xfrm rot="5400000">
              <a:off x="1881899" y="1354441"/>
              <a:ext cx="301037" cy="259515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60"/>
            </a:p>
          </p:txBody>
        </p:sp>
      </p:grpSp>
      <p:grpSp>
        <p:nvGrpSpPr>
          <p:cNvPr id="14" name="Group 411"/>
          <p:cNvGrpSpPr/>
          <p:nvPr/>
        </p:nvGrpSpPr>
        <p:grpSpPr>
          <a:xfrm>
            <a:off x="6441643" y="1900026"/>
            <a:ext cx="277619" cy="226884"/>
            <a:chOff x="1855214" y="1333680"/>
            <a:chExt cx="306961" cy="301037"/>
          </a:xfrm>
        </p:grpSpPr>
        <p:sp>
          <p:nvSpPr>
            <p:cNvPr id="15" name="Isosceles Triangle 412"/>
            <p:cNvSpPr/>
            <p:nvPr/>
          </p:nvSpPr>
          <p:spPr>
            <a:xfrm rot="5400000">
              <a:off x="1834453" y="1354441"/>
              <a:ext cx="301037" cy="259515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60"/>
            </a:p>
          </p:txBody>
        </p:sp>
        <p:sp>
          <p:nvSpPr>
            <p:cNvPr id="16" name="Isosceles Triangle 413"/>
            <p:cNvSpPr/>
            <p:nvPr/>
          </p:nvSpPr>
          <p:spPr>
            <a:xfrm rot="5400000">
              <a:off x="1881899" y="1354441"/>
              <a:ext cx="301037" cy="259515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60"/>
            </a:p>
          </p:txBody>
        </p:sp>
      </p:grp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788979"/>
              </p:ext>
            </p:extLst>
          </p:nvPr>
        </p:nvGraphicFramePr>
        <p:xfrm>
          <a:off x="5013542" y="2205492"/>
          <a:ext cx="1126349" cy="25919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26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75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900" dirty="0"/>
                        <a:t>Action</a:t>
                      </a:r>
                      <a:endParaRPr lang="ko-KR" altLang="en-US" sz="1900" dirty="0"/>
                    </a:p>
                  </a:txBody>
                  <a:tcPr marL="109728" marR="10972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/>
                        <a:t>목록</a:t>
                      </a:r>
                    </a:p>
                  </a:txBody>
                  <a:tcPr marL="109728" marR="10972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/>
                        <a:t>보기</a:t>
                      </a:r>
                    </a:p>
                  </a:txBody>
                  <a:tcPr marL="109728" marR="10972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/>
                        <a:t>등록</a:t>
                      </a:r>
                    </a:p>
                  </a:txBody>
                  <a:tcPr marL="109728" marR="10972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/>
                        <a:t>수정</a:t>
                      </a:r>
                    </a:p>
                  </a:txBody>
                  <a:tcPr marL="109728" marR="10972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/>
                        <a:t>삭제</a:t>
                      </a:r>
                    </a:p>
                  </a:txBody>
                  <a:tcPr marL="109728" marR="10972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994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CLIENT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$.ajax() ga</a:t>
            </a:r>
          </a:p>
          <a:p>
            <a:r>
              <a:rPr lang="en-US" altLang="ko-KR" dirty="0" err="1"/>
              <a:t>XMLHttpRequest</a:t>
            </a:r>
            <a:r>
              <a:rPr lang="en-US" altLang="ko-KR" dirty="0"/>
              <a:t> </a:t>
            </a:r>
            <a:r>
              <a:rPr lang="ko-KR" altLang="en-US" dirty="0"/>
              <a:t>객체</a:t>
            </a:r>
            <a:endParaRPr lang="en-US" altLang="ko-KR" dirty="0"/>
          </a:p>
          <a:p>
            <a:r>
              <a:rPr lang="en-US" altLang="ko-KR" dirty="0"/>
              <a:t>fetch()</a:t>
            </a:r>
          </a:p>
          <a:p>
            <a:r>
              <a:rPr lang="en-US" altLang="ko-KR" dirty="0"/>
              <a:t>Promise</a:t>
            </a:r>
          </a:p>
          <a:p>
            <a:pPr lvl="1"/>
            <a:r>
              <a:rPr lang="ko-KR" altLang="en-US" dirty="0" err="1"/>
              <a:t>자바스크립</a:t>
            </a:r>
            <a:r>
              <a:rPr lang="ko-KR" altLang="en-US" dirty="0"/>
              <a:t> </a:t>
            </a:r>
            <a:r>
              <a:rPr lang="ko-KR" altLang="en-US" dirty="0" err="1"/>
              <a:t>비동기</a:t>
            </a:r>
            <a:r>
              <a:rPr lang="ko-KR" altLang="en-US" dirty="0"/>
              <a:t> 처리에 사용되는 객체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030D0-224D-4747-9AEF-758FE15D0C16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2571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CLIENT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 content-type</a:t>
            </a:r>
            <a:r>
              <a:rPr lang="ko-KR" altLang="en-US" dirty="0"/>
              <a:t>과 </a:t>
            </a:r>
            <a:r>
              <a:rPr lang="en-US" altLang="ko-KR" dirty="0"/>
              <a:t>data</a:t>
            </a:r>
            <a:r>
              <a:rPr lang="ko-KR" altLang="en-US" dirty="0"/>
              <a:t>의 관계</a:t>
            </a:r>
            <a:endParaRPr lang="en-US" altLang="ko-KR" dirty="0"/>
          </a:p>
          <a:p>
            <a:pPr lvl="1"/>
            <a:r>
              <a:rPr lang="en-US" altLang="ko-KR" dirty="0" err="1"/>
              <a:t>contentType</a:t>
            </a:r>
            <a:r>
              <a:rPr lang="ko-KR" altLang="en-US" dirty="0"/>
              <a:t>을 </a:t>
            </a:r>
            <a:r>
              <a:rPr lang="en-US" altLang="ko-KR" dirty="0"/>
              <a:t>application/</a:t>
            </a:r>
            <a:r>
              <a:rPr lang="en-US" altLang="ko-KR" dirty="0" err="1"/>
              <a:t>json</a:t>
            </a:r>
            <a:r>
              <a:rPr lang="ko-KR" altLang="en-US" dirty="0"/>
              <a:t>으로 명시해줄 경우 반드시 </a:t>
            </a:r>
            <a:r>
              <a:rPr lang="en-US" altLang="ko-KR" dirty="0" err="1"/>
              <a:t>Stringify</a:t>
            </a:r>
            <a:r>
              <a:rPr lang="ko-KR" altLang="en-US" dirty="0"/>
              <a:t>를 해야 한다</a:t>
            </a:r>
            <a:endParaRPr lang="en-US" altLang="ko-KR" dirty="0"/>
          </a:p>
          <a:p>
            <a:pPr lvl="1"/>
            <a:r>
              <a:rPr lang="en-US" altLang="ko-KR" dirty="0"/>
              <a:t>Ajax</a:t>
            </a:r>
            <a:r>
              <a:rPr lang="ko-KR" altLang="en-US" dirty="0"/>
              <a:t>는 </a:t>
            </a:r>
            <a:r>
              <a:rPr lang="en-US" altLang="ko-KR" dirty="0"/>
              <a:t>data </a:t>
            </a:r>
            <a:r>
              <a:rPr lang="ko-KR" altLang="en-US" dirty="0"/>
              <a:t>값이 아닐 경우 </a:t>
            </a:r>
            <a:r>
              <a:rPr lang="en-US" altLang="ko-KR" dirty="0"/>
              <a:t>pre-process </a:t>
            </a:r>
            <a:r>
              <a:rPr lang="ko-KR" altLang="en-US" dirty="0"/>
              <a:t>과정을 통해 </a:t>
            </a:r>
            <a:r>
              <a:rPr lang="en-US" altLang="ko-KR" dirty="0"/>
              <a:t>query-string </a:t>
            </a:r>
            <a:r>
              <a:rPr lang="ko-KR" altLang="en-US" dirty="0"/>
              <a:t>형태로 변경시킨다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AB4030D0-224D-4747-9AEF-758FE15D0C16}" type="slidenum">
              <a:rPr lang="ko-KR" altLang="en-US" smtClean="0"/>
              <a:pPr algn="ctr"/>
              <a:t>14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59613" y="2845267"/>
            <a:ext cx="1526380" cy="4247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160" dirty="0">
                <a:solidFill>
                  <a:schemeClr val="tx1">
                    <a:lumMod val="95000"/>
                    <a:lumOff val="5000"/>
                  </a:schemeClr>
                </a:solidFill>
              </a:rPr>
              <a:t>JSON string</a:t>
            </a:r>
            <a:endParaRPr lang="ko-KR" altLang="en-US" sz="216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8" name="Group 411"/>
          <p:cNvGrpSpPr/>
          <p:nvPr/>
        </p:nvGrpSpPr>
        <p:grpSpPr>
          <a:xfrm>
            <a:off x="1170657" y="2917275"/>
            <a:ext cx="277619" cy="226884"/>
            <a:chOff x="1855214" y="1333680"/>
            <a:chExt cx="306961" cy="301037"/>
          </a:xfrm>
        </p:grpSpPr>
        <p:sp>
          <p:nvSpPr>
            <p:cNvPr id="9" name="Isosceles Triangle 412"/>
            <p:cNvSpPr/>
            <p:nvPr/>
          </p:nvSpPr>
          <p:spPr>
            <a:xfrm rot="5400000">
              <a:off x="1834453" y="1354441"/>
              <a:ext cx="301037" cy="259515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60"/>
            </a:p>
          </p:txBody>
        </p:sp>
        <p:sp>
          <p:nvSpPr>
            <p:cNvPr id="10" name="Isosceles Triangle 413"/>
            <p:cNvSpPr/>
            <p:nvPr/>
          </p:nvSpPr>
          <p:spPr>
            <a:xfrm rot="5400000">
              <a:off x="1881899" y="1354441"/>
              <a:ext cx="301037" cy="259515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6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212136" y="2846050"/>
            <a:ext cx="4636392" cy="4247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160" dirty="0">
                <a:latin typeface="+mn-ea"/>
                <a:cs typeface="Microsoft Himalaya" panose="01010100010101010101" pitchFamily="2" charset="0"/>
              </a:rPr>
              <a:t>query string(</a:t>
            </a:r>
            <a:r>
              <a:rPr lang="ko-KR" altLang="en-US" sz="2160" dirty="0">
                <a:latin typeface="+mn-ea"/>
                <a:cs typeface="Microsoft Himalaya" panose="01010100010101010101" pitchFamily="2" charset="0"/>
              </a:rPr>
              <a:t>질의문자열</a:t>
            </a:r>
            <a:r>
              <a:rPr lang="en-US" altLang="ko-KR" sz="2160" dirty="0">
                <a:latin typeface="+mn-ea"/>
                <a:cs typeface="Microsoft Himalaya" panose="01010100010101010101" pitchFamily="2" charset="0"/>
              </a:rPr>
              <a:t>)</a:t>
            </a:r>
            <a:endParaRPr lang="ko-KR" altLang="en-US" sz="216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12" name="Group 411"/>
          <p:cNvGrpSpPr/>
          <p:nvPr/>
        </p:nvGrpSpPr>
        <p:grpSpPr>
          <a:xfrm>
            <a:off x="5923185" y="2918058"/>
            <a:ext cx="277619" cy="226884"/>
            <a:chOff x="1855214" y="1333680"/>
            <a:chExt cx="306961" cy="301037"/>
          </a:xfrm>
        </p:grpSpPr>
        <p:sp>
          <p:nvSpPr>
            <p:cNvPr id="13" name="Isosceles Triangle 412"/>
            <p:cNvSpPr/>
            <p:nvPr/>
          </p:nvSpPr>
          <p:spPr>
            <a:xfrm rot="5400000">
              <a:off x="1834453" y="1354441"/>
              <a:ext cx="301037" cy="259515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60"/>
            </a:p>
          </p:txBody>
        </p:sp>
        <p:sp>
          <p:nvSpPr>
            <p:cNvPr id="14" name="Isosceles Triangle 413"/>
            <p:cNvSpPr/>
            <p:nvPr/>
          </p:nvSpPr>
          <p:spPr>
            <a:xfrm rot="5400000">
              <a:off x="1881899" y="1354441"/>
              <a:ext cx="301037" cy="259515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60"/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6332326" y="5062944"/>
            <a:ext cx="4436555" cy="35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80" dirty="0"/>
              <a:t>data</a:t>
            </a:r>
            <a:r>
              <a:rPr lang="ko-KR" altLang="en-US" sz="1680" dirty="0"/>
              <a:t>의 값이 </a:t>
            </a:r>
            <a:r>
              <a:rPr lang="en-US" altLang="ko-KR" sz="1680" dirty="0"/>
              <a:t>key-value pair</a:t>
            </a:r>
            <a:r>
              <a:rPr lang="ko-KR" altLang="en-US" sz="1680" dirty="0"/>
              <a:t>형태로 </a:t>
            </a:r>
            <a:r>
              <a:rPr lang="ko-KR" altLang="en-US" sz="1680" dirty="0" err="1"/>
              <a:t>인코딩</a:t>
            </a:r>
            <a:r>
              <a:rPr lang="ko-KR" altLang="en-US" sz="1680" dirty="0"/>
              <a:t> 되어 전송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02A858-F513-8DE2-8A50-3B22260946B4}"/>
              </a:ext>
            </a:extLst>
          </p:cNvPr>
          <p:cNvSpPr/>
          <p:nvPr/>
        </p:nvSpPr>
        <p:spPr>
          <a:xfrm>
            <a:off x="1423119" y="3428199"/>
            <a:ext cx="4354225" cy="1754326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D2Coding" panose="020B0609020101020101" pitchFamily="49" charset="-127"/>
                <a:ea typeface="D2Coding" panose="020B0609020101020101" pitchFamily="49" charset="-127"/>
                <a:cs typeface="Microsoft Himalaya" panose="01010100010101010101" pitchFamily="2" charset="0"/>
              </a:rPr>
              <a:t>$.ajax({</a:t>
            </a:r>
          </a:p>
          <a:p>
            <a:r>
              <a:rPr lang="en-US" altLang="ko-KR" sz="1800" dirty="0">
                <a:latin typeface="D2Coding" panose="020B0609020101020101" pitchFamily="49" charset="-127"/>
                <a:ea typeface="D2Coding" panose="020B0609020101020101" pitchFamily="49" charset="-127"/>
                <a:cs typeface="Microsoft Himalaya" panose="01010100010101010101" pitchFamily="2" charset="0"/>
              </a:rPr>
              <a:t>  url: “</a:t>
            </a:r>
            <a:r>
              <a:rPr lang="en-US" altLang="ko-KR" sz="1800" dirty="0" err="1">
                <a:latin typeface="D2Coding" panose="020B0609020101020101" pitchFamily="49" charset="-127"/>
                <a:ea typeface="D2Coding" panose="020B0609020101020101" pitchFamily="49" charset="-127"/>
                <a:cs typeface="Microsoft Himalaya" panose="01010100010101010101" pitchFamily="2" charset="0"/>
              </a:rPr>
              <a:t>serverurl</a:t>
            </a:r>
            <a:r>
              <a:rPr lang="en-US" altLang="ko-KR" sz="1800" dirty="0">
                <a:latin typeface="D2Coding" panose="020B0609020101020101" pitchFamily="49" charset="-127"/>
                <a:ea typeface="D2Coding" panose="020B0609020101020101" pitchFamily="49" charset="-127"/>
                <a:cs typeface="Microsoft Himalaya" panose="01010100010101010101" pitchFamily="2" charset="0"/>
              </a:rPr>
              <a:t>",</a:t>
            </a:r>
          </a:p>
          <a:p>
            <a:r>
              <a:rPr lang="en-US" altLang="ko-KR" sz="1800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Microsoft Himalaya" panose="01010100010101010101" pitchFamily="2" charset="0"/>
              </a:rPr>
              <a:t>  type</a:t>
            </a:r>
            <a:r>
              <a:rPr lang="en-US" altLang="ko-KR" sz="1800" dirty="0">
                <a:latin typeface="D2Coding" panose="020B0609020101020101" pitchFamily="49" charset="-127"/>
                <a:ea typeface="D2Coding" panose="020B0609020101020101" pitchFamily="49" charset="-127"/>
                <a:cs typeface="Microsoft Himalaya" panose="01010100010101010101" pitchFamily="2" charset="0"/>
              </a:rPr>
              <a:t>: "</a:t>
            </a:r>
            <a:r>
              <a:rPr lang="en-US" altLang="ko-KR" sz="1800" b="1" dirty="0">
                <a:solidFill>
                  <a:schemeClr val="accent1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Microsoft Himalaya" panose="01010100010101010101" pitchFamily="2" charset="0"/>
              </a:rPr>
              <a:t>post</a:t>
            </a:r>
            <a:r>
              <a:rPr lang="en-US" altLang="ko-KR" sz="1800" dirty="0">
                <a:latin typeface="D2Coding" panose="020B0609020101020101" pitchFamily="49" charset="-127"/>
                <a:ea typeface="D2Coding" panose="020B0609020101020101" pitchFamily="49" charset="-127"/>
                <a:cs typeface="Microsoft Himalaya" panose="01010100010101010101" pitchFamily="2" charset="0"/>
              </a:rPr>
              <a:t>",</a:t>
            </a:r>
          </a:p>
          <a:p>
            <a:r>
              <a:rPr lang="en-US" altLang="ko-KR" sz="1800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Microsoft Himalaya" panose="01010100010101010101" pitchFamily="2" charset="0"/>
              </a:rPr>
              <a:t>  data</a:t>
            </a:r>
            <a:r>
              <a:rPr lang="en-US" altLang="ko-KR" sz="1800" dirty="0">
                <a:latin typeface="D2Coding" panose="020B0609020101020101" pitchFamily="49" charset="-127"/>
                <a:ea typeface="D2Coding" panose="020B0609020101020101" pitchFamily="49" charset="-127"/>
                <a:cs typeface="Microsoft Himalaya" panose="01010100010101010101" pitchFamily="2" charset="0"/>
              </a:rPr>
              <a:t>: </a:t>
            </a:r>
            <a:r>
              <a:rPr lang="en-US" altLang="ko-KR" sz="18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Microsoft Himalaya" panose="01010100010101010101" pitchFamily="2" charset="0"/>
              </a:rPr>
              <a:t>JSON.stringify</a:t>
            </a:r>
            <a:r>
              <a:rPr lang="en-US" altLang="ko-KR" sz="1800" dirty="0">
                <a:latin typeface="D2Coding" panose="020B0609020101020101" pitchFamily="49" charset="-127"/>
                <a:ea typeface="D2Coding" panose="020B0609020101020101" pitchFamily="49" charset="-127"/>
                <a:cs typeface="Microsoft Himalaya" panose="01010100010101010101" pitchFamily="2" charset="0"/>
              </a:rPr>
              <a:t>(data),</a:t>
            </a:r>
          </a:p>
          <a:p>
            <a:r>
              <a:rPr lang="en-US" altLang="ko-KR" sz="1800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Microsoft Himalaya" panose="01010100010101010101" pitchFamily="2" charset="0"/>
              </a:rPr>
              <a:t>  </a:t>
            </a:r>
            <a:r>
              <a:rPr lang="en-US" altLang="ko-KR" sz="1800" b="1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Microsoft Himalaya" panose="01010100010101010101" pitchFamily="2" charset="0"/>
              </a:rPr>
              <a:t>contentType</a:t>
            </a:r>
            <a:r>
              <a:rPr lang="en-US" altLang="ko-KR" sz="1800" b="1" dirty="0">
                <a:solidFill>
                  <a:schemeClr val="accent1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Microsoft Himalaya" panose="01010100010101010101" pitchFamily="2" charset="0"/>
              </a:rPr>
              <a:t>: "application/</a:t>
            </a:r>
            <a:r>
              <a:rPr lang="en-US" altLang="ko-KR" sz="1800" b="1" dirty="0" err="1">
                <a:solidFill>
                  <a:schemeClr val="accent1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Microsoft Himalaya" panose="01010100010101010101" pitchFamily="2" charset="0"/>
              </a:rPr>
              <a:t>json</a:t>
            </a:r>
            <a:r>
              <a:rPr lang="en-US" altLang="ko-KR" sz="1800" b="1" dirty="0">
                <a:solidFill>
                  <a:schemeClr val="accent1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Microsoft Himalaya" panose="01010100010101010101" pitchFamily="2" charset="0"/>
              </a:rPr>
              <a:t>"</a:t>
            </a:r>
          </a:p>
          <a:p>
            <a:r>
              <a:rPr lang="en-US" altLang="ko-KR" sz="1800" dirty="0">
                <a:latin typeface="D2Coding" panose="020B0609020101020101" pitchFamily="49" charset="-127"/>
                <a:ea typeface="D2Coding" panose="020B0609020101020101" pitchFamily="49" charset="-127"/>
                <a:cs typeface="Microsoft Himalaya" panose="01010100010101010101" pitchFamily="2" charset="0"/>
              </a:rPr>
              <a:t>});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0155C79-8AFF-D5A1-6A7D-65720EC58419}"/>
              </a:ext>
            </a:extLst>
          </p:cNvPr>
          <p:cNvSpPr/>
          <p:nvPr/>
        </p:nvSpPr>
        <p:spPr>
          <a:xfrm>
            <a:off x="6338020" y="3428199"/>
            <a:ext cx="3870224" cy="1477328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D2Coding" panose="020B0609020101020101" pitchFamily="49" charset="-127"/>
                <a:ea typeface="D2Coding" panose="020B0609020101020101" pitchFamily="49" charset="-127"/>
                <a:cs typeface="Microsoft Himalaya" panose="01010100010101010101" pitchFamily="2" charset="0"/>
              </a:rPr>
              <a:t>$.ajax({</a:t>
            </a:r>
          </a:p>
          <a:p>
            <a:r>
              <a:rPr lang="en-US" altLang="ko-KR" sz="1800" dirty="0">
                <a:latin typeface="D2Coding" panose="020B0609020101020101" pitchFamily="49" charset="-127"/>
                <a:ea typeface="D2Coding" panose="020B0609020101020101" pitchFamily="49" charset="-127"/>
                <a:cs typeface="Microsoft Himalaya" panose="01010100010101010101" pitchFamily="2" charset="0"/>
              </a:rPr>
              <a:t>  url: "</a:t>
            </a:r>
            <a:r>
              <a:rPr lang="en-US" altLang="ko-KR" sz="1800" dirty="0" err="1">
                <a:latin typeface="D2Coding" panose="020B0609020101020101" pitchFamily="49" charset="-127"/>
                <a:ea typeface="D2Coding" panose="020B0609020101020101" pitchFamily="49" charset="-127"/>
                <a:cs typeface="Microsoft Himalaya" panose="01010100010101010101" pitchFamily="2" charset="0"/>
              </a:rPr>
              <a:t>severurl</a:t>
            </a:r>
            <a:r>
              <a:rPr lang="en-US" altLang="ko-KR" sz="1800" dirty="0">
                <a:latin typeface="D2Coding" panose="020B0609020101020101" pitchFamily="49" charset="-127"/>
                <a:ea typeface="D2Coding" panose="020B0609020101020101" pitchFamily="49" charset="-127"/>
                <a:cs typeface="Microsoft Himalaya" panose="01010100010101010101" pitchFamily="2" charset="0"/>
              </a:rPr>
              <a:t>",</a:t>
            </a:r>
          </a:p>
          <a:p>
            <a:r>
              <a:rPr lang="en-US" altLang="ko-KR" sz="1800" dirty="0">
                <a:latin typeface="D2Coding" panose="020B0609020101020101" pitchFamily="49" charset="-127"/>
                <a:ea typeface="D2Coding" panose="020B0609020101020101" pitchFamily="49" charset="-127"/>
                <a:cs typeface="Microsoft Himalaya" panose="01010100010101010101" pitchFamily="2" charset="0"/>
              </a:rPr>
              <a:t>  type: "</a:t>
            </a:r>
            <a:r>
              <a:rPr lang="en-US" altLang="ko-KR" sz="1800" b="1" dirty="0">
                <a:solidFill>
                  <a:schemeClr val="accent1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Microsoft Himalaya" panose="01010100010101010101" pitchFamily="2" charset="0"/>
              </a:rPr>
              <a:t>post</a:t>
            </a:r>
            <a:r>
              <a:rPr lang="en-US" altLang="ko-KR" sz="1800" dirty="0">
                <a:latin typeface="D2Coding" panose="020B0609020101020101" pitchFamily="49" charset="-127"/>
                <a:ea typeface="D2Coding" panose="020B0609020101020101" pitchFamily="49" charset="-127"/>
                <a:cs typeface="Microsoft Himalaya" panose="01010100010101010101" pitchFamily="2" charset="0"/>
              </a:rPr>
              <a:t>",</a:t>
            </a:r>
          </a:p>
          <a:p>
            <a:r>
              <a:rPr lang="en-US" altLang="ko-KR" sz="1800" dirty="0">
                <a:latin typeface="D2Coding" panose="020B0609020101020101" pitchFamily="49" charset="-127"/>
                <a:ea typeface="D2Coding" panose="020B0609020101020101" pitchFamily="49" charset="-127"/>
                <a:cs typeface="Microsoft Himalaya" panose="01010100010101010101" pitchFamily="2" charset="0"/>
              </a:rPr>
              <a:t>  data: data</a:t>
            </a:r>
          </a:p>
          <a:p>
            <a:r>
              <a:rPr lang="en-US" altLang="ko-KR" sz="1800" dirty="0">
                <a:latin typeface="D2Coding" panose="020B0609020101020101" pitchFamily="49" charset="-127"/>
                <a:ea typeface="D2Coding" panose="020B0609020101020101" pitchFamily="49" charset="-127"/>
                <a:cs typeface="Microsoft Himalaya" panose="01010100010101010101" pitchFamily="2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771437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CLIENT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요청 미디어 타입 결정</a:t>
            </a:r>
            <a:endParaRPr lang="en-US" altLang="ko-KR" dirty="0"/>
          </a:p>
          <a:p>
            <a:pPr lvl="1"/>
            <a:r>
              <a:rPr lang="en-US" altLang="ko-KR" dirty="0" err="1"/>
              <a:t>ContentNegotiatingViewResolver</a:t>
            </a:r>
            <a:r>
              <a:rPr lang="en-US" altLang="ko-KR" dirty="0"/>
              <a:t> : URL</a:t>
            </a:r>
            <a:r>
              <a:rPr lang="ko-KR" altLang="en-US" dirty="0"/>
              <a:t>의 파일 </a:t>
            </a:r>
            <a:r>
              <a:rPr lang="ko-KR" altLang="en-US" dirty="0" err="1"/>
              <a:t>확장자</a:t>
            </a:r>
            <a:r>
              <a:rPr lang="ko-KR" altLang="en-US" dirty="0"/>
              <a:t> </a:t>
            </a:r>
            <a:r>
              <a:rPr lang="en-US" altLang="ko-KR" dirty="0"/>
              <a:t>&gt; Accept </a:t>
            </a:r>
            <a:r>
              <a:rPr lang="ko-KR" altLang="en-US" dirty="0"/>
              <a:t>헤더 </a:t>
            </a:r>
            <a:r>
              <a:rPr lang="en-US" altLang="ko-KR" dirty="0"/>
              <a:t>&gt; </a:t>
            </a:r>
            <a:r>
              <a:rPr lang="ko-KR" altLang="en-US" dirty="0" err="1"/>
              <a:t>기본코덴츠</a:t>
            </a:r>
            <a:r>
              <a:rPr lang="ko-KR" altLang="en-US" dirty="0"/>
              <a:t> 타입</a:t>
            </a:r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>
                <a:hlinkClick r:id="rId2"/>
              </a:rPr>
              <a:t>http://localhost/user</a:t>
            </a:r>
            <a:r>
              <a:rPr lang="en-US" altLang="ko-KR" dirty="0"/>
              <a:t>  : </a:t>
            </a:r>
            <a:r>
              <a:rPr lang="ko-KR" altLang="en-US" dirty="0"/>
              <a:t>일반 </a:t>
            </a:r>
            <a:r>
              <a:rPr lang="ko-KR" altLang="en-US" dirty="0" err="1"/>
              <a:t>웹페이지</a:t>
            </a:r>
            <a:endParaRPr lang="en-US" altLang="ko-KR" dirty="0"/>
          </a:p>
          <a:p>
            <a:pPr lvl="2"/>
            <a:r>
              <a:rPr lang="en-US" altLang="ko-KR" dirty="0">
                <a:hlinkClick r:id="rId2"/>
              </a:rPr>
              <a:t>http://localhost/user</a:t>
            </a:r>
            <a:r>
              <a:rPr lang="en-US" altLang="ko-KR" dirty="0"/>
              <a:t>. </a:t>
            </a:r>
            <a:r>
              <a:rPr lang="en-US" altLang="ko-KR" dirty="0" err="1"/>
              <a:t>json</a:t>
            </a:r>
            <a:r>
              <a:rPr lang="en-US" altLang="ko-KR" dirty="0"/>
              <a:t> : </a:t>
            </a:r>
            <a:r>
              <a:rPr lang="en-US" altLang="ko-KR" dirty="0" err="1"/>
              <a:t>json</a:t>
            </a:r>
            <a:r>
              <a:rPr lang="en-US" altLang="ko-KR" dirty="0"/>
              <a:t> </a:t>
            </a:r>
            <a:r>
              <a:rPr lang="ko-KR" altLang="en-US" dirty="0"/>
              <a:t>데이터</a:t>
            </a:r>
            <a:endParaRPr lang="en-US" altLang="ko-KR" dirty="0"/>
          </a:p>
          <a:p>
            <a:pPr lvl="2"/>
            <a:r>
              <a:rPr lang="en-US" altLang="ko-KR" dirty="0">
                <a:hlinkClick r:id="rId2"/>
              </a:rPr>
              <a:t>http://localhost/user</a:t>
            </a:r>
            <a:r>
              <a:rPr lang="en-US" altLang="ko-KR" dirty="0"/>
              <a:t>. xml : xml </a:t>
            </a:r>
            <a:r>
              <a:rPr lang="ko-KR" altLang="en-US" dirty="0"/>
              <a:t>데이터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 단점</a:t>
            </a:r>
            <a:endParaRPr lang="en-US" altLang="ko-KR" dirty="0"/>
          </a:p>
          <a:p>
            <a:pPr lvl="2"/>
            <a:r>
              <a:rPr lang="en-US" altLang="ko-KR" dirty="0" err="1"/>
              <a:t>PathVariable</a:t>
            </a:r>
            <a:r>
              <a:rPr lang="en-US" altLang="ko-KR" dirty="0"/>
              <a:t> </a:t>
            </a:r>
            <a:r>
              <a:rPr lang="ko-KR" altLang="en-US" dirty="0"/>
              <a:t>사용 시 </a:t>
            </a:r>
            <a:r>
              <a:rPr lang="en-US" altLang="ko-KR" dirty="0"/>
              <a:t>“.” </a:t>
            </a:r>
            <a:r>
              <a:rPr lang="ko-KR" altLang="en-US" dirty="0"/>
              <a:t>이 들어간 인자를 인식</a:t>
            </a:r>
            <a:r>
              <a:rPr lang="en-US" altLang="ko-KR" dirty="0"/>
              <a:t> </a:t>
            </a:r>
            <a:r>
              <a:rPr lang="ko-KR" altLang="en-US" dirty="0"/>
              <a:t>못하기도 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장점</a:t>
            </a:r>
            <a:endParaRPr lang="en-US" altLang="ko-KR" dirty="0"/>
          </a:p>
          <a:p>
            <a:pPr lvl="2"/>
            <a:r>
              <a:rPr lang="en-US" altLang="ko-KR" dirty="0"/>
              <a:t>API </a:t>
            </a:r>
            <a:r>
              <a:rPr lang="ko-KR" altLang="en-US" dirty="0"/>
              <a:t>만들기 유용함</a:t>
            </a:r>
            <a:endParaRPr lang="en-US" altLang="ko-KR" dirty="0"/>
          </a:p>
          <a:p>
            <a:pPr lvl="1"/>
            <a:r>
              <a:rPr lang="en-US" altLang="ko-KR" dirty="0"/>
              <a:t>&lt;bean id=“</a:t>
            </a:r>
            <a:r>
              <a:rPr lang="en-US" altLang="ko-KR" dirty="0" err="1"/>
              <a:t>contentNegotiationManager</a:t>
            </a:r>
            <a:r>
              <a:rPr lang="en-US" altLang="ko-KR" dirty="0"/>
              <a:t>” class=“”&gt;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030D0-224D-4747-9AEF-758FE15D0C16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6998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>확장앱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Boomerang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API </a:t>
            </a:r>
            <a:r>
              <a:rPr lang="ko-KR" altLang="en-US"/>
              <a:t>개발을 빠르고 쉽게</a:t>
            </a:r>
            <a:r>
              <a:rPr lang="en-US" altLang="ko-KR"/>
              <a:t>, </a:t>
            </a:r>
            <a:r>
              <a:rPr lang="ko-KR" altLang="en-US"/>
              <a:t>개발된 </a:t>
            </a:r>
            <a:r>
              <a:rPr lang="en-US" altLang="ko-KR"/>
              <a:t>API</a:t>
            </a:r>
            <a:r>
              <a:rPr lang="ko-KR" altLang="en-US"/>
              <a:t>를 테스트할 수 있고</a:t>
            </a:r>
            <a:r>
              <a:rPr lang="en-US" altLang="ko-KR"/>
              <a:t>, </a:t>
            </a:r>
            <a:r>
              <a:rPr lang="ko-KR" altLang="en-US"/>
              <a:t>팀원들간 공유를 할 수 있게 해주는 플랫폼</a:t>
            </a:r>
          </a:p>
          <a:p>
            <a:pPr lvl="0">
              <a:defRPr/>
            </a:pPr>
            <a:r>
              <a:rPr lang="ko-KR" altLang="en-US">
                <a:hlinkClick r:id="rId2"/>
              </a:rPr>
              <a:t>크롬웹스토어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https</a:t>
            </a:r>
            <a:r>
              <a:rPr lang="en-US" altLang="ko-KR">
                <a:hlinkClick r:id="rId2"/>
              </a:rPr>
              <a:t>://chrome.google.com/webstore/category/extensions?hl=ko&amp;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rest </a:t>
            </a:r>
            <a:r>
              <a:rPr lang="ko-KR" altLang="en-US"/>
              <a:t>검색하여 </a:t>
            </a:r>
            <a:r>
              <a:rPr lang="en-US" altLang="ko-KR"/>
              <a:t>Boomerang </a:t>
            </a:r>
            <a:r>
              <a:rPr lang="ko-KR" altLang="en-US"/>
              <a:t>확장앱을 설치함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pin </a:t>
            </a:r>
            <a:r>
              <a:rPr lang="ko-KR" altLang="en-US"/>
              <a:t>고정</a:t>
            </a:r>
            <a:br>
              <a:rPr lang="en-US" altLang="ko-KR"/>
            </a:b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B4030D0-224D-4747-9AEF-758FE15D0C16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/>
          <a:srcRect r="23360" b="35440"/>
          <a:stretch>
            <a:fillRect/>
          </a:stretch>
        </p:blipFill>
        <p:spPr>
          <a:xfrm>
            <a:off x="911378" y="2997135"/>
            <a:ext cx="5270986" cy="208138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848108" y="4204167"/>
            <a:ext cx="3369974" cy="2069633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확장앱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json formatter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cURL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https://curl.haxx.se/docs/manual.html</a:t>
            </a:r>
            <a:endParaRPr lang="en-US" altLang="ko-KR" dirty="0"/>
          </a:p>
          <a:p>
            <a:r>
              <a:rPr lang="ko-KR" altLang="en-US" dirty="0"/>
              <a:t>커맨드라인 환경에서 </a:t>
            </a:r>
            <a:r>
              <a:rPr lang="en-US" altLang="ko-KR" dirty="0"/>
              <a:t>REST API </a:t>
            </a:r>
            <a:r>
              <a:rPr lang="ko-KR" altLang="en-US" dirty="0"/>
              <a:t>요청 보내기</a:t>
            </a:r>
            <a:endParaRPr lang="en-US" altLang="ko-KR" dirty="0"/>
          </a:p>
          <a:p>
            <a:r>
              <a:rPr lang="en-US" altLang="ko-KR" dirty="0" err="1"/>
              <a:t>cURL</a:t>
            </a:r>
            <a:r>
              <a:rPr lang="en-US" altLang="ko-KR" dirty="0"/>
              <a:t> </a:t>
            </a:r>
            <a:r>
              <a:rPr lang="ko-KR" altLang="en-US" dirty="0"/>
              <a:t>옵션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030D0-224D-4747-9AEF-758FE15D0C16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656050"/>
              </p:ext>
            </p:extLst>
          </p:nvPr>
        </p:nvGraphicFramePr>
        <p:xfrm>
          <a:off x="914400" y="2649075"/>
          <a:ext cx="9716017" cy="34031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8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01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8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short</a:t>
                      </a:r>
                      <a:endParaRPr lang="ko-KR" altLang="en-US" sz="1400" dirty="0"/>
                    </a:p>
                  </a:txBody>
                  <a:tcPr marL="109728" marR="10972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Long</a:t>
                      </a:r>
                      <a:endParaRPr lang="ko-KR" altLang="en-US" sz="1400" dirty="0"/>
                    </a:p>
                  </a:txBody>
                  <a:tcPr marL="109728" marR="10972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설명</a:t>
                      </a:r>
                    </a:p>
                  </a:txBody>
                  <a:tcPr marL="109728" marR="10972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8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-I </a:t>
                      </a:r>
                      <a:endParaRPr lang="ko-KR" altLang="en-US" sz="1400" dirty="0"/>
                    </a:p>
                  </a:txBody>
                  <a:tcPr marL="109728" marR="10972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--head</a:t>
                      </a:r>
                      <a:endParaRPr lang="ko-KR" altLang="en-US" sz="1400" dirty="0"/>
                    </a:p>
                  </a:txBody>
                  <a:tcPr marL="109728" marR="10972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응답 헤더 출력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옵션이 없으면 응답 본문만 출력함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marL="109728" marR="10972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7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-v</a:t>
                      </a:r>
                      <a:endParaRPr lang="ko-KR" altLang="en-US" sz="1400" dirty="0"/>
                    </a:p>
                  </a:txBody>
                  <a:tcPr marL="109728" marR="10972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--verbose</a:t>
                      </a:r>
                      <a:endParaRPr lang="ko-KR" altLang="en-US" sz="1400" dirty="0"/>
                    </a:p>
                  </a:txBody>
                  <a:tcPr marL="109728" marR="10972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중간 처리과정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오류 메시지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요청 메시지와 응답 메시지를 헤더와 본문을 포함해 전체 출력</a:t>
                      </a:r>
                    </a:p>
                  </a:txBody>
                  <a:tcPr marL="109728" marR="10972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8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-x</a:t>
                      </a:r>
                      <a:endParaRPr lang="ko-KR" altLang="en-US" sz="1400" dirty="0"/>
                    </a:p>
                  </a:txBody>
                  <a:tcPr marL="109728" marR="10972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9728" marR="10972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요청 </a:t>
                      </a:r>
                      <a:r>
                        <a:rPr lang="ko-KR" altLang="en-US" sz="1400" dirty="0" err="1"/>
                        <a:t>메소드를</a:t>
                      </a:r>
                      <a:r>
                        <a:rPr lang="ko-KR" altLang="en-US" sz="1400" dirty="0"/>
                        <a:t> 지정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옵션이 없으면 기본값은 </a:t>
                      </a:r>
                      <a:r>
                        <a:rPr lang="en-US" altLang="ko-KR" sz="1400" dirty="0"/>
                        <a:t>GET)</a:t>
                      </a:r>
                      <a:endParaRPr lang="ko-KR" altLang="en-US" sz="1400" dirty="0"/>
                    </a:p>
                  </a:txBody>
                  <a:tcPr marL="109728" marR="10972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8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-H</a:t>
                      </a:r>
                      <a:endParaRPr lang="ko-KR" altLang="en-US" sz="1400" dirty="0"/>
                    </a:p>
                  </a:txBody>
                  <a:tcPr marL="109728" marR="10972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9728" marR="10972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9728" marR="10972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8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-d</a:t>
                      </a:r>
                      <a:endParaRPr lang="ko-KR" altLang="en-US" sz="1400" dirty="0"/>
                    </a:p>
                  </a:txBody>
                  <a:tcPr marL="109728" marR="10972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--data</a:t>
                      </a:r>
                      <a:endParaRPr lang="ko-KR" altLang="en-US" sz="1400" dirty="0"/>
                    </a:p>
                  </a:txBody>
                  <a:tcPr marL="109728" marR="10972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HTTP post data</a:t>
                      </a:r>
                      <a:endParaRPr lang="ko-KR" altLang="en-US" sz="1400" dirty="0"/>
                    </a:p>
                  </a:txBody>
                  <a:tcPr marL="109728" marR="10972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47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-L</a:t>
                      </a:r>
                      <a:endParaRPr lang="ko-KR" altLang="en-US" sz="1400" dirty="0"/>
                    </a:p>
                  </a:txBody>
                  <a:tcPr marL="109728" marR="10972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--location</a:t>
                      </a:r>
                      <a:endParaRPr lang="ko-KR" altLang="en-US" sz="1400" dirty="0"/>
                    </a:p>
                  </a:txBody>
                  <a:tcPr marL="109728" marR="10972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서버에서 </a:t>
                      </a:r>
                      <a:r>
                        <a:rPr lang="en-US" altLang="ko-KR" sz="1400" dirty="0"/>
                        <a:t>HTTP301</a:t>
                      </a:r>
                      <a:r>
                        <a:rPr lang="ko-KR" altLang="en-US" sz="1400" dirty="0"/>
                        <a:t>이나 </a:t>
                      </a:r>
                      <a:r>
                        <a:rPr lang="en-US" altLang="ko-KR" sz="1400" dirty="0"/>
                        <a:t>HTTP302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ko-KR" altLang="en-US" sz="1400" baseline="0" dirty="0"/>
                        <a:t>응답이 왔을 경우 </a:t>
                      </a:r>
                      <a:r>
                        <a:rPr lang="en-US" altLang="ko-KR" sz="1400" baseline="0" dirty="0"/>
                        <a:t>redirect URL</a:t>
                      </a:r>
                      <a:r>
                        <a:rPr lang="ko-KR" altLang="en-US" sz="1400" baseline="0" dirty="0"/>
                        <a:t>로 따라간다</a:t>
                      </a:r>
                      <a:r>
                        <a:rPr lang="en-US" altLang="ko-KR" sz="1400" baseline="0" dirty="0"/>
                        <a:t>.</a:t>
                      </a:r>
                      <a:endParaRPr lang="ko-KR" altLang="en-US" sz="1400" dirty="0"/>
                    </a:p>
                  </a:txBody>
                  <a:tcPr marL="109728" marR="10972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47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-o</a:t>
                      </a:r>
                      <a:endParaRPr lang="ko-KR" altLang="en-US" sz="1400" dirty="0"/>
                    </a:p>
                  </a:txBody>
                  <a:tcPr marL="109728" marR="10972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--output FILE</a:t>
                      </a:r>
                      <a:endParaRPr lang="ko-KR" altLang="en-US" sz="1400" dirty="0"/>
                    </a:p>
                  </a:txBody>
                  <a:tcPr marL="109728" marR="10972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Remote</a:t>
                      </a:r>
                      <a:r>
                        <a:rPr lang="ko-KR" altLang="en-US" sz="1400" dirty="0"/>
                        <a:t>에서 받아온 데이터를 </a:t>
                      </a:r>
                      <a:r>
                        <a:rPr lang="en-US" altLang="ko-KR" sz="1400" dirty="0"/>
                        <a:t>FILE</a:t>
                      </a:r>
                      <a:r>
                        <a:rPr lang="ko-KR" altLang="en-US" sz="1400" dirty="0"/>
                        <a:t>에 저장</a:t>
                      </a:r>
                      <a:r>
                        <a:rPr lang="en-US" altLang="ko-KR" sz="1400" dirty="0"/>
                        <a:t>. (download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ko-KR" altLang="en-US" sz="1400" baseline="0" dirty="0"/>
                        <a:t>시 유용</a:t>
                      </a:r>
                      <a:r>
                        <a:rPr lang="en-US" altLang="ko-KR" sz="1400" baseline="0" dirty="0"/>
                        <a:t>)</a:t>
                      </a:r>
                      <a:endParaRPr lang="ko-KR" altLang="en-US" sz="1400" dirty="0"/>
                    </a:p>
                  </a:txBody>
                  <a:tcPr marL="109728" marR="109728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8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-T</a:t>
                      </a:r>
                      <a:endParaRPr lang="ko-KR" altLang="en-US" sz="1400" dirty="0"/>
                    </a:p>
                  </a:txBody>
                  <a:tcPr marL="109728" marR="10972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9728" marR="10972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서버에 파일 업로드</a:t>
                      </a:r>
                    </a:p>
                  </a:txBody>
                  <a:tcPr marL="109728" marR="109728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1025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cURL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cURL</a:t>
            </a:r>
            <a:r>
              <a:rPr lang="en-US" altLang="ko-KR" dirty="0"/>
              <a:t> </a:t>
            </a:r>
            <a:r>
              <a:rPr lang="ko-KR" altLang="en-US" dirty="0"/>
              <a:t>예제</a:t>
            </a:r>
            <a:endParaRPr lang="en-US" altLang="ko-KR" dirty="0"/>
          </a:p>
          <a:p>
            <a:pPr lvl="1"/>
            <a:r>
              <a:rPr lang="en-US" altLang="ko-KR" dirty="0"/>
              <a:t>XML </a:t>
            </a:r>
          </a:p>
          <a:p>
            <a:pPr lvl="1"/>
            <a:endParaRPr lang="en-US" altLang="ko-KR" dirty="0"/>
          </a:p>
          <a:p>
            <a:pPr marL="548640" lvl="1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JSON</a:t>
            </a:r>
          </a:p>
          <a:p>
            <a:pPr marL="324000" lvl="1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User CRUD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030D0-224D-4747-9AEF-758FE15D0C16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257063" y="2250273"/>
            <a:ext cx="9677875" cy="5232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/>
              <a:t>$curl –I –H “</a:t>
            </a:r>
            <a:r>
              <a:rPr lang="en-US" altLang="ko-KR" sz="1400" b="1" dirty="0" err="1"/>
              <a:t>Content-Type:application</a:t>
            </a:r>
            <a:r>
              <a:rPr lang="en-US" altLang="ko-KR" sz="1400" b="1" dirty="0"/>
              <a:t>/</a:t>
            </a:r>
            <a:r>
              <a:rPr lang="en-US" altLang="ko-KR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xml</a:t>
            </a:r>
            <a:r>
              <a:rPr lang="en-US" altLang="ko-KR" sz="1400" b="1" dirty="0"/>
              <a:t>” –X get –d ‘&lt;message&gt;&lt;name&gt;</a:t>
            </a:r>
            <a:r>
              <a:rPr lang="en-US" altLang="ko-KR" sz="1400" b="1" dirty="0" err="1"/>
              <a:t>hong</a:t>
            </a:r>
            <a:r>
              <a:rPr lang="en-US" altLang="ko-KR" sz="1400" b="1" dirty="0"/>
              <a:t>&lt;/name&gt;&lt;/message&gt;’ http://localhost:80/getUserInfo</a:t>
            </a:r>
            <a:endParaRPr lang="ko-KR" altLang="en-US" sz="1400" b="1" dirty="0"/>
          </a:p>
        </p:txBody>
      </p:sp>
      <p:sp>
        <p:nvSpPr>
          <p:cNvPr id="7" name="직사각형 6"/>
          <p:cNvSpPr/>
          <p:nvPr/>
        </p:nvSpPr>
        <p:spPr>
          <a:xfrm>
            <a:off x="1257063" y="3258384"/>
            <a:ext cx="9677875" cy="30777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/>
              <a:t>$curl –I –H “</a:t>
            </a:r>
            <a:r>
              <a:rPr lang="en-US" altLang="ko-KR" sz="1400" b="1" dirty="0" err="1"/>
              <a:t>Content-Type:application</a:t>
            </a:r>
            <a:r>
              <a:rPr lang="en-US" altLang="ko-KR" sz="1400" b="1" dirty="0"/>
              <a:t>/</a:t>
            </a:r>
            <a:r>
              <a:rPr lang="en-US" altLang="ko-KR" sz="14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json</a:t>
            </a:r>
            <a:r>
              <a:rPr lang="en-US" altLang="ko-KR" sz="1400" b="1" dirty="0"/>
              <a:t>” –X get –d ‘{“name”:””</a:t>
            </a:r>
            <a:r>
              <a:rPr lang="en-US" altLang="ko-KR" sz="1400" b="1" dirty="0" err="1"/>
              <a:t>jong</a:t>
            </a:r>
            <a:r>
              <a:rPr lang="en-US" altLang="ko-KR" sz="1400" b="1" dirty="0"/>
              <a:t>”}’ http://localhost:80/getUserInfo</a:t>
            </a:r>
            <a:endParaRPr lang="ko-KR" altLang="en-US" sz="1400" b="1" dirty="0"/>
          </a:p>
        </p:txBody>
      </p:sp>
      <p:sp>
        <p:nvSpPr>
          <p:cNvPr id="8" name="직사각형 7"/>
          <p:cNvSpPr/>
          <p:nvPr/>
        </p:nvSpPr>
        <p:spPr>
          <a:xfrm>
            <a:off x="1257063" y="4001543"/>
            <a:ext cx="9677875" cy="224676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400" b="1" dirty="0">
                <a:latin typeface="D2Coding" panose="020B0609020101020101" pitchFamily="49" charset="-127"/>
                <a:ea typeface="휴먼모음T" panose="02030504000101010101" pitchFamily="18" charset="-127"/>
              </a:rPr>
              <a:t>조회</a:t>
            </a:r>
            <a:r>
              <a:rPr lang="en-US" altLang="ko-KR" sz="1400" b="1" dirty="0">
                <a:latin typeface="D2Coding" panose="020B0609020101020101" pitchFamily="49" charset="-127"/>
                <a:ea typeface="휴먼모음T" panose="02030504000101010101" pitchFamily="18" charset="-127"/>
              </a:rPr>
              <a:t>: </a:t>
            </a:r>
          </a:p>
          <a:p>
            <a:r>
              <a:rPr lang="en-US" altLang="ko-KR" sz="1400" b="1" dirty="0">
                <a:latin typeface="D2Coding" panose="020B0609020101020101" pitchFamily="49" charset="-127"/>
                <a:ea typeface="휴먼모음T" panose="02030504000101010101" pitchFamily="18" charset="-127"/>
              </a:rPr>
              <a:t>    curl http://localhost/app/users/aa</a:t>
            </a:r>
          </a:p>
          <a:p>
            <a:r>
              <a:rPr lang="ko-KR" altLang="en-US" sz="1400" b="1" dirty="0">
                <a:latin typeface="D2Coding" panose="020B0609020101020101" pitchFamily="49" charset="-127"/>
                <a:ea typeface="휴먼모음T" panose="02030504000101010101" pitchFamily="18" charset="-127"/>
              </a:rPr>
              <a:t>삭제</a:t>
            </a:r>
            <a:r>
              <a:rPr lang="en-US" altLang="ko-KR" sz="1400" b="1" dirty="0">
                <a:latin typeface="D2Coding" panose="020B0609020101020101" pitchFamily="49" charset="-127"/>
                <a:ea typeface="휴먼모음T" panose="02030504000101010101" pitchFamily="18" charset="-127"/>
              </a:rPr>
              <a:t>: </a:t>
            </a:r>
          </a:p>
          <a:p>
            <a:r>
              <a:rPr lang="en-US" altLang="ko-KR" sz="1400" b="1" dirty="0">
                <a:latin typeface="D2Coding" panose="020B0609020101020101" pitchFamily="49" charset="-127"/>
                <a:ea typeface="휴먼모음T" panose="02030504000101010101" pitchFamily="18" charset="-127"/>
              </a:rPr>
              <a:t>    curl http://localhost/app/users/aa  -X DELETE </a:t>
            </a:r>
          </a:p>
          <a:p>
            <a:r>
              <a:rPr lang="ko-KR" altLang="en-US" sz="1400" b="1" dirty="0">
                <a:latin typeface="D2Coding" panose="020B0609020101020101" pitchFamily="49" charset="-127"/>
                <a:ea typeface="휴먼모음T" panose="02030504000101010101" pitchFamily="18" charset="-127"/>
              </a:rPr>
              <a:t>등록</a:t>
            </a:r>
            <a:r>
              <a:rPr lang="en-US" altLang="ko-KR" sz="1400" b="1" dirty="0">
                <a:latin typeface="D2Coding" panose="020B0609020101020101" pitchFamily="49" charset="-127"/>
                <a:ea typeface="휴먼모음T" panose="02030504000101010101" pitchFamily="18" charset="-127"/>
              </a:rPr>
              <a:t>: </a:t>
            </a:r>
          </a:p>
          <a:p>
            <a:r>
              <a:rPr lang="en-US" altLang="ko-KR" sz="1400" b="1" dirty="0">
                <a:latin typeface="D2Coding" panose="020B0609020101020101" pitchFamily="49" charset="-127"/>
                <a:ea typeface="휴먼모음T" panose="02030504000101010101" pitchFamily="18" charset="-127"/>
              </a:rPr>
              <a:t>    curl -X POST -H "Content-Type: application/</a:t>
            </a:r>
            <a:r>
              <a:rPr lang="en-US" altLang="ko-KR" sz="1400" b="1" dirty="0" err="1">
                <a:latin typeface="D2Coding" panose="020B0609020101020101" pitchFamily="49" charset="-127"/>
                <a:ea typeface="휴먼모음T" panose="02030504000101010101" pitchFamily="18" charset="-127"/>
              </a:rPr>
              <a:t>json</a:t>
            </a:r>
            <a:r>
              <a:rPr lang="en-US" altLang="ko-KR" sz="1400" b="1" dirty="0">
                <a:latin typeface="D2Coding" panose="020B0609020101020101" pitchFamily="49" charset="-127"/>
                <a:ea typeface="휴먼모음T" panose="02030504000101010101" pitchFamily="18" charset="-127"/>
              </a:rPr>
              <a:t>" -d "{\"id\":\"test\",\"password\":\"1111\",\"name\":\"</a:t>
            </a:r>
            <a:r>
              <a:rPr lang="en-US" altLang="ko-KR" sz="1400" b="1" dirty="0" err="1">
                <a:latin typeface="D2Coding" panose="020B0609020101020101" pitchFamily="49" charset="-127"/>
                <a:ea typeface="휴먼모음T" panose="02030504000101010101" pitchFamily="18" charset="-127"/>
              </a:rPr>
              <a:t>aaaa</a:t>
            </a:r>
            <a:r>
              <a:rPr lang="en-US" altLang="ko-KR" sz="1400" b="1" dirty="0">
                <a:latin typeface="D2Coding" panose="020B0609020101020101" pitchFamily="49" charset="-127"/>
                <a:ea typeface="휴먼모음T" panose="02030504000101010101" pitchFamily="18" charset="-127"/>
              </a:rPr>
              <a:t>\",\"role\":\"Admin\"}"  http://locahost/app/users</a:t>
            </a:r>
          </a:p>
          <a:p>
            <a:r>
              <a:rPr lang="ko-KR" altLang="en-US" sz="1400" b="1" dirty="0">
                <a:latin typeface="D2Coding" panose="020B0609020101020101" pitchFamily="49" charset="-127"/>
                <a:ea typeface="휴먼모음T" panose="02030504000101010101" pitchFamily="18" charset="-127"/>
              </a:rPr>
              <a:t>수정</a:t>
            </a:r>
            <a:r>
              <a:rPr lang="en-US" altLang="ko-KR" sz="1400" b="1" dirty="0">
                <a:latin typeface="D2Coding" panose="020B0609020101020101" pitchFamily="49" charset="-127"/>
                <a:ea typeface="휴먼모음T" panose="02030504000101010101" pitchFamily="18" charset="-127"/>
              </a:rPr>
              <a:t>: </a:t>
            </a:r>
          </a:p>
          <a:p>
            <a:r>
              <a:rPr lang="en-US" altLang="ko-KR" sz="1400" b="1" dirty="0">
                <a:latin typeface="D2Coding" panose="020B0609020101020101" pitchFamily="49" charset="-127"/>
                <a:ea typeface="휴먼모음T" panose="02030504000101010101" pitchFamily="18" charset="-127"/>
              </a:rPr>
              <a:t>   curl -X PUT  -H "Content-Type: application/</a:t>
            </a:r>
            <a:r>
              <a:rPr lang="en-US" altLang="ko-KR" sz="1400" b="1" dirty="0" err="1">
                <a:latin typeface="D2Coding" panose="020B0609020101020101" pitchFamily="49" charset="-127"/>
                <a:ea typeface="휴먼모음T" panose="02030504000101010101" pitchFamily="18" charset="-127"/>
              </a:rPr>
              <a:t>json</a:t>
            </a:r>
            <a:r>
              <a:rPr lang="en-US" altLang="ko-KR" sz="1400" b="1" dirty="0">
                <a:latin typeface="D2Coding" panose="020B0609020101020101" pitchFamily="49" charset="-127"/>
                <a:ea typeface="휴먼모음T" panose="02030504000101010101" pitchFamily="18" charset="-127"/>
              </a:rPr>
              <a:t>" -d "{\"id\":\"</a:t>
            </a:r>
            <a:r>
              <a:rPr lang="en-US" altLang="ko-KR" sz="1400" b="1" dirty="0" err="1">
                <a:latin typeface="D2Coding" panose="020B0609020101020101" pitchFamily="49" charset="-127"/>
                <a:ea typeface="휴먼모음T" panose="02030504000101010101" pitchFamily="18" charset="-127"/>
              </a:rPr>
              <a:t>choi</a:t>
            </a:r>
            <a:r>
              <a:rPr lang="en-US" altLang="ko-KR" sz="1400" b="1" dirty="0">
                <a:latin typeface="D2Coding" panose="020B0609020101020101" pitchFamily="49" charset="-127"/>
                <a:ea typeface="휴먼모음T" panose="02030504000101010101" pitchFamily="18" charset="-127"/>
              </a:rPr>
              <a:t>\", \"name\":\"test\",\"password\":\"1234\",\"role\":\"Admin\"}" http://localhost/app/users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257063" y="6375917"/>
            <a:ext cx="9677875" cy="30777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/>
              <a:t> curl -X POST -H "Content-Type: application/</a:t>
            </a:r>
            <a:r>
              <a:rPr lang="en-US" altLang="ko-KR" sz="1400" b="1" dirty="0" err="1"/>
              <a:t>json</a:t>
            </a:r>
            <a:r>
              <a:rPr lang="en-US" altLang="ko-KR" sz="1400" b="1" dirty="0"/>
              <a:t>" -d </a:t>
            </a:r>
            <a:r>
              <a:rPr lang="en-US" altLang="ko-KR" sz="1400" b="1" dirty="0">
                <a:solidFill>
                  <a:srgbClr val="FF0000"/>
                </a:solidFill>
              </a:rPr>
              <a:t>@</a:t>
            </a:r>
            <a:r>
              <a:rPr lang="en-US" altLang="ko-KR" sz="1400" b="1" dirty="0" err="1">
                <a:solidFill>
                  <a:srgbClr val="FF0000"/>
                </a:solidFill>
              </a:rPr>
              <a:t>data.json</a:t>
            </a:r>
            <a:r>
              <a:rPr lang="en-US" altLang="ko-KR" sz="1400" b="1" dirty="0">
                <a:solidFill>
                  <a:srgbClr val="FF0000"/>
                </a:solidFill>
              </a:rPr>
              <a:t>  </a:t>
            </a:r>
            <a:r>
              <a:rPr lang="en-US" altLang="ko-KR" sz="1400" b="1" dirty="0"/>
              <a:t>http://locahost/app/users 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51722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033806" y="3252496"/>
            <a:ext cx="5596429" cy="2876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84904" y="1909275"/>
            <a:ext cx="5624186" cy="26640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REST - SERVER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B4030D0-224D-4747-9AEF-758FE15D0C16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AJAX</a:t>
            </a:r>
            <a:endParaRPr lang="ko-KR" altLang="en-US"/>
          </a:p>
        </p:txBody>
      </p:sp>
      <p:sp>
        <p:nvSpPr>
          <p:cNvPr id="1028" name="가로 글상자 1027"/>
          <p:cNvSpPr txBox="1"/>
          <p:nvPr/>
        </p:nvSpPr>
        <p:spPr>
          <a:xfrm>
            <a:off x="7429498" y="2886075"/>
            <a:ext cx="2377442" cy="3600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/>
              <a:t>전통적인 페이지 요청 방식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SERVER response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ResponseEntity</a:t>
            </a:r>
          </a:p>
          <a:p>
            <a:pPr lvl="1">
              <a:defRPr/>
            </a:pPr>
            <a:r>
              <a:rPr lang="en-US" altLang="ko-KR"/>
              <a:t>Client</a:t>
            </a:r>
            <a:r>
              <a:rPr lang="ko-KR" altLang="en-US"/>
              <a:t>의 플랫폼에 구애받지 않는 독립적인 </a:t>
            </a:r>
            <a:r>
              <a:rPr lang="en-US" altLang="ko-KR"/>
              <a:t>Restful API</a:t>
            </a:r>
            <a:r>
              <a:rPr lang="ko-KR" altLang="en-US"/>
              <a:t>를 개발하기 위해</a:t>
            </a:r>
            <a:r>
              <a:rPr lang="en-US" altLang="ko-KR"/>
              <a:t>, </a:t>
            </a:r>
            <a:r>
              <a:rPr lang="ko-KR" altLang="en-US" b="1" u="sng"/>
              <a:t>상태코드</a:t>
            </a:r>
            <a:r>
              <a:rPr lang="en-US" altLang="ko-KR" b="1" u="sng"/>
              <a:t>,</a:t>
            </a:r>
            <a:r>
              <a:rPr lang="ko-KR" altLang="en-US" b="1" u="sng"/>
              <a:t> 응답헤더</a:t>
            </a:r>
            <a:r>
              <a:rPr lang="en-US" altLang="ko-KR" b="1" u="sng"/>
              <a:t>, </a:t>
            </a:r>
            <a:r>
              <a:rPr lang="ko-KR" altLang="en-US" b="1" u="sng"/>
              <a:t>응답메시지</a:t>
            </a:r>
            <a:r>
              <a:rPr lang="en-US" altLang="ko-KR" b="1" u="sng"/>
              <a:t>, </a:t>
            </a:r>
            <a:r>
              <a:rPr lang="ko-KR" altLang="en-US" b="1" u="sng"/>
              <a:t>반환데이터를 모두 지정해서 </a:t>
            </a:r>
            <a:r>
              <a:rPr lang="ko-KR" altLang="en-US"/>
              <a:t>반환해주기 위해 사용</a:t>
            </a:r>
          </a:p>
          <a:p>
            <a:pPr lvl="1">
              <a:defRPr/>
            </a:pPr>
            <a:r>
              <a:rPr lang="en-US" altLang="ko-KR"/>
              <a:t>Client</a:t>
            </a:r>
            <a:r>
              <a:rPr lang="ko-KR" altLang="en-US"/>
              <a:t>요청에 대한 응답을 한번 더 감싸는 역할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B4030D0-224D-4747-9AEF-758FE15D0C16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  <p:sp>
        <p:nvSpPr>
          <p:cNvPr id="16" name="직사각형 15"/>
          <p:cNvSpPr/>
          <p:nvPr/>
        </p:nvSpPr>
        <p:spPr>
          <a:xfrm>
            <a:off x="1516291" y="2813771"/>
            <a:ext cx="9677875" cy="224676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/>
              <a:t>@RequestMapping(method=RequestMethod.POST, consumes=“application/json” )</a:t>
            </a:r>
          </a:p>
          <a:p>
            <a:pPr lvl="0">
              <a:defRPr/>
            </a:pPr>
            <a:r>
              <a:rPr lang="en-US" altLang="ko-KR" sz="1400" b="1"/>
              <a:t>public </a:t>
            </a:r>
            <a:r>
              <a:rPr lang="en-US" altLang="ko-KR" sz="1400" b="1">
                <a:solidFill>
                  <a:schemeClr val="tx2">
                    <a:lumMod val="60000"/>
                    <a:lumOff val="40000"/>
                  </a:schemeClr>
                </a:solidFill>
              </a:rPr>
              <a:t>ResponseEntity </a:t>
            </a:r>
            <a:r>
              <a:rPr lang="en-US" altLang="ko-KR" sz="1400" b="1"/>
              <a:t>getUserList() {</a:t>
            </a:r>
          </a:p>
          <a:p>
            <a:pPr lvl="0">
              <a:defRPr/>
            </a:pPr>
            <a:r>
              <a:rPr lang="en-US" altLang="ko-KR" sz="1400"/>
              <a:t>   URI location = ...; </a:t>
            </a:r>
          </a:p>
          <a:p>
            <a:pPr lvl="0">
              <a:defRPr/>
            </a:pPr>
            <a:r>
              <a:rPr lang="en-US" altLang="ko-KR" sz="1400"/>
              <a:t>   HttpHeaders responseHeaders = new HttpHeaders(); </a:t>
            </a:r>
          </a:p>
          <a:p>
            <a:pPr lvl="0">
              <a:defRPr/>
            </a:pPr>
            <a:r>
              <a:rPr lang="en-US" altLang="ko-KR" sz="1400"/>
              <a:t>   responseHeaders.setLocation(location);     </a:t>
            </a:r>
          </a:p>
          <a:p>
            <a:pPr lvl="0">
              <a:defRPr/>
            </a:pPr>
            <a:r>
              <a:rPr lang="en-US" altLang="ko-KR" sz="1400"/>
              <a:t>   responseHeaders.set("MyResponseHeader", "MyValue");</a:t>
            </a:r>
          </a:p>
          <a:p>
            <a:pPr lvl="0">
              <a:defRPr/>
            </a:pPr>
            <a:r>
              <a:rPr lang="en-US" altLang="ko-KR" sz="1400"/>
              <a:t>   ObjectMapper om = </a:t>
            </a:r>
            <a:r>
              <a:rPr lang="en-US" altLang="ko-KR" sz="1400" b="1"/>
              <a:t>new ObjectMapper();</a:t>
            </a:r>
          </a:p>
          <a:p>
            <a:pPr lvl="0">
              <a:defRPr/>
            </a:pPr>
            <a:r>
              <a:rPr lang="en-US" altLang="ko-KR" sz="1400"/>
              <a:t>   String body= om.writeValueAsString(list);</a:t>
            </a:r>
          </a:p>
          <a:p>
            <a:pPr lvl="0">
              <a:defRPr/>
            </a:pPr>
            <a:r>
              <a:rPr lang="en-US" altLang="ko-KR" sz="1400"/>
              <a:t>   return </a:t>
            </a:r>
            <a:r>
              <a:rPr lang="en-US" altLang="ko-KR" sz="1400" b="1">
                <a:solidFill>
                  <a:srgbClr val="FF0000"/>
                </a:solidFill>
              </a:rPr>
              <a:t>new ResponseEntity&lt;String&gt;(body,  responseHeaders, HttpStatus.CREATED);</a:t>
            </a:r>
          </a:p>
          <a:p>
            <a:pPr lvl="0">
              <a:defRPr/>
            </a:pPr>
            <a:r>
              <a:rPr lang="en-US" altLang="ko-KR" sz="1400"/>
              <a:t>}</a:t>
            </a:r>
            <a:endParaRPr lang="ko-KR" altLang="en-US" sz="1400"/>
          </a:p>
        </p:txBody>
      </p:sp>
      <p:sp>
        <p:nvSpPr>
          <p:cNvPr id="21" name="직사각형 20"/>
          <p:cNvSpPr/>
          <p:nvPr/>
        </p:nvSpPr>
        <p:spPr>
          <a:xfrm>
            <a:off x="1516291" y="5032562"/>
            <a:ext cx="9677875" cy="16004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/>
              <a:t>@RequestMapping(consumes=“application/json” )</a:t>
            </a:r>
          </a:p>
          <a:p>
            <a:pPr lvl="0">
              <a:defRPr/>
            </a:pPr>
            <a:r>
              <a:rPr lang="en-US" altLang="ko-KR" sz="1400" b="1"/>
              <a:t>public </a:t>
            </a:r>
            <a:r>
              <a:rPr lang="en-US" altLang="ko-KR" sz="1400" b="1">
                <a:solidFill>
                  <a:schemeClr val="tx2">
                    <a:lumMod val="60000"/>
                    <a:lumOff val="40000"/>
                  </a:schemeClr>
                </a:solidFill>
              </a:rPr>
              <a:t>ResponseEntity </a:t>
            </a:r>
            <a:r>
              <a:rPr lang="en-US" altLang="ko-KR" sz="1400" b="1"/>
              <a:t>getUserList() {</a:t>
            </a:r>
          </a:p>
          <a:p>
            <a:pPr lvl="0">
              <a:defRPr/>
            </a:pPr>
            <a:r>
              <a:rPr lang="en-US" altLang="ko-KR" sz="1400"/>
              <a:t>    return </a:t>
            </a:r>
            <a:r>
              <a:rPr lang="en-US" altLang="ko-KR" sz="1400" b="1">
                <a:solidFill>
                  <a:srgbClr val="FF0000"/>
                </a:solidFill>
              </a:rPr>
              <a:t>ResponseEntity</a:t>
            </a:r>
          </a:p>
          <a:p>
            <a:pPr lvl="0">
              <a:defRPr/>
            </a:pPr>
            <a:r>
              <a:rPr lang="en-US" altLang="ko-KR" sz="1400" b="1">
                <a:solidFill>
                  <a:srgbClr val="FF0000"/>
                </a:solidFill>
              </a:rPr>
              <a:t>             .created(location)</a:t>
            </a:r>
          </a:p>
          <a:p>
            <a:pPr lvl="0">
              <a:defRPr/>
            </a:pPr>
            <a:r>
              <a:rPr lang="en-US" altLang="ko-KR" sz="1400" b="1">
                <a:solidFill>
                  <a:srgbClr val="FF0000"/>
                </a:solidFill>
              </a:rPr>
              <a:t>             .header("MyResponseHeader", "MyValue")</a:t>
            </a:r>
          </a:p>
          <a:p>
            <a:pPr lvl="0">
              <a:defRPr/>
            </a:pPr>
            <a:r>
              <a:rPr lang="en-US" altLang="ko-KR" sz="1400" b="1">
                <a:solidFill>
                  <a:srgbClr val="FF0000"/>
                </a:solidFill>
              </a:rPr>
              <a:t>             .body("Hello World");</a:t>
            </a:r>
          </a:p>
          <a:p>
            <a:pPr lvl="0">
              <a:defRPr/>
            </a:pPr>
            <a:r>
              <a:rPr lang="en-US" altLang="ko-KR" sz="1400"/>
              <a:t>}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2602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CORS</a:t>
            </a:r>
          </a:p>
          <a:p>
            <a:pPr lvl="1"/>
            <a:r>
              <a:rPr lang="en-US" altLang="ko-KR" dirty="0"/>
              <a:t>Cross </a:t>
            </a:r>
            <a:r>
              <a:rPr lang="en-US" altLang="ko-KR" dirty="0" err="1"/>
              <a:t>Orgin</a:t>
            </a:r>
            <a:r>
              <a:rPr lang="en-US" altLang="ko-KR" dirty="0"/>
              <a:t> Resource Sharing(</a:t>
            </a:r>
            <a:r>
              <a:rPr lang="ko-KR" altLang="en-US" dirty="0"/>
              <a:t>외부 도메인 연결 요청</a:t>
            </a:r>
            <a:r>
              <a:rPr lang="en-US" altLang="ko-KR"/>
              <a:t>) </a:t>
            </a:r>
            <a:endParaRPr lang="en-US" altLang="ko-KR" dirty="0"/>
          </a:p>
          <a:p>
            <a:pPr lvl="1"/>
            <a:r>
              <a:rPr lang="ko-KR" altLang="en-US" dirty="0"/>
              <a:t>참고사이트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https://brunch.co.kr/@adrenalinee31/1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030D0-224D-4747-9AEF-758FE15D0C16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95779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HTTP </a:t>
            </a:r>
            <a:r>
              <a:rPr lang="ko-KR" altLang="en-US"/>
              <a:t>서버 통신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>참고사이트</a:t>
            </a:r>
          </a:p>
          <a:p>
            <a:pPr lvl="1">
              <a:defRPr/>
            </a:pPr>
            <a:r>
              <a:rPr lang="en-US" altLang="ko-KR">
                <a:hlinkClick r:id="rId2"/>
              </a:rPr>
              <a:t>https://sjh836.tistory.com/141</a:t>
            </a: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통신방법</a:t>
            </a:r>
          </a:p>
          <a:p>
            <a:pPr lvl="1">
              <a:defRPr/>
            </a:pPr>
            <a:r>
              <a:rPr lang="en-US" altLang="ko-KR"/>
              <a:t>URLConnection</a:t>
            </a:r>
          </a:p>
          <a:p>
            <a:pPr lvl="1">
              <a:defRPr/>
            </a:pPr>
            <a:r>
              <a:rPr lang="en-US" altLang="ko-KR"/>
              <a:t>HttpURLConnection</a:t>
            </a:r>
          </a:p>
          <a:p>
            <a:pPr lvl="1">
              <a:defRPr/>
            </a:pPr>
            <a:r>
              <a:rPr lang="en-US" altLang="ko-KR"/>
              <a:t>HttpClient</a:t>
            </a:r>
          </a:p>
          <a:p>
            <a:pPr lvl="1">
              <a:defRPr/>
            </a:pPr>
            <a:r>
              <a:rPr lang="en-US" altLang="ko-KR"/>
              <a:t>RestTemplate</a:t>
            </a:r>
          </a:p>
          <a:p>
            <a:pPr marL="0" lvl="0" indent="0">
              <a:buNone/>
              <a:defRPr/>
            </a:pPr>
            <a:br>
              <a:rPr lang="ko-KR" altLang="en-US"/>
            </a:b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B4030D0-224D-4747-9AEF-758FE15D0C16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HTTP </a:t>
            </a:r>
            <a:r>
              <a:rPr lang="ko-KR" altLang="en-US"/>
              <a:t>서버 통신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URLConnection</a:t>
            </a:r>
          </a:p>
          <a:p>
            <a:pPr lvl="1">
              <a:defRPr/>
            </a:pPr>
            <a:r>
              <a:rPr lang="en-US" altLang="ko-KR"/>
              <a:t>JDK 1.2 </a:t>
            </a:r>
            <a:r>
              <a:rPr lang="ko-KR" altLang="en-US"/>
              <a:t>의 </a:t>
            </a:r>
            <a:r>
              <a:rPr lang="en-US" altLang="ko-KR"/>
              <a:t>java.net </a:t>
            </a:r>
            <a:r>
              <a:rPr lang="ko-KR" altLang="en-US"/>
              <a:t>패캐지</a:t>
            </a:r>
          </a:p>
          <a:p>
            <a:pPr lvl="1">
              <a:defRPr/>
            </a:pPr>
            <a:r>
              <a:rPr lang="ko-KR" altLang="en-US"/>
              <a:t>단점</a:t>
            </a:r>
          </a:p>
          <a:p>
            <a:pPr lvl="2">
              <a:defRPr/>
            </a:pPr>
            <a:r>
              <a:rPr lang="en-US" altLang="ko-KR"/>
              <a:t>4xx, 5xx </a:t>
            </a:r>
            <a:r>
              <a:rPr lang="ko-KR" altLang="en-US"/>
              <a:t>면 </a:t>
            </a:r>
            <a:r>
              <a:rPr lang="en-US" altLang="ko-KR"/>
              <a:t>IOException </a:t>
            </a:r>
            <a:r>
              <a:rPr lang="ko-KR" altLang="en-US"/>
              <a:t>발생</a:t>
            </a:r>
          </a:p>
          <a:p>
            <a:pPr lvl="2">
              <a:defRPr/>
            </a:pPr>
            <a:r>
              <a:rPr lang="ko-KR" altLang="en-US"/>
              <a:t>타임아웃 설정안됨</a:t>
            </a:r>
          </a:p>
          <a:p>
            <a:pPr lvl="2">
              <a:defRPr/>
            </a:pPr>
            <a:r>
              <a:rPr lang="ko-KR" altLang="en-US"/>
              <a:t>쿠키제어 불가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B4030D0-224D-4747-9AEF-758FE15D0C16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1183066" y="3724918"/>
            <a:ext cx="9332237" cy="954107"/>
            <a:chOff x="395536" y="2927846"/>
            <a:chExt cx="7776864" cy="954106"/>
          </a:xfrm>
        </p:grpSpPr>
        <p:sp>
          <p:nvSpPr>
            <p:cNvPr id="6" name="직사각형 5"/>
            <p:cNvSpPr/>
            <p:nvPr/>
          </p:nvSpPr>
          <p:spPr>
            <a:xfrm>
              <a:off x="395536" y="3275109"/>
              <a:ext cx="7776864" cy="30777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square" anchor="ctr">
              <a:spAutoFit/>
            </a:bodyPr>
            <a:lstStyle/>
            <a:p>
              <a:pPr lvl="0" algn="ctr">
                <a:defRPr/>
              </a:pPr>
              <a:endParaRPr lang="ko-KR" altLang="en-US" sz="1400">
                <a:latin typeface="+mn-ea"/>
                <a:cs typeface="Microsoft Himalaya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67544" y="2927846"/>
              <a:ext cx="7560840" cy="9541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400"/>
                <a:t>URL url = new URL("http://");</a:t>
              </a:r>
            </a:p>
            <a:p>
              <a:pPr lvl="0">
                <a:defRPr/>
              </a:pPr>
              <a:r>
                <a:rPr lang="en-US" altLang="ko-KR" sz="1400"/>
                <a:t>  openConnection</a:t>
              </a:r>
            </a:p>
            <a:p>
              <a:pPr lvl="0">
                <a:defRPr/>
              </a:pPr>
              <a:r>
                <a:rPr lang="en-US" altLang="ko-KR" sz="1400"/>
                <a:t>  getInputStream, getOutputStream</a:t>
              </a:r>
            </a:p>
            <a:p>
              <a:pPr lvl="0">
                <a:defRPr/>
              </a:pPr>
              <a:r>
                <a:rPr lang="en-US" altLang="ko-KR" sz="1400"/>
                <a:t>  InputStream, OutputStream </a:t>
              </a:r>
              <a:r>
                <a:rPr lang="ko-KR" altLang="en-US" sz="1400"/>
                <a:t>처리</a:t>
              </a:r>
              <a:endParaRPr lang="en-US" altLang="ko-KR" sz="140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HTTP </a:t>
            </a:r>
            <a:r>
              <a:rPr lang="ko-KR" altLang="en-US"/>
              <a:t>서버 통신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HttpClient</a:t>
            </a:r>
          </a:p>
          <a:p>
            <a:pPr lvl="1">
              <a:defRPr/>
            </a:pPr>
            <a:r>
              <a:rPr lang="en-US" altLang="ko-KR"/>
              <a:t>Apache </a:t>
            </a:r>
            <a:r>
              <a:rPr lang="ko-KR" altLang="en-US"/>
              <a:t>프로젝트</a:t>
            </a:r>
          </a:p>
          <a:p>
            <a:pPr lvl="1">
              <a:defRPr/>
            </a:pPr>
            <a:r>
              <a:rPr lang="en-US" altLang="ko-KR"/>
              <a:t>URLConnection</a:t>
            </a:r>
            <a:r>
              <a:rPr lang="ko-KR" altLang="en-US"/>
              <a:t>와 비교하여 장점</a:t>
            </a:r>
          </a:p>
          <a:p>
            <a:pPr lvl="2">
              <a:defRPr/>
            </a:pPr>
            <a:r>
              <a:rPr lang="ko-KR" altLang="en-US"/>
              <a:t>모든 응답코드를 읽을 수 있다</a:t>
            </a:r>
            <a:r>
              <a:rPr lang="en-US" altLang="ko-KR"/>
              <a:t>. httpResponseStatusLine().getStatusCode()</a:t>
            </a:r>
          </a:p>
          <a:p>
            <a:pPr lvl="2">
              <a:defRPr/>
            </a:pPr>
            <a:r>
              <a:rPr lang="ko-KR" altLang="en-US"/>
              <a:t>타임아웃 설정 가능</a:t>
            </a:r>
          </a:p>
          <a:p>
            <a:pPr lvl="2">
              <a:defRPr/>
            </a:pPr>
            <a:r>
              <a:rPr lang="ko-KR" altLang="en-US"/>
              <a:t>쿠키제어 가능</a:t>
            </a:r>
          </a:p>
          <a:p>
            <a:pPr lvl="1">
              <a:defRPr/>
            </a:pPr>
            <a:r>
              <a:rPr lang="ko-KR" altLang="en-US"/>
              <a:t>단점</a:t>
            </a:r>
          </a:p>
          <a:p>
            <a:pPr lvl="2">
              <a:defRPr/>
            </a:pPr>
            <a:r>
              <a:rPr lang="en-US" altLang="ko-KR"/>
              <a:t>URLConnection </a:t>
            </a:r>
            <a:r>
              <a:rPr lang="ko-KR" altLang="en-US"/>
              <a:t>보다는 코드가 간결해졌지만 여전히 반복적인 코드가 존재</a:t>
            </a:r>
          </a:p>
          <a:p>
            <a:pPr lvl="2">
              <a:defRPr/>
            </a:pPr>
            <a:r>
              <a:rPr lang="ko-KR" altLang="en-US"/>
              <a:t>스트림 처리 로직을 별도로 짜야한다</a:t>
            </a:r>
          </a:p>
          <a:p>
            <a:pPr lvl="2">
              <a:defRPr/>
            </a:pPr>
            <a:r>
              <a:rPr lang="ko-KR" altLang="en-US"/>
              <a:t>응답의 컨텐츠타입에 따라 별도 로직이 필요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B4030D0-224D-4747-9AEF-758FE15D0C16}" type="slidenum">
              <a:rPr lang="en-US" altLang="en-US"/>
              <a:pPr lvl="0">
                <a:defRPr/>
              </a:pPr>
              <a:t>24</a:t>
            </a:fld>
            <a:endParaRPr lang="en-US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1343472" y="5002812"/>
            <a:ext cx="9332237" cy="1169551"/>
            <a:chOff x="395536" y="2927846"/>
            <a:chExt cx="7776864" cy="1169550"/>
          </a:xfrm>
        </p:grpSpPr>
        <p:sp>
          <p:nvSpPr>
            <p:cNvPr id="6" name="직사각형 5"/>
            <p:cNvSpPr/>
            <p:nvPr/>
          </p:nvSpPr>
          <p:spPr>
            <a:xfrm>
              <a:off x="395536" y="3275109"/>
              <a:ext cx="7776864" cy="30777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square" anchor="ctr">
              <a:spAutoFit/>
            </a:bodyPr>
            <a:lstStyle/>
            <a:p>
              <a:pPr lvl="0" algn="ctr">
                <a:defRPr/>
              </a:pPr>
              <a:endParaRPr lang="ko-KR" altLang="en-US" sz="1400">
                <a:latin typeface="+mn-ea"/>
                <a:cs typeface="Microsoft Himalaya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67544" y="2927846"/>
              <a:ext cx="7560840" cy="11695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400"/>
                <a:t>CloseableHttpClient httpClient = HttpClient.createDefault();</a:t>
              </a:r>
            </a:p>
            <a:p>
              <a:pPr lvl="0">
                <a:defRPr/>
              </a:pPr>
              <a:r>
                <a:rPr lang="en-US" altLang="ko-KR" sz="1400"/>
                <a:t>  HttpGet  httpGet = new HttpGet("http://")</a:t>
              </a:r>
            </a:p>
            <a:p>
              <a:pPr lvl="0">
                <a:defRPr/>
              </a:pPr>
              <a:r>
                <a:rPr lang="en-US" altLang="ko-KR" sz="1400"/>
                <a:t>  CloseableHttpResponse response = httpClient.execute(httpGet)</a:t>
              </a:r>
            </a:p>
            <a:p>
              <a:pPr lvl="0">
                <a:defRPr/>
              </a:pPr>
              <a:r>
                <a:rPr lang="en-US" altLang="ko-KR" sz="1400"/>
                <a:t>  HttpEntity entity = response.getEntity();</a:t>
              </a:r>
            </a:p>
            <a:p>
              <a:pPr lvl="0">
                <a:defRPr/>
              </a:pPr>
              <a:r>
                <a:rPr lang="en-US" altLang="ko-KR" sz="1400"/>
                <a:t>  Stream</a:t>
              </a:r>
              <a:r>
                <a:rPr lang="ko-KR" altLang="en-US" sz="1400"/>
                <a:t>으로 </a:t>
              </a:r>
              <a:r>
                <a:rPr lang="en-US" altLang="ko-KR" sz="1400"/>
                <a:t>entity.getContent() </a:t>
              </a:r>
              <a:r>
                <a:rPr lang="ko-KR" altLang="en-US" sz="1400"/>
                <a:t>처리</a:t>
              </a:r>
              <a:endParaRPr lang="en-US" altLang="ko-KR" sz="140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HTTP </a:t>
            </a:r>
            <a:r>
              <a:rPr lang="ko-KR" altLang="en-US"/>
              <a:t>서버 통신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RestTemplate</a:t>
            </a:r>
          </a:p>
          <a:p>
            <a:pPr lvl="1">
              <a:defRPr/>
            </a:pPr>
            <a:r>
              <a:rPr lang="ko-KR" altLang="en-US"/>
              <a:t>스프링에서 제공하는 </a:t>
            </a:r>
            <a:r>
              <a:rPr lang="en-US" altLang="ko-KR"/>
              <a:t>http </a:t>
            </a:r>
            <a:r>
              <a:rPr lang="ko-KR" altLang="en-US"/>
              <a:t>통신 템플릿</a:t>
            </a:r>
          </a:p>
          <a:p>
            <a:pPr lvl="1">
              <a:defRPr/>
            </a:pPr>
            <a:r>
              <a:rPr lang="ko-KR" altLang="en-US"/>
              <a:t> </a:t>
            </a:r>
            <a:r>
              <a:rPr lang="en-US" altLang="ko-KR"/>
              <a:t>http</a:t>
            </a:r>
            <a:r>
              <a:rPr lang="ko-KR" altLang="en-US"/>
              <a:t>서버와의 통신을 단순화하여 기계적이고 반복적인 코드를 최대한 줄여줌</a:t>
            </a:r>
          </a:p>
          <a:p>
            <a:pPr lvl="1">
              <a:defRPr/>
            </a:pPr>
            <a:r>
              <a:rPr lang="en-US" altLang="ko-KR"/>
              <a:t>HttpClient</a:t>
            </a:r>
            <a:r>
              <a:rPr lang="ko-KR" altLang="en-US"/>
              <a:t>를 추상화하여 제공해주는 것으로 내부 통신은 </a:t>
            </a:r>
            <a:r>
              <a:rPr lang="en-US" altLang="ko-KR"/>
              <a:t>Apache HttpComponents</a:t>
            </a:r>
            <a:r>
              <a:rPr lang="ko-KR" altLang="en-US"/>
              <a:t>를 사용</a:t>
            </a:r>
          </a:p>
          <a:p>
            <a:pPr lvl="1">
              <a:defRPr/>
            </a:pPr>
            <a:r>
              <a:rPr lang="en-US" altLang="ko-KR"/>
              <a:t>RESTful</a:t>
            </a:r>
            <a:r>
              <a:rPr lang="ko-KR" altLang="en-US"/>
              <a:t> 원칙을 지킴</a:t>
            </a:r>
          </a:p>
          <a:p>
            <a:pPr lvl="1">
              <a:defRPr/>
            </a:pPr>
            <a:r>
              <a:rPr lang="en-US" altLang="ko-KR"/>
              <a:t>json, xml </a:t>
            </a:r>
            <a:r>
              <a:rPr lang="ko-KR" altLang="en-US"/>
              <a:t>를 쉽게 응답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B4030D0-224D-4747-9AEF-758FE15D0C16}" type="slidenum">
              <a:rPr lang="en-US" altLang="en-US"/>
              <a:pPr lvl="0">
                <a:defRPr/>
              </a:pPr>
              <a:t>25</a:t>
            </a:fld>
            <a:endParaRPr lang="en-US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1183066" y="3688231"/>
            <a:ext cx="9332237" cy="954107"/>
            <a:chOff x="395536" y="2927846"/>
            <a:chExt cx="7776864" cy="954106"/>
          </a:xfrm>
        </p:grpSpPr>
        <p:sp>
          <p:nvSpPr>
            <p:cNvPr id="6" name="직사각형 5"/>
            <p:cNvSpPr/>
            <p:nvPr/>
          </p:nvSpPr>
          <p:spPr>
            <a:xfrm>
              <a:off x="395536" y="3275109"/>
              <a:ext cx="7776864" cy="30777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square" anchor="ctr">
              <a:spAutoFit/>
            </a:bodyPr>
            <a:lstStyle/>
            <a:p>
              <a:pPr lvl="0" algn="ctr">
                <a:defRPr/>
              </a:pPr>
              <a:endParaRPr lang="ko-KR" altLang="en-US" sz="1400">
                <a:latin typeface="+mn-ea"/>
                <a:cs typeface="Microsoft Himalaya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67544" y="2927846"/>
              <a:ext cx="7560840" cy="9541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400"/>
                <a:t>Public Pofile fetchFacebookProfile(String id) {</a:t>
              </a:r>
            </a:p>
            <a:p>
              <a:pPr lvl="0">
                <a:defRPr/>
              </a:pPr>
              <a:r>
                <a:rPr lang="en-US" altLang="ko-KR" sz="1400"/>
                <a:t>  RestTemplate rest = new RestTemplate();</a:t>
              </a:r>
            </a:p>
            <a:p>
              <a:pPr lvl="0">
                <a:defRPr/>
              </a:pPr>
              <a:r>
                <a:rPr lang="en-US" altLang="ko-KR" sz="1400"/>
                <a:t>  Return rest.getForObject(“http://graph.facebook.com/{id}, UserDTO.class, id);</a:t>
              </a:r>
            </a:p>
            <a:p>
              <a:pPr lvl="0">
                <a:defRPr/>
              </a:pPr>
              <a:r>
                <a:rPr lang="en-US" altLang="ko-KR" sz="1400"/>
                <a:t>}</a:t>
              </a:r>
              <a:endParaRPr lang="ko-KR" altLang="en-US" sz="140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HTTP </a:t>
            </a:r>
            <a:r>
              <a:rPr lang="ko-KR" altLang="en-US"/>
              <a:t>서버 통신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B4030D0-224D-4747-9AEF-758FE15D0C16}" type="slidenum">
              <a:rPr lang="en-US" altLang="en-US"/>
              <a:pPr lvl="0">
                <a:defRPr/>
              </a:pPr>
              <a:t>26</a:t>
            </a:fld>
            <a:endParaRPr lang="en-US" altLang="en-US"/>
          </a:p>
        </p:txBody>
      </p:sp>
      <p:pic>
        <p:nvPicPr>
          <p:cNvPr id="5" name="그림 4" descr="https://t1.daumcdn.net/cfile/tistory/99300D335A9400A52C"/>
          <p:cNvPicPr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935480" y="1921078"/>
            <a:ext cx="7695081" cy="39014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HTTP </a:t>
            </a:r>
            <a:r>
              <a:rPr lang="ko-KR" altLang="en-US"/>
              <a:t>서버 통신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RestTemplate connectionpool </a:t>
            </a:r>
            <a:r>
              <a:rPr lang="ko-KR" altLang="en-US"/>
              <a:t>적용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B4030D0-224D-4747-9AEF-758FE15D0C16}" type="slidenum">
              <a:rPr lang="en-US" altLang="en-US"/>
              <a:pPr lvl="0">
                <a:defRPr/>
              </a:pPr>
              <a:t>27</a:t>
            </a:fld>
            <a:endParaRPr lang="en-US" altLang="en-US"/>
          </a:p>
        </p:txBody>
      </p:sp>
      <p:sp>
        <p:nvSpPr>
          <p:cNvPr id="10" name="직사각형 9"/>
          <p:cNvSpPr/>
          <p:nvPr/>
        </p:nvSpPr>
        <p:spPr>
          <a:xfrm>
            <a:off x="1084243" y="1872768"/>
            <a:ext cx="9850694" cy="33239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en-US" altLang="ko-KR" sz="1400"/>
              <a:t> HttpComponentsClientHttpRequestFactory factory = new HttpComponentsClientHttpRequestFactory();</a:t>
            </a:r>
          </a:p>
          <a:p>
            <a:pPr lvl="0" latinLnBrk="0">
              <a:defRPr/>
            </a:pPr>
            <a:r>
              <a:rPr lang="en-US" altLang="ko-KR" sz="1400"/>
              <a:t>        factory.setReadTimeout(5000);  // </a:t>
            </a:r>
            <a:r>
              <a:rPr lang="ko-KR" altLang="ko-KR" sz="1400"/>
              <a:t>읽기시간초과</a:t>
            </a:r>
            <a:r>
              <a:rPr lang="en-US" altLang="ko-KR" sz="1400"/>
              <a:t>, ms</a:t>
            </a:r>
          </a:p>
          <a:p>
            <a:pPr lvl="0" latinLnBrk="0">
              <a:defRPr/>
            </a:pPr>
            <a:r>
              <a:rPr lang="en-US" altLang="ko-KR" sz="1400"/>
              <a:t>        factory.setConnectTimeout(3000); // </a:t>
            </a:r>
            <a:r>
              <a:rPr lang="ko-KR" altLang="ko-KR" sz="1400"/>
              <a:t>연결시간초과</a:t>
            </a:r>
            <a:r>
              <a:rPr lang="en-US" altLang="ko-KR" sz="1400"/>
              <a:t>, ms</a:t>
            </a:r>
          </a:p>
          <a:p>
            <a:pPr lvl="0" latinLnBrk="0">
              <a:defRPr/>
            </a:pPr>
            <a:r>
              <a:rPr lang="en-US" altLang="ko-KR" sz="1400"/>
              <a:t>        HttpClient httpClient = HttpClientBuilder.create()</a:t>
            </a:r>
          </a:p>
          <a:p>
            <a:pPr lvl="0" latinLnBrk="0">
              <a:defRPr/>
            </a:pPr>
            <a:r>
              <a:rPr lang="en-US" altLang="ko-KR" sz="1400"/>
              <a:t>            .setMaxConnTotal(100) // connection pool </a:t>
            </a:r>
            <a:r>
              <a:rPr lang="ko-KR" altLang="ko-KR" sz="1400"/>
              <a:t>적용</a:t>
            </a:r>
          </a:p>
          <a:p>
            <a:pPr lvl="0" latinLnBrk="0">
              <a:defRPr/>
            </a:pPr>
            <a:r>
              <a:rPr lang="en-US" altLang="ko-KR" sz="1400"/>
              <a:t>            .setMaxConnPerRoute(5) // connection pool </a:t>
            </a:r>
            <a:r>
              <a:rPr lang="ko-KR" altLang="ko-KR" sz="1400"/>
              <a:t>적용</a:t>
            </a:r>
          </a:p>
          <a:p>
            <a:pPr lvl="0" latinLnBrk="0">
              <a:defRPr/>
            </a:pPr>
            <a:r>
              <a:rPr lang="en-US" altLang="ko-KR" sz="1400"/>
              <a:t>            .build();</a:t>
            </a:r>
          </a:p>
          <a:p>
            <a:pPr lvl="0" latinLnBrk="0">
              <a:defRPr/>
            </a:pPr>
            <a:r>
              <a:rPr lang="en-US" altLang="ko-KR" sz="1400"/>
              <a:t>        factory.setHttpClient(httpClient); // </a:t>
            </a:r>
            <a:r>
              <a:rPr lang="ko-KR" altLang="ko-KR" sz="1400"/>
              <a:t>동기실행에 사용될</a:t>
            </a:r>
            <a:r>
              <a:rPr lang="en-US" altLang="ko-KR" sz="1400"/>
              <a:t> HttpClient </a:t>
            </a:r>
            <a:r>
              <a:rPr lang="ko-KR" altLang="ko-KR" sz="1400"/>
              <a:t>세팅</a:t>
            </a:r>
          </a:p>
          <a:p>
            <a:pPr lvl="0" latinLnBrk="0">
              <a:defRPr/>
            </a:pPr>
            <a:r>
              <a:rPr lang="en-US" altLang="ko-KR" sz="1400"/>
              <a:t>        RestTemplate restTemplate = new RestTemplate(factory);</a:t>
            </a:r>
          </a:p>
          <a:p>
            <a:pPr lvl="0" latinLnBrk="0">
              <a:defRPr/>
            </a:pPr>
            <a:r>
              <a:rPr lang="en-US" altLang="ko-KR" sz="1400"/>
              <a:t> </a:t>
            </a:r>
          </a:p>
          <a:p>
            <a:pPr lvl="0" latinLnBrk="0">
              <a:defRPr/>
            </a:pPr>
            <a:r>
              <a:rPr lang="en-US" altLang="ko-KR" sz="1400"/>
              <a:t>        String url = "http://testapi.com/search?text=1234"; // </a:t>
            </a:r>
            <a:r>
              <a:rPr lang="ko-KR" altLang="ko-KR" sz="1400"/>
              <a:t>예제니까 애초에 때려박음</a:t>
            </a:r>
            <a:r>
              <a:rPr lang="en-US" altLang="ko-KR" sz="1400"/>
              <a:t>..</a:t>
            </a:r>
          </a:p>
          <a:p>
            <a:pPr lvl="0" latinLnBrk="0">
              <a:defRPr/>
            </a:pPr>
            <a:r>
              <a:rPr lang="en-US" altLang="ko-KR" sz="1400"/>
              <a:t> </a:t>
            </a:r>
          </a:p>
          <a:p>
            <a:pPr lvl="0" latinLnBrk="0">
              <a:defRPr/>
            </a:pPr>
            <a:r>
              <a:rPr lang="en-US" altLang="ko-KR" sz="1400"/>
              <a:t>        Object obj = restTemplate.getForObject("</a:t>
            </a:r>
            <a:r>
              <a:rPr lang="ko-KR" altLang="ko-KR" sz="1400"/>
              <a:t>요청할</a:t>
            </a:r>
            <a:r>
              <a:rPr lang="en-US" altLang="ko-KR" sz="1400"/>
              <a:t> URI </a:t>
            </a:r>
            <a:r>
              <a:rPr lang="ko-KR" altLang="ko-KR" sz="1400"/>
              <a:t>주소</a:t>
            </a:r>
            <a:r>
              <a:rPr lang="en-US" altLang="ko-KR" sz="1400"/>
              <a:t>", </a:t>
            </a:r>
            <a:r>
              <a:rPr lang="ko-KR" altLang="en-US" sz="1400"/>
              <a:t>자바클래스</a:t>
            </a:r>
            <a:r>
              <a:rPr lang="en-US" altLang="ko-KR" sz="1400"/>
              <a:t>.class);</a:t>
            </a:r>
            <a:br>
              <a:rPr lang="en-US" altLang="ko-KR" sz="1400"/>
            </a:br>
            <a:endParaRPr lang="en-US" altLang="ko-KR" sz="1400"/>
          </a:p>
          <a:p>
            <a:pPr lvl="0" latinLnBrk="0">
              <a:defRPr/>
            </a:pPr>
            <a:r>
              <a:rPr lang="en-US" altLang="ko-KR" sz="1400"/>
              <a:t>        System.out.println(obj);</a:t>
            </a:r>
            <a:endParaRPr lang="ko-KR" altLang="en-US" sz="1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HTTP </a:t>
            </a:r>
            <a:r>
              <a:rPr lang="ko-KR" altLang="en-US"/>
              <a:t>서버 통신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B4030D0-224D-4747-9AEF-758FE15D0C16}" type="slidenum">
              <a:rPr lang="en-US" altLang="en-US"/>
              <a:pPr lvl="0">
                <a:defRPr/>
              </a:pPr>
              <a:t>28</a:t>
            </a:fld>
            <a:endParaRPr lang="en-US" alt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RestTemplate </a:t>
            </a:r>
            <a:r>
              <a:rPr lang="ko-KR" altLang="en-US"/>
              <a:t>주요 메서드</a:t>
            </a:r>
          </a:p>
        </p:txBody>
      </p:sp>
      <p:graphicFrame>
        <p:nvGraphicFramePr>
          <p:cNvPr id="7" name="내용 개체 틀 4"/>
          <p:cNvGraphicFramePr/>
          <p:nvPr/>
        </p:nvGraphicFramePr>
        <p:xfrm>
          <a:off x="1019174" y="1878607"/>
          <a:ext cx="10149840" cy="40155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98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1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0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7988"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sz="1300" kern="0">
                          <a:effectLst/>
                        </a:rPr>
                        <a:t>RestTemplate Method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48590" marR="148590" marT="68580" marB="68580" anchor="ctr"/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sz="1300" kern="0">
                          <a:effectLst/>
                        </a:rPr>
                        <a:t>HTTP Method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48590" marR="148590" marT="68580" marB="68580" anchor="ctr"/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sz="1300" kern="0">
                          <a:effectLst/>
                        </a:rPr>
                        <a:t>설명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48590" marR="148590" marT="68580" marB="6858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988"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sz="1300" kern="0">
                          <a:effectLst/>
                        </a:rPr>
                        <a:t>execute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48590" marR="148590" marT="68580" marB="68580" anchor="ctr"/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sz="1300" kern="0">
                          <a:effectLst/>
                        </a:rPr>
                        <a:t>Any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48590" marR="148590" marT="68580" marB="68580" anchor="ctr"/>
                </a:tc>
                <a:tc>
                  <a:txBody>
                    <a:bodyPr/>
                    <a:lstStyle/>
                    <a:p>
                      <a:pPr lvl="0" algn="just">
                        <a:lnSpc>
                          <a:spcPct val="115000"/>
                        </a:lnSpc>
                        <a:defRPr/>
                      </a:pPr>
                      <a:endParaRPr lang="ko-KR" sz="12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48590" marR="148590" marT="68580" marB="6858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988"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sz="1300" kern="0">
                          <a:effectLst/>
                        </a:rPr>
                        <a:t>exchange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48590" marR="148590" marT="68580" marB="68580" anchor="ctr"/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sz="1300" kern="0">
                          <a:effectLst/>
                        </a:rPr>
                        <a:t>Any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48590" marR="148590" marT="68580" marB="68580" anchor="ctr"/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sz="1300" kern="0">
                          <a:effectLst/>
                        </a:rPr>
                        <a:t>헤더세팅해서</a:t>
                      </a:r>
                      <a:r>
                        <a:rPr lang="en-US" sz="1300" kern="0">
                          <a:effectLst/>
                        </a:rPr>
                        <a:t> HTTP Method</a:t>
                      </a:r>
                      <a:r>
                        <a:rPr lang="ko-KR" sz="1300" kern="0">
                          <a:effectLst/>
                        </a:rPr>
                        <a:t>로 요청보내고</a:t>
                      </a:r>
                      <a:r>
                        <a:rPr lang="en-US" sz="1300" kern="0">
                          <a:effectLst/>
                        </a:rPr>
                        <a:t> ResponseEntity</a:t>
                      </a:r>
                      <a:r>
                        <a:rPr lang="ko-KR" sz="1300" kern="0">
                          <a:effectLst/>
                        </a:rPr>
                        <a:t>로 반환받음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48590" marR="148590" marT="68580" marB="6858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988"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sz="1300" kern="0">
                          <a:effectLst/>
                        </a:rPr>
                        <a:t>getForObject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48590" marR="148590" marT="68580" marB="68580" anchor="ctr"/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sz="1300" kern="0">
                          <a:effectLst/>
                        </a:rPr>
                        <a:t>GET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48590" marR="148590" marT="68580" marB="68580" anchor="ctr"/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sz="1300" kern="0">
                          <a:effectLst/>
                        </a:rPr>
                        <a:t>get </a:t>
                      </a:r>
                      <a:r>
                        <a:rPr lang="ko-KR" sz="1300" kern="0">
                          <a:effectLst/>
                        </a:rPr>
                        <a:t>요청을 보내고</a:t>
                      </a:r>
                      <a:r>
                        <a:rPr lang="en-US" sz="1300" kern="0">
                          <a:effectLst/>
                        </a:rPr>
                        <a:t> java object</a:t>
                      </a:r>
                      <a:r>
                        <a:rPr lang="ko-KR" sz="1300" kern="0">
                          <a:effectLst/>
                        </a:rPr>
                        <a:t>로 매핑받아서 반환받음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48590" marR="148590" marT="68580" marB="6858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988"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sz="1300" kern="0">
                          <a:effectLst/>
                        </a:rPr>
                        <a:t>getForEntity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48590" marR="148590" marT="68580" marB="68580" anchor="ctr"/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sz="1300" kern="0">
                          <a:effectLst/>
                        </a:rPr>
                        <a:t>GET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48590" marR="148590" marT="68580" marB="68580" anchor="ctr"/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sz="1300" kern="0">
                          <a:effectLst/>
                        </a:rPr>
                        <a:t>get </a:t>
                      </a:r>
                      <a:r>
                        <a:rPr lang="ko-KR" sz="1300" kern="0">
                          <a:effectLst/>
                        </a:rPr>
                        <a:t>요청을 보내고</a:t>
                      </a:r>
                      <a:r>
                        <a:rPr lang="en-US" sz="1300" kern="0">
                          <a:effectLst/>
                        </a:rPr>
                        <a:t> ResponseEntity</a:t>
                      </a:r>
                      <a:r>
                        <a:rPr lang="ko-KR" sz="1300" kern="0">
                          <a:effectLst/>
                        </a:rPr>
                        <a:t>로 반환받음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48590" marR="148590" marT="68580" marB="6858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988"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sz="1300" kern="0">
                          <a:effectLst/>
                        </a:rPr>
                        <a:t>postForLocation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48590" marR="148590" marT="68580" marB="68580" anchor="ctr"/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sz="1300" kern="0">
                          <a:effectLst/>
                        </a:rPr>
                        <a:t>POST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48590" marR="148590" marT="68580" marB="68580" anchor="ctr"/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sz="1300" kern="0">
                          <a:effectLst/>
                        </a:rPr>
                        <a:t>post </a:t>
                      </a:r>
                      <a:r>
                        <a:rPr lang="ko-KR" sz="1300" kern="0">
                          <a:effectLst/>
                        </a:rPr>
                        <a:t>요청을 보내고 </a:t>
                      </a:r>
                      <a:r>
                        <a:rPr lang="en-US" sz="1300" kern="0">
                          <a:effectLst/>
                        </a:rPr>
                        <a:t>java.net.URI </a:t>
                      </a:r>
                      <a:r>
                        <a:rPr lang="ko-KR" sz="1300" kern="0">
                          <a:effectLst/>
                        </a:rPr>
                        <a:t>로 반환받음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48590" marR="148590" marT="68580" marB="6858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7988"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sz="1300" kern="0">
                          <a:effectLst/>
                        </a:rPr>
                        <a:t>postForObject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48590" marR="148590" marT="68580" marB="68580" anchor="ctr"/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sz="1300" kern="0">
                          <a:effectLst/>
                        </a:rPr>
                        <a:t>POST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48590" marR="148590" marT="68580" marB="68580" anchor="ctr"/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sz="1300" kern="0">
                          <a:effectLst/>
                        </a:rPr>
                        <a:t>post </a:t>
                      </a:r>
                      <a:r>
                        <a:rPr lang="ko-KR" sz="1300" kern="0">
                          <a:effectLst/>
                        </a:rPr>
                        <a:t>요청을 보내고</a:t>
                      </a:r>
                      <a:r>
                        <a:rPr lang="en-US" sz="1300" kern="0">
                          <a:effectLst/>
                        </a:rPr>
                        <a:t> ResponseEntity</a:t>
                      </a:r>
                      <a:r>
                        <a:rPr lang="ko-KR" sz="1300" kern="0">
                          <a:effectLst/>
                        </a:rPr>
                        <a:t>로 반환받음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48590" marR="148590" marT="68580" marB="6858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7988"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sz="1300" kern="0">
                          <a:effectLst/>
                        </a:rPr>
                        <a:t>put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48590" marR="148590" marT="68580" marB="68580" anchor="ctr"/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sz="1300" kern="0">
                          <a:effectLst/>
                        </a:rPr>
                        <a:t>PUT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48590" marR="148590" marT="68580" marB="68580" anchor="ctr"/>
                </a:tc>
                <a:tc>
                  <a:txBody>
                    <a:bodyPr/>
                    <a:lstStyle/>
                    <a:p>
                      <a:pPr lvl="0" algn="just">
                        <a:lnSpc>
                          <a:spcPct val="115000"/>
                        </a:lnSpc>
                        <a:defRPr/>
                      </a:pPr>
                      <a:endParaRPr lang="ko-KR" sz="12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48590" marR="148590" marT="68580" marB="6858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7988"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sz="1300" kern="0">
                          <a:effectLst/>
                        </a:rPr>
                        <a:t>delete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48590" marR="148590" marT="68580" marB="68580" anchor="ctr"/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sz="1300" kern="0">
                          <a:effectLst/>
                        </a:rPr>
                        <a:t>DELETE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48590" marR="148590" marT="68580" marB="68580" anchor="ctr"/>
                </a:tc>
                <a:tc>
                  <a:txBody>
                    <a:bodyPr/>
                    <a:lstStyle/>
                    <a:p>
                      <a:pPr lvl="0" algn="just">
                        <a:lnSpc>
                          <a:spcPct val="115000"/>
                        </a:lnSpc>
                        <a:defRPr/>
                      </a:pPr>
                      <a:endParaRPr lang="ko-KR" sz="12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48590" marR="148590" marT="68580" marB="6858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7988"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sz="1300" kern="0">
                          <a:effectLst/>
                        </a:rPr>
                        <a:t>headForHeaders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48590" marR="148590" marT="68580" marB="68580" anchor="ctr"/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sz="1300" kern="0">
                          <a:effectLst/>
                        </a:rPr>
                        <a:t>HEAD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48590" marR="148590" marT="68580" marB="68580" anchor="ctr"/>
                </a:tc>
                <a:tc>
                  <a:txBody>
                    <a:bodyPr/>
                    <a:lstStyle/>
                    <a:p>
                      <a:pPr lvl="0" algn="just">
                        <a:lnSpc>
                          <a:spcPct val="115000"/>
                        </a:lnSpc>
                        <a:defRPr/>
                      </a:pPr>
                      <a:endParaRPr lang="ko-KR" sz="12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48590" marR="148590" marT="68580" marB="6858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7988"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sz="1300" kern="0">
                          <a:effectLst/>
                        </a:rPr>
                        <a:t>optionsForAllow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48590" marR="148590" marT="68580" marB="68580" anchor="ctr"/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sz="1300" kern="0">
                          <a:effectLst/>
                        </a:rPr>
                        <a:t>OPTIONS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48590" marR="148590" marT="68580" marB="68580" anchor="ctr"/>
                </a:tc>
                <a:tc>
                  <a:txBody>
                    <a:bodyPr/>
                    <a:lstStyle/>
                    <a:p>
                      <a:pPr lvl="0" algn="just">
                        <a:lnSpc>
                          <a:spcPct val="115000"/>
                        </a:lnSpc>
                        <a:defRPr/>
                      </a:pPr>
                      <a:endParaRPr lang="ko-KR" sz="12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48590" marR="148590" marT="68580" marB="6858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JSON</a:t>
            </a:r>
            <a:r>
              <a:rPr lang="ko-KR" altLang="en-US"/>
              <a:t>이란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JSON(JavaScript Object Notation)</a:t>
            </a:r>
          </a:p>
          <a:p>
            <a:pPr lvl="1">
              <a:defRPr/>
            </a:pPr>
            <a:r>
              <a:rPr lang="en-US" altLang="ko-KR" dirty="0"/>
              <a:t>JSON</a:t>
            </a:r>
            <a:r>
              <a:rPr lang="ko-KR" altLang="en-US" dirty="0"/>
              <a:t>은 경량</a:t>
            </a:r>
            <a:r>
              <a:rPr lang="en-US" altLang="ko-KR" dirty="0"/>
              <a:t>(lightweight)</a:t>
            </a:r>
            <a:r>
              <a:rPr lang="ko-KR" altLang="en-US" dirty="0"/>
              <a:t>의 </a:t>
            </a:r>
            <a:r>
              <a:rPr lang="en-US" altLang="ko-KR" dirty="0"/>
              <a:t>DATA </a:t>
            </a:r>
            <a:r>
              <a:rPr lang="ko-KR" altLang="en-US" dirty="0"/>
              <a:t>교환 방식</a:t>
            </a:r>
          </a:p>
          <a:p>
            <a:pPr lvl="1">
              <a:defRPr/>
            </a:pPr>
            <a:r>
              <a:rPr lang="en-US" altLang="ko-KR" dirty="0" err="1"/>
              <a:t>Javascript</a:t>
            </a:r>
            <a:r>
              <a:rPr lang="ko-KR" altLang="en-US" dirty="0"/>
              <a:t>에서 객체를 만들 때 사용하는 표현식을 의미</a:t>
            </a:r>
          </a:p>
          <a:p>
            <a:pPr lvl="1">
              <a:defRPr/>
            </a:pPr>
            <a:r>
              <a:rPr lang="en-US" altLang="ko-KR" dirty="0">
                <a:hlinkClick r:id="rId2"/>
              </a:rPr>
              <a:t>http://www.json.org/</a:t>
            </a: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0">
              <a:defRPr/>
            </a:pPr>
            <a:r>
              <a:rPr lang="en-US" altLang="ko-KR" dirty="0"/>
              <a:t>JSON </a:t>
            </a:r>
            <a:r>
              <a:rPr lang="ko-KR" altLang="en-US" dirty="0"/>
              <a:t>형식</a:t>
            </a:r>
          </a:p>
          <a:p>
            <a:pPr lvl="1">
              <a:defRPr/>
            </a:pPr>
            <a:r>
              <a:rPr lang="en-US" altLang="ko-KR" dirty="0"/>
              <a:t>Object :  name/value pairs</a:t>
            </a:r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r>
              <a:rPr lang="en-US" altLang="ko-KR" dirty="0"/>
              <a:t>List</a:t>
            </a:r>
          </a:p>
          <a:p>
            <a:pPr lvl="0">
              <a:defRPr/>
            </a:pPr>
            <a:endParaRPr lang="en-US" altLang="ko-KR" dirty="0"/>
          </a:p>
          <a:p>
            <a:pPr lvl="1">
              <a:defRPr/>
            </a:pP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B4030D0-224D-4747-9AEF-758FE15D0C16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98575" y="4113527"/>
            <a:ext cx="9033185" cy="557197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tIns="129600" bIns="129600">
            <a:spAutoFit/>
          </a:bodyPr>
          <a:lstStyle/>
          <a:p>
            <a:pPr lvl="0">
              <a:defRPr/>
            </a:pPr>
            <a:r>
              <a:rPr lang="en-US" altLang="ko-KR" sz="1920">
                <a:latin typeface="D2Coding"/>
                <a:cs typeface="Microsoft Himalaya"/>
              </a:rPr>
              <a:t>{ "firstName":"gildong", "age":20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98575" y="5263608"/>
            <a:ext cx="9033185" cy="557197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tIns="129600" bIns="129600">
            <a:spAutoFit/>
          </a:bodyPr>
          <a:lstStyle/>
          <a:p>
            <a:pPr lvl="0">
              <a:defRPr/>
            </a:pPr>
            <a:r>
              <a:rPr lang="en-US" altLang="ko-KR" sz="1920">
                <a:latin typeface="D2Coding"/>
                <a:cs typeface="Microsoft Himalaya"/>
              </a:rPr>
              <a:t>[ "scott", "tom", "king" ]</a:t>
            </a:r>
            <a:endParaRPr lang="ko-KR" altLang="en-US" sz="1920">
              <a:latin typeface="D2Coding"/>
              <a:cs typeface="Microsoft Himalay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JSON </a:t>
            </a:r>
            <a:r>
              <a:rPr lang="ko-KR" altLang="en-US"/>
              <a:t>라이브러리 의존성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Pom.xml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marL="324000" lvl="1" indent="0">
              <a:buNone/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Spring </a:t>
            </a:r>
            <a:r>
              <a:rPr lang="ko-KR" altLang="en-US"/>
              <a:t>설정</a:t>
            </a:r>
          </a:p>
          <a:p>
            <a:pPr lvl="1">
              <a:defRPr/>
            </a:pPr>
            <a:r>
              <a:rPr lang="en-US" altLang="ko-KR"/>
              <a:t>web.xml</a:t>
            </a:r>
            <a:r>
              <a:rPr lang="ko-KR" altLang="en-US"/>
              <a:t>에서 </a:t>
            </a:r>
            <a:r>
              <a:rPr lang="en-US" altLang="ko-KR"/>
              <a:t>DispatcherServlet </a:t>
            </a:r>
            <a:r>
              <a:rPr lang="ko-KR" altLang="en-US"/>
              <a:t>의 </a:t>
            </a:r>
            <a:r>
              <a:rPr lang="en-US" altLang="ko-KR"/>
              <a:t>url-pattern</a:t>
            </a:r>
            <a:r>
              <a:rPr lang="ko-KR" altLang="en-US"/>
              <a:t>은 </a:t>
            </a:r>
            <a:r>
              <a:rPr lang="en-US" altLang="ko-KR"/>
              <a:t>"/"</a:t>
            </a:r>
            <a:r>
              <a:rPr lang="ko-KR" altLang="en-US"/>
              <a:t> 로</a:t>
            </a:r>
            <a:r>
              <a:rPr lang="en-US" altLang="ko-KR"/>
              <a:t> </a:t>
            </a:r>
            <a:r>
              <a:rPr lang="ko-KR" altLang="en-US"/>
              <a:t>지정</a:t>
            </a:r>
            <a:r>
              <a:rPr lang="en-US" altLang="ko-KR"/>
              <a:t> </a:t>
            </a:r>
          </a:p>
          <a:p>
            <a:pPr lvl="1">
              <a:defRPr/>
            </a:pPr>
            <a:r>
              <a:rPr lang="en-US" altLang="ko-KR"/>
              <a:t>servlet-context.xml</a:t>
            </a:r>
            <a:r>
              <a:rPr lang="ko-KR" altLang="en-US"/>
              <a:t>에서 </a:t>
            </a:r>
            <a:r>
              <a:rPr lang="en-US" altLang="ko-KR"/>
              <a:t>&lt;mvc:Annotation-driven/&gt; </a:t>
            </a:r>
            <a:r>
              <a:rPr lang="ko-KR" altLang="en-US"/>
              <a:t>지정되면 </a:t>
            </a:r>
            <a:r>
              <a:rPr lang="en-US" altLang="ko-KR"/>
              <a:t>MappingJacksonHttpMessageConverter</a:t>
            </a:r>
            <a:r>
              <a:rPr lang="ko-KR" altLang="en-US"/>
              <a:t>를 생성하여 빈으로 등록함</a:t>
            </a:r>
          </a:p>
          <a:p>
            <a:pPr marL="630000" lvl="2" indent="0">
              <a:buNone/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marL="548640" lvl="1" indent="0">
              <a:buNone/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B4030D0-224D-4747-9AEF-758FE15D0C16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257062" y="1836665"/>
          <a:ext cx="9591465" cy="1189421"/>
        </p:xfrm>
        <a:graphic>
          <a:graphicData uri="http://schemas.openxmlformats.org/drawingml/2006/table">
            <a:tbl>
              <a:tblPr/>
              <a:tblGrid>
                <a:gridCol w="5789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20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7291">
                <a:tc>
                  <a:txBody>
                    <a:bodyPr/>
                    <a:lstStyle/>
                    <a:p>
                      <a:pPr marL="0" marR="0" lvl="0" indent="0" algn="l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75259" algn="l"/>
                          <a:tab pos="382270" algn="l"/>
                        </a:tabLst>
                        <a:defRPr/>
                      </a:pPr>
                      <a:r>
                        <a:rPr lang="en-US" sz="1400" kern="0" spc="0">
                          <a:solidFill>
                            <a:srgbClr val="008080"/>
                          </a:solidFill>
                          <a:effectLst/>
                          <a:latin typeface="맑은 고딕"/>
                          <a:ea typeface="맑은 고딕"/>
                        </a:rPr>
                        <a:t>&lt;</a:t>
                      </a:r>
                      <a:r>
                        <a:rPr lang="en-US" sz="1400" kern="0" spc="0">
                          <a:solidFill>
                            <a:srgbClr val="3F7F7F"/>
                          </a:solidFill>
                          <a:effectLst/>
                          <a:latin typeface="맑은 고딕"/>
                          <a:ea typeface="맑은 고딕"/>
                        </a:rPr>
                        <a:t>dependency</a:t>
                      </a:r>
                      <a:r>
                        <a:rPr lang="en-US" sz="1400" kern="0" spc="0">
                          <a:solidFill>
                            <a:srgbClr val="008080"/>
                          </a:solidFill>
                          <a:effectLst/>
                          <a:latin typeface="맑은 고딕"/>
                          <a:ea typeface="맑은 고딕"/>
                        </a:rPr>
                        <a:t>&gt;</a:t>
                      </a:r>
                    </a:p>
                    <a:p>
                      <a:pPr marL="0" marR="0" lvl="0" indent="0" algn="l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75259" algn="l"/>
                          <a:tab pos="382270" algn="l"/>
                        </a:tabLst>
                        <a:defRPr/>
                      </a:pPr>
                      <a:r>
                        <a:rPr lang="en-US" sz="1400" kern="0" spc="0">
                          <a:solidFill>
                            <a:srgbClr val="008080"/>
                          </a:solidFill>
                          <a:effectLst/>
                          <a:latin typeface="맑은 고딕"/>
                          <a:ea typeface="맑은 고딕"/>
                        </a:rPr>
                        <a:t>     &lt;</a:t>
                      </a:r>
                      <a:r>
                        <a:rPr lang="en-US" sz="1400" kern="0" spc="0">
                          <a:solidFill>
                            <a:srgbClr val="3F7F7F"/>
                          </a:solidFill>
                          <a:effectLst/>
                          <a:latin typeface="맑은 고딕"/>
                          <a:ea typeface="맑은 고딕"/>
                        </a:rPr>
                        <a:t>groupId</a:t>
                      </a:r>
                      <a:r>
                        <a:rPr lang="en-US" sz="1400" kern="0" spc="0">
                          <a:solidFill>
                            <a:srgbClr val="008080"/>
                          </a:solidFill>
                          <a:effectLst/>
                          <a:latin typeface="맑은 고딕"/>
                          <a:ea typeface="맑은 고딕"/>
                        </a:rPr>
                        <a:t>&gt;</a:t>
                      </a: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com.fasterxm</a:t>
                      </a:r>
                      <a:r>
                        <a:rPr lang="en-US" sz="1400" kern="0" spc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l</a:t>
                      </a:r>
                      <a:r>
                        <a:rPr lang="en-US" sz="1400" kern="0" spc="0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</a:rPr>
                        <a:t>.jackson.</a:t>
                      </a: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core</a:t>
                      </a:r>
                      <a:r>
                        <a:rPr lang="en-US" sz="1400" kern="0" spc="0">
                          <a:solidFill>
                            <a:srgbClr val="008080"/>
                          </a:solidFill>
                          <a:effectLst/>
                          <a:latin typeface="맑은 고딕"/>
                          <a:ea typeface="맑은 고딕"/>
                        </a:rPr>
                        <a:t>&lt;/</a:t>
                      </a:r>
                      <a:r>
                        <a:rPr lang="en-US" sz="1400" kern="0" spc="0">
                          <a:solidFill>
                            <a:srgbClr val="3F7F7F"/>
                          </a:solidFill>
                          <a:effectLst/>
                          <a:latin typeface="맑은 고딕"/>
                          <a:ea typeface="맑은 고딕"/>
                        </a:rPr>
                        <a:t>groupId</a:t>
                      </a:r>
                      <a:r>
                        <a:rPr lang="en-US" sz="1400" kern="0" spc="0">
                          <a:solidFill>
                            <a:srgbClr val="008080"/>
                          </a:solidFill>
                          <a:effectLst/>
                          <a:latin typeface="맑은 고딕"/>
                          <a:ea typeface="맑은 고딕"/>
                        </a:rPr>
                        <a:t>&gt;</a:t>
                      </a:r>
                    </a:p>
                    <a:p>
                      <a:pPr marL="0" marR="0" lvl="0" indent="0" algn="l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75259" algn="l"/>
                          <a:tab pos="382270" algn="l"/>
                        </a:tabLst>
                        <a:defRPr/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		</a:t>
                      </a:r>
                      <a:r>
                        <a:rPr lang="en-US" sz="1400" kern="0" spc="0">
                          <a:solidFill>
                            <a:srgbClr val="008080"/>
                          </a:solidFill>
                          <a:effectLst/>
                          <a:latin typeface="맑은 고딕"/>
                          <a:ea typeface="맑은 고딕"/>
                        </a:rPr>
                        <a:t>&lt;</a:t>
                      </a:r>
                      <a:r>
                        <a:rPr lang="en-US" sz="1400" kern="0" spc="0">
                          <a:solidFill>
                            <a:srgbClr val="3F7F7F"/>
                          </a:solidFill>
                          <a:effectLst/>
                          <a:latin typeface="맑은 고딕"/>
                          <a:ea typeface="맑은 고딕"/>
                        </a:rPr>
                        <a:t>artifactId</a:t>
                      </a:r>
                      <a:r>
                        <a:rPr lang="en-US" sz="1400" kern="0" spc="0">
                          <a:solidFill>
                            <a:srgbClr val="008080"/>
                          </a:solidFill>
                          <a:effectLst/>
                          <a:latin typeface="맑은 고딕"/>
                          <a:ea typeface="맑은 고딕"/>
                        </a:rPr>
                        <a:t>&gt;</a:t>
                      </a:r>
                      <a:r>
                        <a:rPr lang="en-US" sz="1400" u="sng" kern="0" spc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</a:rPr>
                        <a:t>jackson</a:t>
                      </a: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en-US" sz="1400" u="sng" kern="0" spc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</a:rPr>
                        <a:t>databind</a:t>
                      </a:r>
                      <a:r>
                        <a:rPr lang="en-US" sz="1400" kern="0" spc="0">
                          <a:solidFill>
                            <a:srgbClr val="008080"/>
                          </a:solidFill>
                          <a:effectLst/>
                          <a:latin typeface="맑은 고딕"/>
                          <a:ea typeface="맑은 고딕"/>
                        </a:rPr>
                        <a:t>&lt;/</a:t>
                      </a:r>
                      <a:r>
                        <a:rPr lang="en-US" sz="1400" kern="0" spc="0">
                          <a:solidFill>
                            <a:srgbClr val="3F7F7F"/>
                          </a:solidFill>
                          <a:effectLst/>
                          <a:latin typeface="맑은 고딕"/>
                          <a:ea typeface="맑은 고딕"/>
                        </a:rPr>
                        <a:t>artifactId</a:t>
                      </a:r>
                      <a:r>
                        <a:rPr lang="en-US" sz="1400" kern="0" spc="0">
                          <a:solidFill>
                            <a:srgbClr val="008080"/>
                          </a:solidFill>
                          <a:effectLst/>
                          <a:latin typeface="맑은 고딕"/>
                          <a:ea typeface="맑은 고딕"/>
                        </a:rPr>
                        <a:t>&gt;</a:t>
                      </a:r>
                    </a:p>
                    <a:p>
                      <a:pPr marL="0" marR="0" lvl="0" indent="0" algn="l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75259" algn="l"/>
                          <a:tab pos="382270" algn="l"/>
                        </a:tabLst>
                        <a:defRPr/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		</a:t>
                      </a:r>
                      <a:r>
                        <a:rPr lang="en-US" sz="1400" kern="0" spc="0">
                          <a:solidFill>
                            <a:srgbClr val="008080"/>
                          </a:solidFill>
                          <a:effectLst/>
                          <a:latin typeface="맑은 고딕"/>
                          <a:ea typeface="맑은 고딕"/>
                        </a:rPr>
                        <a:t>&lt;</a:t>
                      </a:r>
                      <a:r>
                        <a:rPr lang="en-US" sz="1400" kern="0" spc="0">
                          <a:solidFill>
                            <a:srgbClr val="3F7F7F"/>
                          </a:solidFill>
                          <a:effectLst/>
                          <a:latin typeface="맑은 고딕"/>
                          <a:ea typeface="맑은 고딕"/>
                        </a:rPr>
                        <a:t>version</a:t>
                      </a:r>
                      <a:r>
                        <a:rPr lang="en-US" sz="1400" kern="0" spc="0">
                          <a:solidFill>
                            <a:srgbClr val="008080"/>
                          </a:solidFill>
                          <a:effectLst/>
                          <a:latin typeface="맑은 고딕"/>
                          <a:ea typeface="맑은 고딕"/>
                        </a:rPr>
                        <a:t>&gt;</a:t>
                      </a: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2.9.8</a:t>
                      </a:r>
                      <a:r>
                        <a:rPr lang="en-US" sz="1400" kern="0" spc="0">
                          <a:solidFill>
                            <a:srgbClr val="008080"/>
                          </a:solidFill>
                          <a:effectLst/>
                          <a:latin typeface="맑은 고딕"/>
                          <a:ea typeface="맑은 고딕"/>
                        </a:rPr>
                        <a:t>&lt;/</a:t>
                      </a:r>
                      <a:r>
                        <a:rPr lang="en-US" sz="1400" kern="0" spc="0">
                          <a:solidFill>
                            <a:srgbClr val="3F7F7F"/>
                          </a:solidFill>
                          <a:effectLst/>
                          <a:latin typeface="맑은 고딕"/>
                          <a:ea typeface="맑은 고딕"/>
                        </a:rPr>
                        <a:t>version</a:t>
                      </a:r>
                      <a:r>
                        <a:rPr lang="en-US" sz="1400" kern="0" spc="0">
                          <a:solidFill>
                            <a:srgbClr val="008080"/>
                          </a:solidFill>
                          <a:effectLst/>
                          <a:latin typeface="맑은 고딕"/>
                          <a:ea typeface="맑은 고딕"/>
                        </a:rPr>
                        <a:t>&gt;</a:t>
                      </a:r>
                    </a:p>
                    <a:p>
                      <a:pPr marL="0" marR="0" lvl="0" indent="0" algn="l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75259" algn="l"/>
                          <a:tab pos="382270" algn="l"/>
                        </a:tabLst>
                        <a:defRPr/>
                      </a:pPr>
                      <a:r>
                        <a:rPr lang="en-US" sz="1400" kern="0" spc="0">
                          <a:solidFill>
                            <a:srgbClr val="008080"/>
                          </a:solidFill>
                          <a:effectLst/>
                          <a:latin typeface="맑은 고딕"/>
                          <a:ea typeface="맑은 고딕"/>
                        </a:rPr>
                        <a:t>&lt;/</a:t>
                      </a:r>
                      <a:r>
                        <a:rPr lang="en-US" sz="1400" kern="0" spc="0">
                          <a:solidFill>
                            <a:srgbClr val="3F7F7F"/>
                          </a:solidFill>
                          <a:effectLst/>
                          <a:latin typeface="맑은 고딕"/>
                          <a:ea typeface="맑은 고딕"/>
                        </a:rPr>
                        <a:t>dependency</a:t>
                      </a:r>
                      <a:r>
                        <a:rPr lang="en-US" sz="1400" kern="0" spc="0">
                          <a:solidFill>
                            <a:srgbClr val="008080"/>
                          </a:solidFill>
                          <a:effectLst/>
                          <a:latin typeface="맑은 고딕"/>
                          <a:ea typeface="맑은 고딕"/>
                        </a:rPr>
                        <a:t>&gt;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7724" marR="77724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75259" algn="l"/>
                          <a:tab pos="382270" algn="l"/>
                        </a:tabLst>
                        <a:defRPr/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7724" marR="77724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" name="_x312609520" descr="EMB00001cccbf1e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392801" y="2085857"/>
            <a:ext cx="2912980" cy="67687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스프링 </a:t>
            </a:r>
            <a:r>
              <a:rPr lang="en-US" altLang="ko-KR"/>
              <a:t>endpoint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스프링 </a:t>
            </a:r>
            <a:r>
              <a:rPr lang="en-US" altLang="ko-KR" dirty="0"/>
              <a:t>endpoint </a:t>
            </a:r>
            <a:r>
              <a:rPr lang="ko-KR" altLang="en-US" dirty="0"/>
              <a:t>만들기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548640" lvl="1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030D0-224D-4747-9AEF-758FE15D0C16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502401" y="2350111"/>
            <a:ext cx="9677875" cy="1354217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@Controller</a:t>
            </a:r>
          </a:p>
          <a:p>
            <a:r>
              <a:rPr lang="en-US" altLang="ko-KR" sz="1600" b="1" dirty="0"/>
              <a:t>public class </a:t>
            </a:r>
            <a:r>
              <a:rPr lang="en-US" altLang="ko-KR" sz="1600" b="1" dirty="0" err="1"/>
              <a:t>RestfulUserController</a:t>
            </a:r>
            <a:r>
              <a:rPr lang="en-US" altLang="ko-KR" sz="1600" b="1" dirty="0"/>
              <a:t> {</a:t>
            </a:r>
          </a:p>
          <a:p>
            <a:endParaRPr lang="ko-KR" altLang="en-US" sz="1600" dirty="0"/>
          </a:p>
          <a:p>
            <a:r>
              <a:rPr lang="en-US" altLang="ko-KR" sz="1600" b="1" dirty="0"/>
              <a:t>@RequestMapping("userList")</a:t>
            </a:r>
          </a:p>
          <a:p>
            <a:r>
              <a:rPr lang="en-US" altLang="ko-KR" sz="1600" b="1" dirty="0"/>
              <a:t>public </a:t>
            </a:r>
            <a:r>
              <a:rPr lang="en-US" altLang="ko-KR" sz="1600" b="1" dirty="0">
                <a:solidFill>
                  <a:srgbClr val="FF0000"/>
                </a:solidFill>
              </a:rPr>
              <a:t>@ResponseBody  </a:t>
            </a:r>
            <a:r>
              <a:rPr lang="en-US" altLang="ko-KR" sz="1600" b="1" dirty="0"/>
              <a:t>Map </a:t>
            </a:r>
            <a:r>
              <a:rPr lang="en-US" altLang="ko-KR" sz="1600" b="1" dirty="0" err="1"/>
              <a:t>getUserList</a:t>
            </a:r>
            <a:r>
              <a:rPr lang="en-US" altLang="ko-KR" sz="1600" b="1" dirty="0"/>
              <a:t>() {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1502401" y="4715896"/>
            <a:ext cx="9677875" cy="1354217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@</a:t>
            </a:r>
            <a:r>
              <a:rPr lang="en-US" altLang="ko-KR" sz="1600" b="1" dirty="0" err="1">
                <a:solidFill>
                  <a:srgbClr val="FF0000"/>
                </a:solidFill>
              </a:rPr>
              <a:t>RestController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r>
              <a:rPr lang="en-US" altLang="ko-KR" sz="1600" b="1" dirty="0"/>
              <a:t>public class </a:t>
            </a:r>
            <a:r>
              <a:rPr lang="en-US" altLang="ko-KR" sz="1600" b="1" dirty="0" err="1"/>
              <a:t>RestfulUserController</a:t>
            </a:r>
            <a:r>
              <a:rPr lang="en-US" altLang="ko-KR" sz="1600" b="1" dirty="0"/>
              <a:t> {</a:t>
            </a:r>
          </a:p>
          <a:p>
            <a:endParaRPr lang="ko-KR" altLang="en-US" sz="1600" dirty="0"/>
          </a:p>
          <a:p>
            <a:r>
              <a:rPr lang="en-US" altLang="ko-KR" sz="1600" b="1" dirty="0"/>
              <a:t>@RequestMapping("userList")</a:t>
            </a:r>
          </a:p>
          <a:p>
            <a:r>
              <a:rPr lang="en-US" altLang="ko-KR" sz="1600" b="1" dirty="0"/>
              <a:t>public Map </a:t>
            </a:r>
            <a:r>
              <a:rPr lang="en-US" altLang="ko-KR" sz="1600" b="1" dirty="0" err="1"/>
              <a:t>getUserList</a:t>
            </a:r>
            <a:r>
              <a:rPr lang="en-US" altLang="ko-KR" sz="1600" b="1" dirty="0"/>
              <a:t>(</a:t>
            </a:r>
            <a:r>
              <a:rPr lang="en-US" altLang="ko-KR" sz="1600" b="1" dirty="0" err="1"/>
              <a:t>UserVO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vo</a:t>
            </a:r>
            <a:r>
              <a:rPr lang="en-US" altLang="ko-KR" sz="1600" b="1" dirty="0"/>
              <a:t>) {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3807682" y="4085620"/>
            <a:ext cx="4432310" cy="4247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160"/>
              <a:t>〓</a:t>
            </a:r>
            <a:r>
              <a:rPr lang="en-US" altLang="ko-KR" sz="2160"/>
              <a:t> @</a:t>
            </a:r>
            <a:r>
              <a:rPr lang="en-US" altLang="ko-KR" sz="2160" dirty="0"/>
              <a:t>Controller  +  @</a:t>
            </a:r>
            <a:r>
              <a:rPr lang="en-US" altLang="ko-KR" sz="2160" dirty="0" err="1"/>
              <a:t>ResponseBody</a:t>
            </a:r>
            <a:r>
              <a:rPr lang="en-US" altLang="ko-KR" sz="2160" dirty="0"/>
              <a:t>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59610" y="1819628"/>
            <a:ext cx="1660519" cy="4247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160" dirty="0">
                <a:solidFill>
                  <a:schemeClr val="tx1">
                    <a:lumMod val="95000"/>
                    <a:lumOff val="5000"/>
                  </a:schemeClr>
                </a:solidFill>
              </a:rPr>
              <a:t>@Controller</a:t>
            </a:r>
            <a:endParaRPr lang="ko-KR" altLang="en-US" sz="216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10" name="Group 411"/>
          <p:cNvGrpSpPr/>
          <p:nvPr/>
        </p:nvGrpSpPr>
        <p:grpSpPr>
          <a:xfrm>
            <a:off x="1170657" y="1891637"/>
            <a:ext cx="277619" cy="226884"/>
            <a:chOff x="1855214" y="1333680"/>
            <a:chExt cx="306961" cy="301037"/>
          </a:xfrm>
        </p:grpSpPr>
        <p:sp>
          <p:nvSpPr>
            <p:cNvPr id="11" name="Isosceles Triangle 412"/>
            <p:cNvSpPr/>
            <p:nvPr/>
          </p:nvSpPr>
          <p:spPr>
            <a:xfrm rot="5400000">
              <a:off x="1834453" y="1354441"/>
              <a:ext cx="301037" cy="259515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60"/>
            </a:p>
          </p:txBody>
        </p:sp>
        <p:sp>
          <p:nvSpPr>
            <p:cNvPr id="12" name="Isosceles Triangle 413"/>
            <p:cNvSpPr/>
            <p:nvPr/>
          </p:nvSpPr>
          <p:spPr>
            <a:xfrm rot="5400000">
              <a:off x="1881899" y="1354441"/>
              <a:ext cx="301037" cy="259515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6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459613" y="4074469"/>
            <a:ext cx="2348068" cy="4247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160" dirty="0">
                <a:solidFill>
                  <a:schemeClr val="tx1">
                    <a:lumMod val="95000"/>
                    <a:lumOff val="5000"/>
                  </a:schemeClr>
                </a:solidFill>
              </a:rPr>
              <a:t>@</a:t>
            </a:r>
            <a:r>
              <a:rPr lang="en-US" altLang="ko-KR" sz="216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RestController</a:t>
            </a:r>
            <a:r>
              <a:rPr lang="en-US" altLang="ko-KR" sz="216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ko-KR" altLang="en-US" sz="216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14" name="Group 411"/>
          <p:cNvGrpSpPr/>
          <p:nvPr/>
        </p:nvGrpSpPr>
        <p:grpSpPr>
          <a:xfrm>
            <a:off x="1170657" y="4178823"/>
            <a:ext cx="277619" cy="226884"/>
            <a:chOff x="1855214" y="1333680"/>
            <a:chExt cx="306961" cy="301037"/>
          </a:xfrm>
        </p:grpSpPr>
        <p:sp>
          <p:nvSpPr>
            <p:cNvPr id="15" name="Isosceles Triangle 412"/>
            <p:cNvSpPr/>
            <p:nvPr/>
          </p:nvSpPr>
          <p:spPr>
            <a:xfrm rot="5400000">
              <a:off x="1834453" y="1354441"/>
              <a:ext cx="301037" cy="259515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60"/>
            </a:p>
          </p:txBody>
        </p:sp>
        <p:sp>
          <p:nvSpPr>
            <p:cNvPr id="16" name="Isosceles Triangle 413"/>
            <p:cNvSpPr/>
            <p:nvPr/>
          </p:nvSpPr>
          <p:spPr>
            <a:xfrm rot="5400000">
              <a:off x="1881899" y="1354441"/>
              <a:ext cx="301037" cy="259515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60"/>
            </a:p>
          </p:txBody>
        </p:sp>
      </p:grpSp>
    </p:spTree>
    <p:extLst>
      <p:ext uri="{BB962C8B-B14F-4D97-AF65-F5344CB8AC3E}">
        <p14:creationId xmlns:p14="http://schemas.microsoft.com/office/powerpoint/2010/main" val="2004696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스프링 </a:t>
            </a:r>
            <a:r>
              <a:rPr lang="en-US" altLang="ko-KR" dirty="0"/>
              <a:t>endpoint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JSON </a:t>
            </a:r>
            <a:r>
              <a:rPr lang="ko-KR" altLang="en-US" dirty="0" err="1"/>
              <a:t>어노테이션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HTTP Request Body(</a:t>
            </a:r>
            <a:r>
              <a:rPr lang="ko-KR" altLang="en-US" dirty="0"/>
              <a:t>요청 몸체</a:t>
            </a:r>
            <a:r>
              <a:rPr lang="en-US" altLang="ko-KR" dirty="0"/>
              <a:t>)</a:t>
            </a:r>
            <a:r>
              <a:rPr lang="ko-KR" altLang="en-US" dirty="0"/>
              <a:t>를</a:t>
            </a:r>
            <a:r>
              <a:rPr lang="en-US" altLang="ko-KR" dirty="0"/>
              <a:t> Java </a:t>
            </a:r>
            <a:r>
              <a:rPr lang="ko-KR" altLang="en-US" dirty="0"/>
              <a:t>객체로 전달받을 수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HttpMessageConverter</a:t>
            </a:r>
            <a:r>
              <a:rPr lang="ko-KR" altLang="en-US" dirty="0"/>
              <a:t>를 사용해서 선언한 메서드 인자 타입으로 변환한다</a:t>
            </a:r>
            <a:endParaRPr lang="en-US" altLang="ko-KR" dirty="0"/>
          </a:p>
          <a:p>
            <a:pPr marL="1097280" lvl="2" indent="0">
              <a:buNone/>
            </a:pP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Java </a:t>
            </a:r>
            <a:r>
              <a:rPr lang="ko-KR" altLang="en-US" dirty="0"/>
              <a:t>객체를 </a:t>
            </a:r>
            <a:r>
              <a:rPr lang="en-US" altLang="ko-KR" dirty="0"/>
              <a:t>HTTP Response Body(</a:t>
            </a:r>
            <a:r>
              <a:rPr lang="ko-KR" altLang="en-US" dirty="0"/>
              <a:t>응답 몸체</a:t>
            </a:r>
            <a:r>
              <a:rPr lang="en-US" altLang="ko-KR" dirty="0"/>
              <a:t>)</a:t>
            </a:r>
            <a:r>
              <a:rPr lang="ko-KR" altLang="en-US" dirty="0"/>
              <a:t>로 전송할 수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ModelAndView</a:t>
            </a:r>
            <a:r>
              <a:rPr lang="ko-KR" altLang="en-US" dirty="0"/>
              <a:t>를 </a:t>
            </a:r>
            <a:r>
              <a:rPr lang="ko-KR" altLang="en-US" dirty="0" err="1"/>
              <a:t>스킵하고</a:t>
            </a:r>
            <a:r>
              <a:rPr lang="ko-KR" altLang="en-US" dirty="0"/>
              <a:t> 메시지변환기 사용해서 리소스를  전송</a:t>
            </a:r>
            <a:r>
              <a:rPr lang="en-US" altLang="ko-KR" dirty="0"/>
              <a:t>  </a:t>
            </a:r>
          </a:p>
          <a:p>
            <a:pPr lvl="2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030D0-224D-4747-9AEF-758FE15D0C16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257063" y="5019641"/>
            <a:ext cx="9677875" cy="1200329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/>
              <a:t>@RequestMapping("getUser")</a:t>
            </a:r>
            <a:endParaRPr lang="en-US" altLang="ko-KR" dirty="0"/>
          </a:p>
          <a:p>
            <a:r>
              <a:rPr lang="en-US" altLang="ko-KR"/>
              <a:t>public </a:t>
            </a:r>
            <a:r>
              <a:rPr lang="en-US" altLang="ko-KR">
                <a:solidFill>
                  <a:schemeClr val="tx2">
                    <a:lumMod val="60000"/>
                    <a:lumOff val="40000"/>
                  </a:schemeClr>
                </a:solidFill>
              </a:rPr>
              <a:t>@ResponseBody </a:t>
            </a:r>
            <a:r>
              <a:rPr lang="en-US" altLang="ko-KR"/>
              <a:t>UserVO getUserList( </a:t>
            </a:r>
            <a:r>
              <a:rPr lang="en-US" altLang="ko-KR">
                <a:solidFill>
                  <a:schemeClr val="tx2">
                    <a:lumMod val="60000"/>
                    <a:lumOff val="40000"/>
                  </a:schemeClr>
                </a:solidFill>
              </a:rPr>
              <a:t>@RequestBody </a:t>
            </a:r>
            <a:r>
              <a:rPr lang="en-US" altLang="ko-KR"/>
              <a:t>UserVO </a:t>
            </a:r>
            <a:r>
              <a:rPr lang="en-US" altLang="ko-KR" dirty="0" err="1"/>
              <a:t>vo</a:t>
            </a:r>
            <a:r>
              <a:rPr lang="en-US" altLang="ko-KR"/>
              <a:t>) {</a:t>
            </a:r>
          </a:p>
          <a:p>
            <a:r>
              <a:rPr lang="en-US" altLang="ko-KR"/>
              <a:t>    return service.getUser(vo);</a:t>
            </a:r>
          </a:p>
          <a:p>
            <a:r>
              <a:rPr lang="en-US" altLang="ko-KR"/>
              <a:t>}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59610" y="1836693"/>
            <a:ext cx="2994608" cy="4247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160"/>
              <a:t>@RequestBody </a:t>
            </a:r>
            <a:endParaRPr lang="en-US" altLang="ko-KR" sz="2160" dirty="0"/>
          </a:p>
        </p:txBody>
      </p:sp>
      <p:grpSp>
        <p:nvGrpSpPr>
          <p:cNvPr id="16" name="Group 411"/>
          <p:cNvGrpSpPr/>
          <p:nvPr/>
        </p:nvGrpSpPr>
        <p:grpSpPr>
          <a:xfrm>
            <a:off x="1170657" y="1952707"/>
            <a:ext cx="277619" cy="226884"/>
            <a:chOff x="1855214" y="1333680"/>
            <a:chExt cx="306961" cy="301037"/>
          </a:xfrm>
        </p:grpSpPr>
        <p:sp>
          <p:nvSpPr>
            <p:cNvPr id="17" name="Isosceles Triangle 412"/>
            <p:cNvSpPr/>
            <p:nvPr/>
          </p:nvSpPr>
          <p:spPr>
            <a:xfrm rot="5400000">
              <a:off x="1834453" y="1354441"/>
              <a:ext cx="301037" cy="259515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60"/>
            </a:p>
          </p:txBody>
        </p:sp>
        <p:sp>
          <p:nvSpPr>
            <p:cNvPr id="18" name="Isosceles Triangle 413"/>
            <p:cNvSpPr/>
            <p:nvPr/>
          </p:nvSpPr>
          <p:spPr>
            <a:xfrm rot="5400000">
              <a:off x="1881899" y="1354441"/>
              <a:ext cx="301037" cy="259515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6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459606" y="3726553"/>
            <a:ext cx="2994608" cy="4247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160"/>
              <a:t>@ResponseBody </a:t>
            </a:r>
            <a:endParaRPr lang="en-US" altLang="ko-KR" sz="2160" dirty="0"/>
          </a:p>
        </p:txBody>
      </p:sp>
      <p:grpSp>
        <p:nvGrpSpPr>
          <p:cNvPr id="20" name="Group 411"/>
          <p:cNvGrpSpPr/>
          <p:nvPr/>
        </p:nvGrpSpPr>
        <p:grpSpPr>
          <a:xfrm>
            <a:off x="1170653" y="3826343"/>
            <a:ext cx="277619" cy="226884"/>
            <a:chOff x="1855214" y="1333680"/>
            <a:chExt cx="306961" cy="301037"/>
          </a:xfrm>
        </p:grpSpPr>
        <p:sp>
          <p:nvSpPr>
            <p:cNvPr id="21" name="Isosceles Triangle 412"/>
            <p:cNvSpPr/>
            <p:nvPr/>
          </p:nvSpPr>
          <p:spPr>
            <a:xfrm rot="5400000">
              <a:off x="1834453" y="1354441"/>
              <a:ext cx="301037" cy="259515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60"/>
            </a:p>
          </p:txBody>
        </p:sp>
        <p:sp>
          <p:nvSpPr>
            <p:cNvPr id="22" name="Isosceles Triangle 413"/>
            <p:cNvSpPr/>
            <p:nvPr/>
          </p:nvSpPr>
          <p:spPr>
            <a:xfrm rot="5400000">
              <a:off x="1881899" y="1354441"/>
              <a:ext cx="301037" cy="259515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60"/>
            </a:p>
          </p:txBody>
        </p:sp>
      </p:grpSp>
    </p:spTree>
    <p:extLst>
      <p:ext uri="{BB962C8B-B14F-4D97-AF65-F5344CB8AC3E}">
        <p14:creationId xmlns:p14="http://schemas.microsoft.com/office/powerpoint/2010/main" val="1957365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스프링 </a:t>
            </a:r>
            <a:r>
              <a:rPr lang="en-US" altLang="ko-KR" dirty="0"/>
              <a:t>endpoint 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JSON </a:t>
            </a:r>
            <a:r>
              <a:rPr lang="ko-KR" altLang="en-US" dirty="0"/>
              <a:t>스트링을 </a:t>
            </a:r>
            <a:r>
              <a:rPr lang="en-US" altLang="ko-KR" dirty="0"/>
              <a:t>Java </a:t>
            </a:r>
            <a:r>
              <a:rPr lang="ko-KR" altLang="en-US" dirty="0"/>
              <a:t>객체로 </a:t>
            </a:r>
            <a:r>
              <a:rPr lang="en-US" altLang="ko-KR" dirty="0"/>
              <a:t>,  Java </a:t>
            </a:r>
            <a:r>
              <a:rPr lang="ko-KR" altLang="en-US" dirty="0"/>
              <a:t>객체를 </a:t>
            </a:r>
            <a:r>
              <a:rPr lang="en-US" altLang="ko-KR" dirty="0"/>
              <a:t>JSON </a:t>
            </a:r>
            <a:r>
              <a:rPr lang="ko-KR" altLang="en-US" dirty="0"/>
              <a:t>스트링으로 변환</a:t>
            </a:r>
          </a:p>
          <a:p>
            <a:pPr lvl="1">
              <a:defRPr/>
            </a:pPr>
            <a:r>
              <a:rPr lang="en-US" altLang="ko-KR" dirty="0">
                <a:hlinkClick r:id="rId2"/>
              </a:rPr>
              <a:t>https://github.com/FasterXML/jackson</a:t>
            </a:r>
            <a:r>
              <a:rPr lang="ko-KR" altLang="en-US" dirty="0"/>
              <a:t> 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tutorial</a:t>
            </a:r>
            <a:r>
              <a:rPr lang="ko-KR" altLang="en-US" dirty="0"/>
              <a:t> 참조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7</a:t>
            </a:fld>
            <a:endParaRPr lang="en-US"/>
          </a:p>
        </p:txBody>
      </p:sp>
      <p:sp>
        <p:nvSpPr>
          <p:cNvPr id="5" name="직사각형 4"/>
          <p:cNvSpPr/>
          <p:nvPr/>
        </p:nvSpPr>
        <p:spPr>
          <a:xfrm>
            <a:off x="2977377" y="2506065"/>
            <a:ext cx="7475411" cy="923330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altLang="ko-KR" sz="1800" dirty="0" err="1">
                <a:latin typeface="Consolas" panose="020B0609020204030204" pitchFamily="49" charset="0"/>
              </a:rPr>
              <a:t>UserVO</a:t>
            </a:r>
            <a:r>
              <a:rPr lang="en-US" altLang="ko-KR" sz="1800" dirty="0">
                <a:latin typeface="Consolas" panose="020B0609020204030204" pitchFamily="49" charset="0"/>
              </a:rPr>
              <a:t>  </a:t>
            </a:r>
            <a:r>
              <a:rPr lang="en-US" altLang="ko-KR" sz="1800" dirty="0" err="1">
                <a:latin typeface="Consolas" panose="020B0609020204030204" pitchFamily="49" charset="0"/>
              </a:rPr>
              <a:t>vo</a:t>
            </a:r>
            <a:r>
              <a:rPr lang="en-US" altLang="ko-KR" sz="1800" dirty="0">
                <a:latin typeface="Consolas" panose="020B0609020204030204" pitchFamily="49" charset="0"/>
              </a:rPr>
              <a:t> = new </a:t>
            </a:r>
            <a:r>
              <a:rPr lang="en-US" altLang="ko-KR" sz="1800" dirty="0" err="1">
                <a:latin typeface="Consolas" panose="020B0609020204030204" pitchFamily="49" charset="0"/>
              </a:rPr>
              <a:t>UserVO</a:t>
            </a:r>
            <a:r>
              <a:rPr lang="en-US" altLang="ko-KR" sz="1800" dirty="0">
                <a:latin typeface="Consolas" panose="020B0609020204030204" pitchFamily="49" charset="0"/>
              </a:rPr>
              <a:t>("</a:t>
            </a:r>
            <a:r>
              <a:rPr lang="ko-KR" altLang="en-US" sz="1800" dirty="0">
                <a:latin typeface="Consolas" panose="020B0609020204030204" pitchFamily="49" charset="0"/>
              </a:rPr>
              <a:t>홍길동</a:t>
            </a:r>
            <a:r>
              <a:rPr lang="en-US" altLang="ko-KR" sz="1800" dirty="0">
                <a:latin typeface="Consolas" panose="020B0609020204030204" pitchFamily="49" charset="0"/>
              </a:rPr>
              <a:t>", 20);</a:t>
            </a:r>
          </a:p>
          <a:p>
            <a:pPr algn="l"/>
            <a:r>
              <a:rPr lang="en-US" altLang="ko-KR" sz="1800" dirty="0" err="1">
                <a:latin typeface="Consolas" panose="020B0609020204030204" pitchFamily="49" charset="0"/>
              </a:rPr>
              <a:t>ObjectMapper</a:t>
            </a:r>
            <a:r>
              <a:rPr lang="en-US" altLang="ko-KR" sz="1800" dirty="0">
                <a:latin typeface="Consolas" panose="020B0609020204030204" pitchFamily="49" charset="0"/>
              </a:rPr>
              <a:t> om =new </a:t>
            </a:r>
            <a:r>
              <a:rPr lang="en-US" altLang="ko-KR" sz="1800" dirty="0" err="1">
                <a:latin typeface="Consolas" panose="020B0609020204030204" pitchFamily="49" charset="0"/>
              </a:rPr>
              <a:t>ObjectMapper</a:t>
            </a:r>
            <a:r>
              <a:rPr lang="en-US" altLang="ko-KR" sz="1800" dirty="0"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altLang="ko-KR" sz="1800" dirty="0">
                <a:latin typeface="Consolas" panose="020B0609020204030204" pitchFamily="49" charset="0"/>
              </a:rPr>
              <a:t>String result = </a:t>
            </a:r>
            <a:r>
              <a:rPr lang="en-US" altLang="ko-KR" sz="1800" dirty="0" err="1">
                <a:latin typeface="Consolas" panose="020B0609020204030204" pitchFamily="49" charset="0"/>
              </a:rPr>
              <a:t>om.</a:t>
            </a:r>
            <a:r>
              <a:rPr lang="en-US" altLang="ko-KR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writeValueAsString</a:t>
            </a:r>
            <a:r>
              <a:rPr lang="en-US" altLang="ko-KR" sz="1800" dirty="0">
                <a:latin typeface="Consolas" panose="020B0609020204030204" pitchFamily="49" charset="0"/>
              </a:rPr>
              <a:t>(</a:t>
            </a:r>
            <a:r>
              <a:rPr lang="en-US" altLang="ko-KR" sz="1800" dirty="0" err="1">
                <a:latin typeface="Consolas" panose="020B0609020204030204" pitchFamily="49" charset="0"/>
              </a:rPr>
              <a:t>vo</a:t>
            </a:r>
            <a:r>
              <a:rPr lang="en-US" altLang="ko-KR" sz="18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7371D1-EB3C-3633-831D-66EE9753263E}"/>
              </a:ext>
            </a:extLst>
          </p:cNvPr>
          <p:cNvSpPr/>
          <p:nvPr/>
        </p:nvSpPr>
        <p:spPr>
          <a:xfrm>
            <a:off x="2977377" y="4288852"/>
            <a:ext cx="7475411" cy="646331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altLang="ko-KR" sz="1800" dirty="0">
                <a:latin typeface="Consolas" panose="020B0609020204030204" pitchFamily="49" charset="0"/>
              </a:rPr>
              <a:t>String </a:t>
            </a:r>
            <a:r>
              <a:rPr lang="en-US" altLang="ko-KR" sz="1800" dirty="0" err="1">
                <a:latin typeface="Consolas" panose="020B0609020204030204" pitchFamily="49" charset="0"/>
              </a:rPr>
              <a:t>jsonStr</a:t>
            </a:r>
            <a:r>
              <a:rPr lang="en-US" altLang="ko-KR" sz="1800" dirty="0">
                <a:latin typeface="Consolas" panose="020B0609020204030204" pitchFamily="49" charset="0"/>
              </a:rPr>
              <a:t> = "{\"name\":\"</a:t>
            </a:r>
            <a:r>
              <a:rPr lang="ko-KR" altLang="en-US" sz="1800" dirty="0">
                <a:latin typeface="Consolas" panose="020B0609020204030204" pitchFamily="49" charset="0"/>
              </a:rPr>
              <a:t>홍길동</a:t>
            </a:r>
            <a:r>
              <a:rPr lang="en-US" altLang="ko-KR" sz="1800" dirty="0">
                <a:latin typeface="Consolas" panose="020B0609020204030204" pitchFamily="49" charset="0"/>
              </a:rPr>
              <a:t>\",\"age\":20}";</a:t>
            </a:r>
          </a:p>
          <a:p>
            <a:pPr algn="l"/>
            <a:r>
              <a:rPr lang="en-US" altLang="ko-KR" sz="1800" dirty="0" err="1">
                <a:latin typeface="Consolas" panose="020B0609020204030204" pitchFamily="49" charset="0"/>
              </a:rPr>
              <a:t>UserVO</a:t>
            </a:r>
            <a:r>
              <a:rPr lang="en-US" altLang="ko-KR" sz="1800" dirty="0">
                <a:latin typeface="Consolas" panose="020B0609020204030204" pitchFamily="49" charset="0"/>
              </a:rPr>
              <a:t> </a:t>
            </a:r>
            <a:r>
              <a:rPr lang="en-US" altLang="ko-KR" sz="1800" dirty="0" err="1">
                <a:latin typeface="Consolas" panose="020B0609020204030204" pitchFamily="49" charset="0"/>
              </a:rPr>
              <a:t>userVO</a:t>
            </a:r>
            <a:r>
              <a:rPr lang="en-US" altLang="ko-KR" sz="1800" dirty="0">
                <a:latin typeface="Consolas" panose="020B0609020204030204" pitchFamily="49" charset="0"/>
              </a:rPr>
              <a:t> = </a:t>
            </a:r>
            <a:r>
              <a:rPr lang="en-US" altLang="ko-KR" sz="1800" dirty="0" err="1">
                <a:latin typeface="Consolas" panose="020B0609020204030204" pitchFamily="49" charset="0"/>
              </a:rPr>
              <a:t>om.</a:t>
            </a:r>
            <a:r>
              <a:rPr lang="en-US" altLang="ko-KR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readValue</a:t>
            </a:r>
            <a:r>
              <a:rPr lang="en-US" altLang="ko-KR" sz="1800" dirty="0">
                <a:latin typeface="Consolas" panose="020B0609020204030204" pitchFamily="49" charset="0"/>
              </a:rPr>
              <a:t>(</a:t>
            </a:r>
            <a:r>
              <a:rPr lang="en-US" altLang="ko-KR" sz="1800" dirty="0" err="1">
                <a:latin typeface="Consolas" panose="020B0609020204030204" pitchFamily="49" charset="0"/>
              </a:rPr>
              <a:t>jsonStr</a:t>
            </a:r>
            <a:r>
              <a:rPr lang="en-US" altLang="ko-KR" sz="1800" dirty="0">
                <a:latin typeface="Consolas" panose="020B0609020204030204" pitchFamily="49" charset="0"/>
              </a:rPr>
              <a:t>, </a:t>
            </a:r>
            <a:r>
              <a:rPr lang="en-US" altLang="ko-KR" sz="1800" dirty="0" err="1">
                <a:latin typeface="Consolas" panose="020B0609020204030204" pitchFamily="49" charset="0"/>
              </a:rPr>
              <a:t>UserVO.class</a:t>
            </a:r>
            <a:r>
              <a:rPr lang="en-US" altLang="ko-KR" sz="1800" dirty="0">
                <a:latin typeface="Consolas" panose="020B0609020204030204" pitchFamily="49" charset="0"/>
              </a:rPr>
              <a:t>);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612059E-2EA3-09BA-08E6-78BA6514D0C0}"/>
              </a:ext>
            </a:extLst>
          </p:cNvPr>
          <p:cNvGrpSpPr/>
          <p:nvPr/>
        </p:nvGrpSpPr>
        <p:grpSpPr>
          <a:xfrm>
            <a:off x="630325" y="2484652"/>
            <a:ext cx="2163356" cy="369332"/>
            <a:chOff x="1170657" y="2204095"/>
            <a:chExt cx="2163356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6585B2C-E223-47E5-CE95-C47CC8B255FB}"/>
                </a:ext>
              </a:extLst>
            </p:cNvPr>
            <p:cNvSpPr txBox="1"/>
            <p:nvPr/>
          </p:nvSpPr>
          <p:spPr>
            <a:xfrm>
              <a:off x="1397264" y="2204095"/>
              <a:ext cx="19367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@</a:t>
              </a:r>
              <a:r>
                <a:rPr lang="en-US" altLang="ko-KR" dirty="0">
                  <a:latin typeface="Consolas" panose="020B0609020204030204" pitchFamily="49" charset="0"/>
                </a:rPr>
                <a:t>ResponseBody</a:t>
              </a:r>
              <a:endParaRPr lang="ko-KR" altLang="en-US" dirty="0"/>
            </a:p>
          </p:txBody>
        </p:sp>
        <p:grpSp>
          <p:nvGrpSpPr>
            <p:cNvPr id="11" name="Group 411">
              <a:extLst>
                <a:ext uri="{FF2B5EF4-FFF2-40B4-BE49-F238E27FC236}">
                  <a16:creationId xmlns:a16="http://schemas.microsoft.com/office/drawing/2014/main" id="{288A237E-7074-9851-AA4A-A486DA08B2A3}"/>
                </a:ext>
              </a:extLst>
            </p:cNvPr>
            <p:cNvGrpSpPr/>
            <p:nvPr/>
          </p:nvGrpSpPr>
          <p:grpSpPr>
            <a:xfrm>
              <a:off x="1170657" y="2296886"/>
              <a:ext cx="277619" cy="226884"/>
              <a:chOff x="1855214" y="1333680"/>
              <a:chExt cx="306961" cy="301037"/>
            </a:xfrm>
          </p:grpSpPr>
          <p:sp>
            <p:nvSpPr>
              <p:cNvPr id="12" name="Isosceles Triangle 412">
                <a:extLst>
                  <a:ext uri="{FF2B5EF4-FFF2-40B4-BE49-F238E27FC236}">
                    <a16:creationId xmlns:a16="http://schemas.microsoft.com/office/drawing/2014/main" id="{3374515D-EAA3-CD0B-77AA-06568A0283E4}"/>
                  </a:ext>
                </a:extLst>
              </p:cNvPr>
              <p:cNvSpPr/>
              <p:nvPr/>
            </p:nvSpPr>
            <p:spPr>
              <a:xfrm rot="5400000">
                <a:off x="1834453" y="1354441"/>
                <a:ext cx="301037" cy="259515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160"/>
              </a:p>
            </p:txBody>
          </p:sp>
          <p:sp>
            <p:nvSpPr>
              <p:cNvPr id="13" name="Isosceles Triangle 413">
                <a:extLst>
                  <a:ext uri="{FF2B5EF4-FFF2-40B4-BE49-F238E27FC236}">
                    <a16:creationId xmlns:a16="http://schemas.microsoft.com/office/drawing/2014/main" id="{18224064-B771-38AB-CED8-F08E4A133C74}"/>
                  </a:ext>
                </a:extLst>
              </p:cNvPr>
              <p:cNvSpPr/>
              <p:nvPr/>
            </p:nvSpPr>
            <p:spPr>
              <a:xfrm rot="5400000">
                <a:off x="1881899" y="1354441"/>
                <a:ext cx="301037" cy="259515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160"/>
              </a:p>
            </p:txBody>
          </p:sp>
        </p:grp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6A78075-27BD-0D60-5D84-BE6804CEAB66}"/>
              </a:ext>
            </a:extLst>
          </p:cNvPr>
          <p:cNvGrpSpPr/>
          <p:nvPr/>
        </p:nvGrpSpPr>
        <p:grpSpPr>
          <a:xfrm>
            <a:off x="630325" y="4282358"/>
            <a:ext cx="2036718" cy="369332"/>
            <a:chOff x="1170657" y="2204095"/>
            <a:chExt cx="2036718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C383875-8A69-9F8E-0F0F-AC53EFA0B518}"/>
                </a:ext>
              </a:extLst>
            </p:cNvPr>
            <p:cNvSpPr txBox="1"/>
            <p:nvPr/>
          </p:nvSpPr>
          <p:spPr>
            <a:xfrm>
              <a:off x="1397264" y="2204095"/>
              <a:ext cx="181011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@</a:t>
              </a:r>
              <a:r>
                <a:rPr lang="en-US" altLang="ko-KR" dirty="0">
                  <a:latin typeface="Consolas" panose="020B0609020204030204" pitchFamily="49" charset="0"/>
                </a:rPr>
                <a:t>RequestBody</a:t>
              </a:r>
              <a:endParaRPr lang="ko-KR" altLang="en-US" dirty="0"/>
            </a:p>
          </p:txBody>
        </p:sp>
        <p:grpSp>
          <p:nvGrpSpPr>
            <p:cNvPr id="17" name="Group 411">
              <a:extLst>
                <a:ext uri="{FF2B5EF4-FFF2-40B4-BE49-F238E27FC236}">
                  <a16:creationId xmlns:a16="http://schemas.microsoft.com/office/drawing/2014/main" id="{D44E9723-85D5-EB1C-2054-00F85CB4546C}"/>
                </a:ext>
              </a:extLst>
            </p:cNvPr>
            <p:cNvGrpSpPr/>
            <p:nvPr/>
          </p:nvGrpSpPr>
          <p:grpSpPr>
            <a:xfrm>
              <a:off x="1170657" y="2296886"/>
              <a:ext cx="277619" cy="226884"/>
              <a:chOff x="1855214" y="1333680"/>
              <a:chExt cx="306961" cy="301037"/>
            </a:xfrm>
          </p:grpSpPr>
          <p:sp>
            <p:nvSpPr>
              <p:cNvPr id="18" name="Isosceles Triangle 412">
                <a:extLst>
                  <a:ext uri="{FF2B5EF4-FFF2-40B4-BE49-F238E27FC236}">
                    <a16:creationId xmlns:a16="http://schemas.microsoft.com/office/drawing/2014/main" id="{AF94D6B1-86DE-6240-1988-15C15B5ECC92}"/>
                  </a:ext>
                </a:extLst>
              </p:cNvPr>
              <p:cNvSpPr/>
              <p:nvPr/>
            </p:nvSpPr>
            <p:spPr>
              <a:xfrm rot="5400000">
                <a:off x="1834453" y="1354441"/>
                <a:ext cx="301037" cy="259515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160"/>
              </a:p>
            </p:txBody>
          </p:sp>
          <p:sp>
            <p:nvSpPr>
              <p:cNvPr id="19" name="Isosceles Triangle 413">
                <a:extLst>
                  <a:ext uri="{FF2B5EF4-FFF2-40B4-BE49-F238E27FC236}">
                    <a16:creationId xmlns:a16="http://schemas.microsoft.com/office/drawing/2014/main" id="{7F70C594-7E3B-9302-BD5E-374D977BA3E0}"/>
                  </a:ext>
                </a:extLst>
              </p:cNvPr>
              <p:cNvSpPr/>
              <p:nvPr/>
            </p:nvSpPr>
            <p:spPr>
              <a:xfrm rot="5400000">
                <a:off x="1881899" y="1354441"/>
                <a:ext cx="301037" cy="259515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16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281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E7CFE-F7AF-4071-BA96-E1B7BD265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1A3C36-53A8-4D45-BB10-061498EBB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801F30-D6D2-290D-5FAE-1458C096B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2EA13F-96D2-8A6D-67C9-28BB4605E1AE}"/>
              </a:ext>
            </a:extLst>
          </p:cNvPr>
          <p:cNvSpPr/>
          <p:nvPr/>
        </p:nvSpPr>
        <p:spPr>
          <a:xfrm>
            <a:off x="1246909" y="1889805"/>
            <a:ext cx="9227127" cy="2308324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altLang="ko-KR" sz="1800" dirty="0">
                <a:solidFill>
                  <a:srgbClr val="646464"/>
                </a:solidFill>
                <a:latin typeface="Consolas" panose="020B0609020204030204" pitchFamily="49" charset="0"/>
              </a:rPr>
              <a:t>@RequestMapping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"/ajaxResult"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ko-KR" sz="18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test(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HttpServletResponse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6A3E3E"/>
                </a:solidFill>
                <a:latin typeface="Consolas" panose="020B0609020204030204" pitchFamily="49" charset="0"/>
              </a:rPr>
              <a:t>response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800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UserVO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vo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UserVO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홍길동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,20);</a:t>
            </a: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ObjectMapper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6A3E3E"/>
                </a:solidFill>
                <a:latin typeface="Consolas" panose="020B0609020204030204" pitchFamily="49" charset="0"/>
              </a:rPr>
              <a:t>om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r>
              <a:rPr lang="en-US" altLang="ko-KR" sz="18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ObjectMapper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altLang="ko-KR" sz="1800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om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.writeValueAsString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vo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altLang="ko-KR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response</a:t>
            </a:r>
            <a:r>
              <a:rPr lang="fr-FR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.setContentType(</a:t>
            </a:r>
            <a:r>
              <a:rPr lang="fr-FR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"application/json; charset=UTF-8"</a:t>
            </a:r>
            <a:r>
              <a:rPr lang="fr-FR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response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.getWriter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().append(</a:t>
            </a:r>
            <a:r>
              <a:rPr lang="en-US" altLang="ko-KR" sz="1800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829663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JACKSON </a:t>
            </a:r>
            <a:r>
              <a:rPr lang="ko-KR" altLang="en-US" dirty="0" err="1"/>
              <a:t>어노테이션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tx2"/>
                </a:solidFill>
                <a:effectLst/>
              </a:rPr>
              <a:t>@JsonIgnorePropertie</a:t>
            </a:r>
          </a:p>
          <a:p>
            <a:pPr lvl="1">
              <a:defRPr/>
            </a:pPr>
            <a:r>
              <a:rPr lang="en-US" altLang="ko-KR" dirty="0">
                <a:solidFill>
                  <a:schemeClr val="tx2"/>
                </a:solidFill>
                <a:effectLst/>
              </a:rPr>
              <a:t>Serializer/</a:t>
            </a:r>
            <a:r>
              <a:rPr lang="en-US" altLang="ko-KR" dirty="0" err="1">
                <a:solidFill>
                  <a:schemeClr val="tx2"/>
                </a:solidFill>
                <a:effectLst/>
              </a:rPr>
              <a:t>Deseriallize</a:t>
            </a:r>
            <a:r>
              <a:rPr lang="en-US" altLang="ko-KR" dirty="0">
                <a:solidFill>
                  <a:schemeClr val="tx2"/>
                </a:solidFill>
                <a:effectLst/>
              </a:rPr>
              <a:t> </a:t>
            </a:r>
            <a:r>
              <a:rPr lang="en-US" altLang="en-US" dirty="0">
                <a:solidFill>
                  <a:schemeClr val="tx2"/>
                </a:solidFill>
                <a:effectLst/>
              </a:rPr>
              <a:t>시 </a:t>
            </a:r>
            <a:r>
              <a:rPr lang="en-US" altLang="en-US" dirty="0" err="1">
                <a:solidFill>
                  <a:schemeClr val="tx2"/>
                </a:solidFill>
                <a:effectLst/>
              </a:rPr>
              <a:t>무시할</a:t>
            </a:r>
            <a:r>
              <a:rPr lang="en-US" altLang="en-US" dirty="0">
                <a:solidFill>
                  <a:schemeClr val="tx2"/>
                </a:solidFill>
                <a:effectLst/>
              </a:rPr>
              <a:t> </a:t>
            </a:r>
            <a:r>
              <a:rPr lang="en-US" altLang="en-US" dirty="0" err="1">
                <a:solidFill>
                  <a:schemeClr val="tx2"/>
                </a:solidFill>
                <a:effectLst/>
              </a:rPr>
              <a:t>속성이나</a:t>
            </a:r>
            <a:r>
              <a:rPr lang="en-US" altLang="en-US" dirty="0">
                <a:solidFill>
                  <a:schemeClr val="tx2"/>
                </a:solidFill>
                <a:effectLst/>
              </a:rPr>
              <a:t> </a:t>
            </a:r>
            <a:r>
              <a:rPr lang="en-US" altLang="en-US" dirty="0" err="1">
                <a:solidFill>
                  <a:schemeClr val="tx2"/>
                </a:solidFill>
                <a:effectLst/>
              </a:rPr>
              <a:t>속성</a:t>
            </a:r>
            <a:r>
              <a:rPr lang="en-US" altLang="en-US" dirty="0">
                <a:solidFill>
                  <a:schemeClr val="tx2"/>
                </a:solidFill>
                <a:effectLst/>
              </a:rPr>
              <a:t> </a:t>
            </a:r>
            <a:r>
              <a:rPr lang="en-US" altLang="en-US" dirty="0" err="1">
                <a:solidFill>
                  <a:schemeClr val="tx2"/>
                </a:solidFill>
                <a:effectLst/>
              </a:rPr>
              <a:t>목록을</a:t>
            </a:r>
            <a:r>
              <a:rPr lang="en-US" altLang="en-US" dirty="0">
                <a:solidFill>
                  <a:schemeClr val="tx2"/>
                </a:solidFill>
                <a:effectLst/>
              </a:rPr>
              <a:t> </a:t>
            </a:r>
            <a:r>
              <a:rPr lang="en-US" altLang="en-US" dirty="0" err="1">
                <a:solidFill>
                  <a:schemeClr val="tx2"/>
                </a:solidFill>
                <a:effectLst/>
              </a:rPr>
              <a:t>표시하는</a:t>
            </a:r>
            <a:r>
              <a:rPr lang="en-US" altLang="en-US" dirty="0">
                <a:solidFill>
                  <a:schemeClr val="tx2"/>
                </a:solidFill>
                <a:effectLst/>
              </a:rPr>
              <a:t> 데 </a:t>
            </a:r>
            <a:r>
              <a:rPr lang="en-US" altLang="en-US" dirty="0" err="1">
                <a:solidFill>
                  <a:schemeClr val="tx2"/>
                </a:solidFill>
                <a:effectLst/>
              </a:rPr>
              <a:t>사용</a:t>
            </a:r>
            <a:endParaRPr lang="en-US" altLang="ko-KR" dirty="0">
              <a:solidFill>
                <a:schemeClr val="tx2"/>
              </a:solidFill>
              <a:effectLst/>
            </a:endParaRPr>
          </a:p>
          <a:p>
            <a:pPr lvl="0">
              <a:defRPr/>
            </a:pPr>
            <a:r>
              <a:rPr lang="en-US" altLang="ko-KR" dirty="0">
                <a:solidFill>
                  <a:schemeClr val="tx2"/>
                </a:solidFill>
                <a:effectLst/>
              </a:rPr>
              <a:t>@JsonIgnore</a:t>
            </a:r>
          </a:p>
          <a:p>
            <a:pPr lvl="1">
              <a:defRPr/>
            </a:pPr>
            <a:r>
              <a:rPr lang="en-US" altLang="en-US" dirty="0" err="1">
                <a:solidFill>
                  <a:schemeClr val="tx2"/>
                </a:solidFill>
                <a:effectLst/>
              </a:rPr>
              <a:t>필드</a:t>
            </a:r>
            <a:r>
              <a:rPr lang="en-US" altLang="en-US" dirty="0">
                <a:solidFill>
                  <a:schemeClr val="tx2"/>
                </a:solidFill>
                <a:effectLst/>
              </a:rPr>
              <a:t> </a:t>
            </a:r>
            <a:r>
              <a:rPr lang="en-US" altLang="en-US" dirty="0" err="1">
                <a:solidFill>
                  <a:schemeClr val="tx2"/>
                </a:solidFill>
                <a:effectLst/>
              </a:rPr>
              <a:t>레벨에서</a:t>
            </a:r>
            <a:r>
              <a:rPr lang="en-US" altLang="en-US" dirty="0">
                <a:solidFill>
                  <a:schemeClr val="tx2"/>
                </a:solidFill>
                <a:effectLst/>
              </a:rPr>
              <a:t> </a:t>
            </a:r>
            <a:r>
              <a:rPr lang="en-US" altLang="en-US" dirty="0" err="1">
                <a:solidFill>
                  <a:schemeClr val="tx2"/>
                </a:solidFill>
                <a:effectLst/>
              </a:rPr>
              <a:t>무시</a:t>
            </a:r>
            <a:r>
              <a:rPr lang="en-US" altLang="en-US" dirty="0">
                <a:solidFill>
                  <a:schemeClr val="tx2"/>
                </a:solidFill>
                <a:effectLst/>
              </a:rPr>
              <a:t> 될 수 </a:t>
            </a:r>
            <a:r>
              <a:rPr lang="en-US" altLang="en-US" dirty="0" err="1">
                <a:solidFill>
                  <a:schemeClr val="tx2"/>
                </a:solidFill>
                <a:effectLst/>
              </a:rPr>
              <a:t>있는</a:t>
            </a:r>
            <a:r>
              <a:rPr lang="en-US" altLang="en-US" dirty="0">
                <a:solidFill>
                  <a:schemeClr val="tx2"/>
                </a:solidFill>
                <a:effectLst/>
              </a:rPr>
              <a:t> </a:t>
            </a:r>
            <a:r>
              <a:rPr lang="en-US" altLang="en-US" dirty="0" err="1">
                <a:solidFill>
                  <a:schemeClr val="tx2"/>
                </a:solidFill>
                <a:effectLst/>
              </a:rPr>
              <a:t>개별</a:t>
            </a:r>
            <a:r>
              <a:rPr lang="en-US" altLang="en-US" dirty="0">
                <a:solidFill>
                  <a:schemeClr val="tx2"/>
                </a:solidFill>
                <a:effectLst/>
              </a:rPr>
              <a:t> </a:t>
            </a:r>
            <a:r>
              <a:rPr lang="en-US" altLang="en-US" dirty="0" err="1">
                <a:solidFill>
                  <a:schemeClr val="tx2"/>
                </a:solidFill>
                <a:effectLst/>
              </a:rPr>
              <a:t>속성을</a:t>
            </a:r>
            <a:r>
              <a:rPr lang="en-US" altLang="en-US" dirty="0">
                <a:solidFill>
                  <a:schemeClr val="tx2"/>
                </a:solidFill>
                <a:effectLst/>
              </a:rPr>
              <a:t> </a:t>
            </a:r>
            <a:r>
              <a:rPr lang="en-US" altLang="en-US" dirty="0" err="1">
                <a:solidFill>
                  <a:schemeClr val="tx2"/>
                </a:solidFill>
                <a:effectLst/>
              </a:rPr>
              <a:t>표시</a:t>
            </a:r>
            <a:endParaRPr lang="en-US" altLang="en-US" dirty="0">
              <a:solidFill>
                <a:schemeClr val="tx2"/>
              </a:solidFill>
              <a:effectLst/>
            </a:endParaRPr>
          </a:p>
          <a:p>
            <a:pPr lvl="0">
              <a:defRPr/>
            </a:pPr>
            <a:r>
              <a:rPr lang="en-US" altLang="ko-KR" dirty="0">
                <a:solidFill>
                  <a:schemeClr val="tx2"/>
                </a:solidFill>
                <a:effectLst/>
              </a:rPr>
              <a:t>@JsonIgnoreType</a:t>
            </a:r>
          </a:p>
          <a:p>
            <a:pPr lvl="1">
              <a:defRPr/>
            </a:pPr>
            <a:r>
              <a:rPr lang="en-US" altLang="en-US" dirty="0" err="1">
                <a:solidFill>
                  <a:schemeClr val="tx2"/>
                </a:solidFill>
                <a:effectLst/>
              </a:rPr>
              <a:t>주석이</a:t>
            </a:r>
            <a:r>
              <a:rPr lang="en-US" altLang="ko-KR" dirty="0">
                <a:solidFill>
                  <a:schemeClr val="tx2"/>
                </a:solidFill>
                <a:effectLst/>
              </a:rPr>
              <a:t> </a:t>
            </a:r>
            <a:r>
              <a:rPr lang="en-US" altLang="en-US" dirty="0" err="1">
                <a:solidFill>
                  <a:schemeClr val="tx2"/>
                </a:solidFill>
                <a:effectLst/>
              </a:rPr>
              <a:t>달린</a:t>
            </a:r>
            <a:r>
              <a:rPr lang="en-US" altLang="en-US" dirty="0">
                <a:solidFill>
                  <a:schemeClr val="tx2"/>
                </a:solidFill>
                <a:effectLst/>
              </a:rPr>
              <a:t> </a:t>
            </a:r>
            <a:r>
              <a:rPr lang="en-US" altLang="en-US" dirty="0" err="1">
                <a:solidFill>
                  <a:schemeClr val="tx2"/>
                </a:solidFill>
                <a:effectLst/>
              </a:rPr>
              <a:t>형식의</a:t>
            </a:r>
            <a:r>
              <a:rPr lang="en-US" altLang="en-US" dirty="0">
                <a:solidFill>
                  <a:schemeClr val="tx2"/>
                </a:solidFill>
                <a:effectLst/>
              </a:rPr>
              <a:t> </a:t>
            </a:r>
            <a:r>
              <a:rPr lang="en-US" altLang="en-US" dirty="0" err="1">
                <a:solidFill>
                  <a:schemeClr val="tx2"/>
                </a:solidFill>
                <a:effectLst/>
              </a:rPr>
              <a:t>모든</a:t>
            </a:r>
            <a:r>
              <a:rPr lang="en-US" altLang="en-US" dirty="0">
                <a:solidFill>
                  <a:schemeClr val="tx2"/>
                </a:solidFill>
                <a:effectLst/>
              </a:rPr>
              <a:t> </a:t>
            </a:r>
            <a:r>
              <a:rPr lang="en-US" altLang="en-US" dirty="0" err="1">
                <a:solidFill>
                  <a:schemeClr val="tx2"/>
                </a:solidFill>
                <a:effectLst/>
              </a:rPr>
              <a:t>속성을</a:t>
            </a:r>
            <a:r>
              <a:rPr lang="en-US" altLang="en-US" dirty="0">
                <a:solidFill>
                  <a:schemeClr val="tx2"/>
                </a:solidFill>
                <a:effectLst/>
              </a:rPr>
              <a:t> </a:t>
            </a:r>
            <a:r>
              <a:rPr lang="en-US" altLang="en-US" dirty="0" err="1">
                <a:solidFill>
                  <a:schemeClr val="tx2"/>
                </a:solidFill>
                <a:effectLst/>
              </a:rPr>
              <a:t>무시하도록</a:t>
            </a:r>
            <a:r>
              <a:rPr lang="en-US" altLang="en-US" dirty="0">
                <a:solidFill>
                  <a:schemeClr val="tx2"/>
                </a:solidFill>
                <a:effectLst/>
              </a:rPr>
              <a:t> </a:t>
            </a:r>
            <a:r>
              <a:rPr lang="en-US" altLang="en-US" dirty="0" err="1">
                <a:solidFill>
                  <a:schemeClr val="tx2"/>
                </a:solidFill>
                <a:effectLst/>
              </a:rPr>
              <a:t>시정</a:t>
            </a:r>
            <a:endParaRPr lang="en-US" altLang="en-US" dirty="0">
              <a:solidFill>
                <a:schemeClr val="tx2"/>
              </a:solidFill>
              <a:effectLst/>
            </a:endParaRPr>
          </a:p>
          <a:p>
            <a:pPr lvl="0">
              <a:defRPr/>
            </a:pPr>
            <a:r>
              <a:rPr lang="en-US" altLang="ko-KR" dirty="0">
                <a:solidFill>
                  <a:schemeClr val="tx2"/>
                </a:solidFill>
                <a:effectLst/>
              </a:rPr>
              <a:t>@JsonInclude</a:t>
            </a:r>
          </a:p>
          <a:p>
            <a:pPr lvl="1">
              <a:defRPr/>
            </a:pPr>
            <a:r>
              <a:rPr lang="en-US" altLang="en-US" dirty="0" err="1">
                <a:solidFill>
                  <a:schemeClr val="tx2"/>
                </a:solidFill>
                <a:effectLst/>
              </a:rPr>
              <a:t>어노테이션</a:t>
            </a:r>
            <a:r>
              <a:rPr lang="en-US" altLang="en-US" dirty="0">
                <a:solidFill>
                  <a:schemeClr val="tx2"/>
                </a:solidFill>
                <a:effectLst/>
              </a:rPr>
              <a:t> </a:t>
            </a:r>
            <a:r>
              <a:rPr lang="en-US" altLang="en-US" dirty="0" err="1">
                <a:solidFill>
                  <a:schemeClr val="tx2"/>
                </a:solidFill>
                <a:effectLst/>
              </a:rPr>
              <a:t>속성을</a:t>
            </a:r>
            <a:r>
              <a:rPr lang="en-US" altLang="en-US" dirty="0">
                <a:solidFill>
                  <a:schemeClr val="tx2"/>
                </a:solidFill>
                <a:effectLst/>
              </a:rPr>
              <a:t> </a:t>
            </a:r>
            <a:r>
              <a:rPr lang="en-US" altLang="en-US" dirty="0" err="1">
                <a:solidFill>
                  <a:schemeClr val="tx2"/>
                </a:solidFill>
                <a:effectLst/>
              </a:rPr>
              <a:t>제외하는데</a:t>
            </a:r>
            <a:r>
              <a:rPr lang="en-US" altLang="en-US" dirty="0">
                <a:solidFill>
                  <a:schemeClr val="tx2"/>
                </a:solidFill>
                <a:effectLst/>
              </a:rPr>
              <a:t> </a:t>
            </a:r>
            <a:r>
              <a:rPr lang="en-US" altLang="en-US" dirty="0" err="1">
                <a:solidFill>
                  <a:schemeClr val="tx2"/>
                </a:solidFill>
                <a:effectLst/>
              </a:rPr>
              <a:t>사용</a:t>
            </a:r>
            <a:endParaRPr lang="en-US" altLang="en-US" dirty="0">
              <a:solidFill>
                <a:schemeClr val="tx2"/>
              </a:solidFill>
              <a:effectLst/>
            </a:endParaRPr>
          </a:p>
          <a:p>
            <a:pPr lvl="1">
              <a:defRPr/>
            </a:pPr>
            <a:r>
              <a:rPr lang="en-US" altLang="ko-KR" dirty="0">
                <a:solidFill>
                  <a:schemeClr val="tx2"/>
                </a:solidFill>
                <a:effectLst/>
              </a:rPr>
              <a:t>Serialize </a:t>
            </a:r>
            <a:r>
              <a:rPr lang="en-US" altLang="en-US" dirty="0">
                <a:solidFill>
                  <a:schemeClr val="tx2"/>
                </a:solidFill>
                <a:effectLst/>
              </a:rPr>
              <a:t>시 </a:t>
            </a:r>
            <a:r>
              <a:rPr lang="en-US" altLang="en-US" dirty="0" err="1">
                <a:solidFill>
                  <a:schemeClr val="tx2"/>
                </a:solidFill>
                <a:effectLst/>
              </a:rPr>
              <a:t>동작을</a:t>
            </a:r>
            <a:r>
              <a:rPr lang="en-US" altLang="en-US" dirty="0">
                <a:solidFill>
                  <a:schemeClr val="tx2"/>
                </a:solidFill>
                <a:effectLst/>
              </a:rPr>
              <a:t> </a:t>
            </a:r>
            <a:r>
              <a:rPr lang="en-US" altLang="en-US" dirty="0" err="1">
                <a:solidFill>
                  <a:schemeClr val="tx2"/>
                </a:solidFill>
                <a:effectLst/>
              </a:rPr>
              <a:t>지정</a:t>
            </a:r>
            <a:r>
              <a:rPr lang="en-US" altLang="ko-KR" dirty="0">
                <a:solidFill>
                  <a:schemeClr val="tx2"/>
                </a:solidFill>
                <a:effectLst/>
              </a:rPr>
              <a:t>. </a:t>
            </a:r>
            <a:r>
              <a:rPr lang="en-US" altLang="en-US" dirty="0" err="1">
                <a:solidFill>
                  <a:schemeClr val="tx2"/>
                </a:solidFill>
                <a:effectLst/>
              </a:rPr>
              <a:t>기본적으로</a:t>
            </a:r>
            <a:r>
              <a:rPr lang="en-US" altLang="en-US" dirty="0">
                <a:solidFill>
                  <a:schemeClr val="tx2"/>
                </a:solidFill>
                <a:effectLst/>
              </a:rPr>
              <a:t> </a:t>
            </a:r>
            <a:r>
              <a:rPr lang="en-US" altLang="en-US" dirty="0" err="1">
                <a:solidFill>
                  <a:schemeClr val="tx2"/>
                </a:solidFill>
                <a:effectLst/>
              </a:rPr>
              <a:t>잭슨은</a:t>
            </a:r>
            <a:r>
              <a:rPr lang="en-US" altLang="en-US" dirty="0">
                <a:solidFill>
                  <a:schemeClr val="tx2"/>
                </a:solidFill>
                <a:effectLst/>
              </a:rPr>
              <a:t> </a:t>
            </a:r>
            <a:r>
              <a:rPr lang="en-US" altLang="en-US" dirty="0" err="1">
                <a:solidFill>
                  <a:schemeClr val="tx2"/>
                </a:solidFill>
                <a:effectLst/>
              </a:rPr>
              <a:t>값의</a:t>
            </a:r>
            <a:r>
              <a:rPr lang="en-US" altLang="en-US" dirty="0">
                <a:solidFill>
                  <a:schemeClr val="tx2"/>
                </a:solidFill>
                <a:effectLst/>
              </a:rPr>
              <a:t> </a:t>
            </a:r>
            <a:r>
              <a:rPr lang="en-US" altLang="en-US" dirty="0" err="1">
                <a:solidFill>
                  <a:schemeClr val="tx2"/>
                </a:solidFill>
                <a:effectLst/>
              </a:rPr>
              <a:t>유무와</a:t>
            </a:r>
            <a:r>
              <a:rPr lang="en-US" altLang="en-US" dirty="0">
                <a:solidFill>
                  <a:schemeClr val="tx2"/>
                </a:solidFill>
                <a:effectLst/>
              </a:rPr>
              <a:t> </a:t>
            </a:r>
            <a:r>
              <a:rPr lang="en-US" altLang="en-US" dirty="0" err="1">
                <a:solidFill>
                  <a:schemeClr val="tx2"/>
                </a:solidFill>
                <a:effectLst/>
              </a:rPr>
              <a:t>상관없이</a:t>
            </a:r>
            <a:r>
              <a:rPr lang="en-US" altLang="en-US" dirty="0">
                <a:solidFill>
                  <a:schemeClr val="tx2"/>
                </a:solidFill>
                <a:effectLst/>
              </a:rPr>
              <a:t> </a:t>
            </a:r>
            <a:r>
              <a:rPr lang="en-US" altLang="en-US" dirty="0" err="1">
                <a:solidFill>
                  <a:schemeClr val="tx2"/>
                </a:solidFill>
                <a:effectLst/>
              </a:rPr>
              <a:t>무조건</a:t>
            </a:r>
            <a:r>
              <a:rPr lang="en-US" altLang="en-US" dirty="0">
                <a:solidFill>
                  <a:schemeClr val="tx2"/>
                </a:solidFill>
                <a:effectLst/>
              </a:rPr>
              <a:t> </a:t>
            </a:r>
            <a:r>
              <a:rPr lang="en-US" altLang="ko-KR" dirty="0" err="1">
                <a:solidFill>
                  <a:schemeClr val="tx2"/>
                </a:solidFill>
                <a:effectLst/>
              </a:rPr>
              <a:t>serialize</a:t>
            </a:r>
            <a:r>
              <a:rPr lang="en-US" altLang="en-US" dirty="0" err="1">
                <a:solidFill>
                  <a:schemeClr val="tx2"/>
                </a:solidFill>
                <a:effectLst/>
              </a:rPr>
              <a:t>하게</a:t>
            </a:r>
            <a:r>
              <a:rPr lang="en-US" altLang="en-US" dirty="0">
                <a:solidFill>
                  <a:schemeClr val="tx2"/>
                </a:solidFill>
                <a:effectLst/>
              </a:rPr>
              <a:t> </a:t>
            </a:r>
            <a:r>
              <a:rPr lang="en-US" altLang="en-US" dirty="0" err="1">
                <a:solidFill>
                  <a:schemeClr val="tx2"/>
                </a:solidFill>
                <a:effectLst/>
              </a:rPr>
              <a:t>되지만</a:t>
            </a:r>
            <a:r>
              <a:rPr lang="en-US" altLang="en-US" dirty="0">
                <a:solidFill>
                  <a:schemeClr val="tx2"/>
                </a:solidFill>
                <a:effectLst/>
              </a:rPr>
              <a:t> </a:t>
            </a:r>
            <a:r>
              <a:rPr lang="en-US" altLang="ko-KR" dirty="0">
                <a:solidFill>
                  <a:schemeClr val="tx2"/>
                </a:solidFill>
                <a:effectLst/>
              </a:rPr>
              <a:t>not null </a:t>
            </a:r>
            <a:r>
              <a:rPr lang="en-US" altLang="en-US" dirty="0" err="1">
                <a:solidFill>
                  <a:schemeClr val="tx2"/>
                </a:solidFill>
                <a:effectLst/>
              </a:rPr>
              <a:t>이거나</a:t>
            </a:r>
            <a:r>
              <a:rPr lang="en-US" altLang="en-US" dirty="0">
                <a:solidFill>
                  <a:schemeClr val="tx2"/>
                </a:solidFill>
                <a:effectLst/>
              </a:rPr>
              <a:t> </a:t>
            </a:r>
            <a:r>
              <a:rPr lang="en-US" altLang="ko-KR" dirty="0">
                <a:solidFill>
                  <a:schemeClr val="tx2"/>
                </a:solidFill>
                <a:effectLst/>
              </a:rPr>
              <a:t>none empty </a:t>
            </a:r>
            <a:r>
              <a:rPr lang="en-US" altLang="en-US" dirty="0">
                <a:solidFill>
                  <a:schemeClr val="tx2"/>
                </a:solidFill>
                <a:effectLst/>
              </a:rPr>
              <a:t>일 </a:t>
            </a:r>
            <a:r>
              <a:rPr lang="en-US" altLang="en-US" dirty="0" err="1">
                <a:solidFill>
                  <a:schemeClr val="tx2"/>
                </a:solidFill>
                <a:effectLst/>
              </a:rPr>
              <a:t>경우에만</a:t>
            </a:r>
            <a:r>
              <a:rPr lang="en-US" altLang="en-US" dirty="0">
                <a:solidFill>
                  <a:schemeClr val="tx2"/>
                </a:solidFill>
                <a:effectLst/>
              </a:rPr>
              <a:t> </a:t>
            </a:r>
            <a:r>
              <a:rPr lang="en-US" altLang="ko-KR" dirty="0">
                <a:solidFill>
                  <a:schemeClr val="tx2"/>
                </a:solidFill>
                <a:effectLst/>
              </a:rPr>
              <a:t>serialize </a:t>
            </a:r>
            <a:r>
              <a:rPr lang="en-US" altLang="en-US" dirty="0" err="1">
                <a:solidFill>
                  <a:schemeClr val="tx2"/>
                </a:solidFill>
                <a:effectLst/>
              </a:rPr>
              <a:t>된다</a:t>
            </a:r>
            <a:r>
              <a:rPr lang="en-US" altLang="ko-KR" dirty="0">
                <a:solidFill>
                  <a:schemeClr val="tx2"/>
                </a:solidFill>
                <a:effectLst/>
              </a:rPr>
              <a:t>.</a:t>
            </a:r>
          </a:p>
          <a:p>
            <a:pPr lvl="0">
              <a:defRPr/>
            </a:pPr>
            <a:r>
              <a:rPr lang="en-US" altLang="ko-KR" dirty="0">
                <a:solidFill>
                  <a:schemeClr val="tx2"/>
                </a:solidFill>
                <a:effectLst/>
              </a:rPr>
              <a:t>@JsonProperty</a:t>
            </a:r>
            <a:r>
              <a:rPr lang="ko-KR" altLang="en-US" dirty="0">
                <a:solidFill>
                  <a:schemeClr val="tx2"/>
                </a:solidFill>
                <a:effectLst/>
              </a:rPr>
              <a:t> </a:t>
            </a:r>
            <a:endParaRPr lang="en-US" altLang="ko-KR" dirty="0"/>
          </a:p>
          <a:p>
            <a:pPr lvl="1">
              <a:defRPr/>
            </a:pPr>
            <a:r>
              <a:rPr lang="en-US" altLang="ko-KR" dirty="0">
                <a:solidFill>
                  <a:schemeClr val="tx2"/>
                </a:solidFill>
                <a:effectLst/>
              </a:rPr>
              <a:t>Getter/</a:t>
            </a:r>
            <a:r>
              <a:rPr lang="en-US" altLang="ko-KR" dirty="0" err="1">
                <a:solidFill>
                  <a:schemeClr val="tx2"/>
                </a:solidFill>
                <a:effectLst/>
              </a:rPr>
              <a:t>seetter</a:t>
            </a:r>
            <a:r>
              <a:rPr lang="en-US" altLang="en-US" dirty="0" err="1">
                <a:solidFill>
                  <a:schemeClr val="tx2"/>
                </a:solidFill>
                <a:effectLst/>
              </a:rPr>
              <a:t>의</a:t>
            </a:r>
            <a:r>
              <a:rPr lang="en-US" altLang="en-US" dirty="0">
                <a:solidFill>
                  <a:schemeClr val="tx2"/>
                </a:solidFill>
                <a:effectLst/>
              </a:rPr>
              <a:t> </a:t>
            </a:r>
            <a:r>
              <a:rPr lang="en-US" altLang="en-US" dirty="0" err="1">
                <a:solidFill>
                  <a:schemeClr val="tx2"/>
                </a:solidFill>
                <a:effectLst/>
              </a:rPr>
              <a:t>이름을</a:t>
            </a:r>
            <a:r>
              <a:rPr lang="en-US" altLang="en-US" dirty="0">
                <a:solidFill>
                  <a:schemeClr val="tx2"/>
                </a:solidFill>
                <a:effectLst/>
              </a:rPr>
              <a:t> </a:t>
            </a:r>
            <a:r>
              <a:rPr lang="en-US" altLang="ko-KR" dirty="0" err="1">
                <a:solidFill>
                  <a:schemeClr val="tx2"/>
                </a:solidFill>
                <a:effectLst/>
              </a:rPr>
              <a:t>property</a:t>
            </a:r>
            <a:r>
              <a:rPr lang="en-US" altLang="en-US" dirty="0" err="1">
                <a:solidFill>
                  <a:schemeClr val="tx2"/>
                </a:solidFill>
                <a:effectLst/>
              </a:rPr>
              <a:t>와</a:t>
            </a:r>
            <a:r>
              <a:rPr lang="en-US" altLang="en-US" dirty="0">
                <a:solidFill>
                  <a:schemeClr val="tx2"/>
                </a:solidFill>
                <a:effectLst/>
              </a:rPr>
              <a:t> </a:t>
            </a:r>
            <a:r>
              <a:rPr lang="en-US" altLang="en-US" dirty="0" err="1">
                <a:solidFill>
                  <a:schemeClr val="tx2"/>
                </a:solidFill>
                <a:effectLst/>
              </a:rPr>
              <a:t>다른</a:t>
            </a:r>
            <a:r>
              <a:rPr lang="en-US" altLang="en-US" dirty="0">
                <a:solidFill>
                  <a:schemeClr val="tx2"/>
                </a:solidFill>
                <a:effectLst/>
              </a:rPr>
              <a:t> </a:t>
            </a:r>
            <a:r>
              <a:rPr lang="en-US" altLang="en-US" dirty="0" err="1">
                <a:solidFill>
                  <a:schemeClr val="tx2"/>
                </a:solidFill>
                <a:effectLst/>
              </a:rPr>
              <a:t>이름을</a:t>
            </a:r>
            <a:r>
              <a:rPr lang="en-US" altLang="en-US" dirty="0">
                <a:solidFill>
                  <a:schemeClr val="tx2"/>
                </a:solidFill>
                <a:effectLst/>
              </a:rPr>
              <a:t> </a:t>
            </a:r>
            <a:r>
              <a:rPr lang="en-US" altLang="en-US" dirty="0" err="1">
                <a:solidFill>
                  <a:schemeClr val="tx2"/>
                </a:solidFill>
                <a:effectLst/>
              </a:rPr>
              <a:t>사용할</a:t>
            </a:r>
            <a:r>
              <a:rPr lang="en-US" altLang="en-US" dirty="0">
                <a:solidFill>
                  <a:schemeClr val="tx2"/>
                </a:solidFill>
                <a:effectLst/>
              </a:rPr>
              <a:t> 수 </a:t>
            </a:r>
            <a:r>
              <a:rPr lang="en-US" altLang="en-US" dirty="0" err="1">
                <a:solidFill>
                  <a:schemeClr val="tx2"/>
                </a:solidFill>
                <a:effectLst/>
              </a:rPr>
              <a:t>있도록</a:t>
            </a:r>
            <a:r>
              <a:rPr lang="en-US" altLang="en-US" dirty="0">
                <a:solidFill>
                  <a:schemeClr val="tx2"/>
                </a:solidFill>
                <a:effectLst/>
              </a:rPr>
              <a:t> </a:t>
            </a:r>
            <a:r>
              <a:rPr lang="en-US" altLang="en-US" dirty="0" err="1">
                <a:solidFill>
                  <a:schemeClr val="tx2"/>
                </a:solidFill>
                <a:effectLst/>
              </a:rPr>
              <a:t>설정</a:t>
            </a:r>
            <a:endParaRPr lang="en-US" altLang="en-US" dirty="0">
              <a:solidFill>
                <a:schemeClr val="tx2"/>
              </a:solidFill>
              <a:effectLst/>
            </a:endParaRPr>
          </a:p>
          <a:p>
            <a:pPr lvl="0">
              <a:defRPr/>
            </a:pPr>
            <a:r>
              <a:rPr lang="en-US" altLang="ko-KR" dirty="0">
                <a:solidFill>
                  <a:schemeClr val="tx2"/>
                </a:solidFill>
                <a:effectLst/>
              </a:rPr>
              <a:t>@JsonFormat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B4030D0-224D-4747-9AEF-758FE15D0C16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844092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분할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Microsoft JhengHei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Microsoft JhengHei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1306</TotalTime>
  <Words>2191</Words>
  <Application>Microsoft Office PowerPoint</Application>
  <PresentationFormat>와이드스크린</PresentationFormat>
  <Paragraphs>445</Paragraphs>
  <Slides>28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6" baseType="lpstr">
      <vt:lpstr>D2Coding</vt:lpstr>
      <vt:lpstr>맑은 고딕</vt:lpstr>
      <vt:lpstr>휴먼매직체</vt:lpstr>
      <vt:lpstr>휴먼모음T</vt:lpstr>
      <vt:lpstr>Consolas</vt:lpstr>
      <vt:lpstr>Gill Sans MT</vt:lpstr>
      <vt:lpstr>Wingdings 2</vt:lpstr>
      <vt:lpstr>분할</vt:lpstr>
      <vt:lpstr>5.  REST</vt:lpstr>
      <vt:lpstr>REST - SERVER</vt:lpstr>
      <vt:lpstr>JSON이란</vt:lpstr>
      <vt:lpstr>JSON 라이브러리 의존성 설정</vt:lpstr>
      <vt:lpstr>스프링 endpoint </vt:lpstr>
      <vt:lpstr>스프링 endpoint </vt:lpstr>
      <vt:lpstr>스프링 endpoint </vt:lpstr>
      <vt:lpstr>PowerPoint 프레젠테이션</vt:lpstr>
      <vt:lpstr>JACKSON 어노테이션 </vt:lpstr>
      <vt:lpstr>JACKSON 어노테이션 </vt:lpstr>
      <vt:lpstr>REST</vt:lpstr>
      <vt:lpstr>REST</vt:lpstr>
      <vt:lpstr>CLIENT</vt:lpstr>
      <vt:lpstr>CLIENT</vt:lpstr>
      <vt:lpstr>CLIENT</vt:lpstr>
      <vt:lpstr>확장앱 - Boomerang</vt:lpstr>
      <vt:lpstr>확장앱 - json formatter</vt:lpstr>
      <vt:lpstr>cURL</vt:lpstr>
      <vt:lpstr>cURL</vt:lpstr>
      <vt:lpstr>SERVER response</vt:lpstr>
      <vt:lpstr>CORS</vt:lpstr>
      <vt:lpstr>HTTP 서버 통신</vt:lpstr>
      <vt:lpstr>HTTP 서버 통신</vt:lpstr>
      <vt:lpstr>HTTP 서버 통신</vt:lpstr>
      <vt:lpstr>HTTP 서버 통신</vt:lpstr>
      <vt:lpstr>HTTP 서버 통신</vt:lpstr>
      <vt:lpstr>HTTP 서버 통신</vt:lpstr>
      <vt:lpstr>HTTP 서버 통신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EL(EXPRESSIO</dc:title>
  <dc:creator>admin</dc:creator>
  <cp:lastModifiedBy>유미 김</cp:lastModifiedBy>
  <cp:revision>417</cp:revision>
  <dcterms:created xsi:type="dcterms:W3CDTF">2022-07-12T04:31:09Z</dcterms:created>
  <dcterms:modified xsi:type="dcterms:W3CDTF">2022-11-22T01:34:15Z</dcterms:modified>
  <cp:version/>
</cp:coreProperties>
</file>