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23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403" r:id="rId10"/>
    <p:sldId id="397" r:id="rId11"/>
    <p:sldId id="398" r:id="rId12"/>
    <p:sldId id="399" r:id="rId13"/>
    <p:sldId id="400" r:id="rId14"/>
    <p:sldId id="404" r:id="rId15"/>
    <p:sldId id="405" r:id="rId16"/>
    <p:sldId id="406" r:id="rId17"/>
    <p:sldId id="407" r:id="rId18"/>
    <p:sldId id="408" r:id="rId19"/>
    <p:sldId id="411" r:id="rId20"/>
    <p:sldId id="409" r:id="rId21"/>
    <p:sldId id="40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760" autoAdjust="0"/>
  </p:normalViewPr>
  <p:slideViewPr>
    <p:cSldViewPr snapToGrid="0" showGuides="1">
      <p:cViewPr varScale="1">
        <p:scale>
          <a:sx n="100" d="100"/>
          <a:sy n="100" d="100"/>
        </p:scale>
        <p:origin x="648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위빙 처리방식</a:t>
            </a:r>
          </a:p>
          <a:p>
            <a:pPr lvl="2">
              <a:defRPr/>
            </a:pPr>
            <a:r>
              <a:rPr lang="ko-KR" altLang="en-US"/>
              <a:t>컴파일타임 위빙</a:t>
            </a:r>
          </a:p>
          <a:p>
            <a:pPr lvl="2">
              <a:defRPr/>
            </a:pPr>
            <a:r>
              <a:rPr lang="ko-KR" altLang="en-US"/>
              <a:t>로딩타임 위빙</a:t>
            </a:r>
          </a:p>
          <a:p>
            <a:pPr lvl="2">
              <a:defRPr/>
            </a:pPr>
            <a:r>
              <a:rPr lang="ko-KR" altLang="en-US"/>
              <a:t>런타임 위빙  </a:t>
            </a:r>
            <a:r>
              <a:rPr lang="en-US" altLang="ko-KR">
                <a:latin typeface="Montserrat"/>
              </a:rPr>
              <a:t> </a:t>
            </a:r>
            <a:r>
              <a:rPr lang="ko-KR" altLang="en-US">
                <a:latin typeface="Montserrat"/>
              </a:rPr>
              <a:t>스프링에서 지원하는 방식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24A2B5-B65D-4CCC-BF5A-6ACBB4F7DD5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1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5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4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52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68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26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41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290F5ACC-B2F7-4756-8611-E5A089BD7E96}" type="datetime1">
              <a:rPr lang="en-US" altLang="ko-KR"/>
              <a:pPr lvl="0">
                <a:defRPr/>
              </a:pPr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smtClean="0"/>
              <a:t>7. </a:t>
            </a:r>
            <a:r>
              <a:rPr lang="en-US" altLang="ko-KR" sz="1400"/>
              <a:t>AOP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/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>
          <a:solidFill>
            <a:schemeClr val="tx2"/>
          </a:solidFill>
          <a:latin typeface="휴먼모음T"/>
          <a:ea typeface="휴먼모음T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>
          <a:solidFill>
            <a:schemeClr val="tx2"/>
          </a:solidFill>
          <a:latin typeface="휴먼모음T"/>
          <a:ea typeface="휴먼모음T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>
          <a:solidFill>
            <a:schemeClr val="tx2"/>
          </a:solidFill>
          <a:latin typeface="휴먼모음T"/>
          <a:ea typeface="휴먼모음T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core.html#a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7</a:t>
            </a:r>
            <a:r>
              <a:rPr lang="en-US" altLang="ko-KR" cap="none" smtClean="0"/>
              <a:t>. </a:t>
            </a:r>
            <a:r>
              <a:rPr lang="en-US" altLang="ko-KR" cap="none"/>
              <a:t>AOP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en-US" altLang="ko-KR" cap="none"/>
              <a:t>AOP</a:t>
            </a:r>
            <a:r>
              <a:rPr lang="ko-KR" altLang="en-US" cap="none"/>
              <a:t> 개요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AOP </a:t>
            </a:r>
            <a:r>
              <a:rPr lang="ko-KR" altLang="en-US" cap="none"/>
              <a:t>용어</a:t>
            </a:r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AOP</a:t>
            </a:r>
            <a:r>
              <a:rPr lang="ko-KR" altLang="en-US" cap="none"/>
              <a:t> 적용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포언트 컷 표현식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어드바이스 동작 시점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어노테이션을 이용한 </a:t>
            </a:r>
            <a:r>
              <a:rPr lang="en-US" altLang="ko-KR" cap="none"/>
              <a:t>AOP </a:t>
            </a:r>
            <a:r>
              <a:rPr lang="ko-KR" altLang="en-US" cap="none"/>
              <a:t>설정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트랜잭션</a:t>
            </a:r>
          </a:p>
          <a:p>
            <a:pPr marL="342900" lvl="0" indent="-342900">
              <a:buAutoNum type="arabicPeriod"/>
              <a:defRPr/>
            </a:pPr>
            <a:endParaRPr lang="ko-KR" altLang="en-US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포인트컷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리턴타입 지정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패키지 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6180" y="1777008"/>
          <a:ext cx="9204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모든 리턴타입 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void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리턴타입이 </a:t>
                      </a:r>
                      <a:r>
                        <a:rPr lang="en-US" altLang="ko-KR"/>
                        <a:t>void</a:t>
                      </a:r>
                      <a:r>
                        <a:rPr lang="ko-KR" altLang="en-US"/>
                        <a:t>인 메서드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!void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리턴타입이 </a:t>
                      </a:r>
                      <a:r>
                        <a:rPr lang="en-US" altLang="ko-KR"/>
                        <a:t>void</a:t>
                      </a:r>
                      <a:r>
                        <a:rPr lang="ko-KR" altLang="en-US"/>
                        <a:t>가 아닌 메서드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6180" y="4105880"/>
          <a:ext cx="9204620" cy="216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com.springbook.biz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정확하게 일치하는 패키지만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com.springbook.biz..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com.springbook.biz </a:t>
                      </a:r>
                      <a:r>
                        <a:rPr lang="ko-KR" altLang="en-US"/>
                        <a:t>패키지로 시작하는 모든 패키지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com.springbook..impl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com.springbook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패키지로 시작하면서 마지막 패키지 이름이 </a:t>
                      </a:r>
                      <a:r>
                        <a:rPr lang="en-US" altLang="ko-KR" baseline="0"/>
                        <a:t>impl</a:t>
                      </a:r>
                      <a:r>
                        <a:rPr lang="ko-KR" altLang="en-US" baseline="0"/>
                        <a:t>로 끝나는 패키지 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포인트컷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지정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메소드 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128" y="1882236"/>
          <a:ext cx="9703546" cy="189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2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BoardServiceImpl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정확하게 </a:t>
                      </a:r>
                      <a:r>
                        <a:rPr lang="en-US" altLang="ko-KR"/>
                        <a:t>BoardServiceImpl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클래스만 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2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*Impl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클래스 이름이 </a:t>
                      </a:r>
                      <a:r>
                        <a:rPr lang="en-US" altLang="ko-KR"/>
                        <a:t>Impl</a:t>
                      </a:r>
                      <a:r>
                        <a:rPr lang="ko-KR" altLang="en-US"/>
                        <a:t>로 끝나는 클래스만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43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BoardService+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클래스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이름 뒤에 </a:t>
                      </a:r>
                      <a:r>
                        <a:rPr lang="en-US" altLang="ko-KR" baseline="0"/>
                        <a:t>‘+’</a:t>
                      </a:r>
                      <a:r>
                        <a:rPr lang="ko-KR" altLang="en-US" baseline="0"/>
                        <a:t>가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붙으면 해당 클래스로부터 파생된 모든 자식 클래스 선택</a:t>
                      </a:r>
                      <a:r>
                        <a:rPr lang="en-US" altLang="ko-KR" baseline="0"/>
                        <a:t>. </a:t>
                      </a:r>
                      <a:r>
                        <a:rPr lang="ko-KR" altLang="en-US" baseline="0"/>
                        <a:t>인터페이스 뒤에 </a:t>
                      </a:r>
                      <a:r>
                        <a:rPr lang="en-US" altLang="ko-KR" baseline="0"/>
                        <a:t>‘+’</a:t>
                      </a:r>
                      <a:r>
                        <a:rPr lang="ko-KR" altLang="en-US" baseline="0"/>
                        <a:t>가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붙으면 해당 인터페이스를 구현한 모든 클래스 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3653" y="4581237"/>
          <a:ext cx="9646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*()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가장 기본 설정으로 모든 메서드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get*(..)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메소드 이름이 </a:t>
                      </a:r>
                      <a:r>
                        <a:rPr lang="en-US" altLang="ko-KR"/>
                        <a:t>get</a:t>
                      </a:r>
                      <a:r>
                        <a:rPr lang="ko-KR" altLang="en-US"/>
                        <a:t>으로 시작되는 모든 메소드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포인트컷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지정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5557" y="1805583"/>
          <a:ext cx="10049380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(..)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가장 기본 설정으로서 매개변수의 개수와 타입에 제약이 없음을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(*)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반드시 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1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개의 매개변수를 가지는 메서드만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(com.springbook.userUerVO)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매개변수는 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UserVO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를 가지는 메서드만 선택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이때 클래스의 패키지 경로가 반드시 포함되어야 함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.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(!com.springbook.user.UserVO)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매개변수는 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UserVO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를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 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가지지 않는 메서드만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(Integer, ..)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한 개 이상의 매개변수를 가지되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첫 번째 매개변수의 타입이 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Integer 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인 메서드만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latin typeface="D2Coding"/>
                          <a:ea typeface="휴먼모음T"/>
                        </a:rPr>
                        <a:t>(Integer, *)</a:t>
                      </a:r>
                      <a:endParaRPr lang="ko-KR" altLang="en-US" spc="0">
                        <a:latin typeface="D2Coding"/>
                        <a:ea typeface="휴먼모음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latin typeface="D2Coding"/>
                          <a:ea typeface="휴먼모음T"/>
                        </a:rPr>
                        <a:t>반드시 두 개의 매개변수를 가지되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, 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 첫 번째 매개변수의 타입인 </a:t>
                      </a:r>
                      <a:r>
                        <a:rPr lang="en-US" altLang="ko-KR" spc="0">
                          <a:latin typeface="D2Coding"/>
                          <a:ea typeface="휴먼모음T"/>
                        </a:rPr>
                        <a:t>Integer</a:t>
                      </a:r>
                      <a:r>
                        <a:rPr lang="ko-KR" altLang="en-US" spc="0">
                          <a:latin typeface="D2Coding"/>
                          <a:ea typeface="휴먼모음T"/>
                        </a:rPr>
                        <a:t>인 메소드만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JoinPoint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JoinPoint </a:t>
            </a:r>
            <a:r>
              <a:rPr lang="ko-KR" altLang="en-US"/>
              <a:t>메서드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Signature </a:t>
            </a:r>
            <a:r>
              <a:rPr lang="ko-KR" altLang="en-US"/>
              <a:t>메서드</a:t>
            </a:r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내용 개체 틀 3"/>
          <p:cNvGraphicFramePr/>
          <p:nvPr/>
        </p:nvGraphicFramePr>
        <p:xfrm>
          <a:off x="927739" y="1882236"/>
          <a:ext cx="10047760" cy="206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7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9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Signature GetSignature()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호출한 메소드의 시그니처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리턴타입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매개변수</a:t>
                      </a:r>
                      <a:r>
                        <a:rPr lang="en-US" altLang="ko-KR"/>
                        <a:t>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정보가 저장된 </a:t>
                      </a:r>
                      <a:r>
                        <a:rPr lang="en-US" altLang="ko-KR" baseline="0"/>
                        <a:t>Signature </a:t>
                      </a:r>
                      <a:r>
                        <a:rPr lang="ko-KR" altLang="en-US" baseline="0"/>
                        <a:t>객체 리턴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4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Object getTarget()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호출한 비즈니스 메소드를 포함하는 비즈니스 객체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46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Objet[] getArgs()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메소르를 호출할 때 넘겨준 인자 목록을 </a:t>
                      </a:r>
                      <a:r>
                        <a:rPr lang="en-US" altLang="ko-KR"/>
                        <a:t>Object </a:t>
                      </a:r>
                      <a:r>
                        <a:rPr lang="ko-KR" altLang="en-US"/>
                        <a:t>배열로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8998" y="4653136"/>
          <a:ext cx="9960388" cy="175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메소드명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String getName()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호출한 메소드 이름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String toLongString()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호출한 메소드의 리턴타입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이름 매개변수 패키지 경로까지 포함하여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String toShortString()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클라이언트가 호출한 메소드 시크니처를 축약한 문자열로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어노테이션 기반 </a:t>
            </a:r>
            <a:r>
              <a:rPr lang="en-US" altLang="ko-KR"/>
              <a:t>AOP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어노테이션 사용을 위한 스프링 설정</a:t>
            </a:r>
          </a:p>
          <a:p>
            <a:pPr lvl="1">
              <a:defRPr/>
            </a:pPr>
            <a:r>
              <a:rPr lang="en-US" altLang="ko-KR"/>
              <a:t>&lt;aop:aspectj-autoproxy&gt;</a:t>
            </a:r>
          </a:p>
          <a:p>
            <a:pPr lvl="1">
              <a:defRPr/>
            </a:pPr>
            <a:endParaRPr lang="en-US" altLang="ko-KR" smtClean="0"/>
          </a:p>
          <a:p>
            <a:pPr lvl="0">
              <a:defRPr/>
            </a:pPr>
            <a:r>
              <a:rPr lang="ko-KR" altLang="en-US"/>
              <a:t>애스펙트 설정</a:t>
            </a:r>
          </a:p>
          <a:p>
            <a:pPr lvl="1">
              <a:defRPr/>
            </a:pPr>
            <a:r>
              <a:rPr lang="en-US" altLang="ko-KR"/>
              <a:t>@Aspect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포인트 컷 설정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어드바이스 설정</a:t>
            </a:r>
          </a:p>
          <a:p>
            <a:pPr lvl="1">
              <a:defRPr/>
            </a:pPr>
            <a:r>
              <a:rPr lang="en-US" altLang="ko-KR"/>
              <a:t>@Before(“allpointcut”)</a:t>
            </a:r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991959" y="4106998"/>
            <a:ext cx="7437665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 lvl="1">
              <a:spcBef>
                <a:spcPts val="0"/>
              </a:spcBef>
              <a:defRPr/>
            </a:pPr>
            <a:r>
              <a:rPr lang="en-US" altLang="ko-KR" sz="1600">
                <a:solidFill>
                  <a:schemeClr val="tx1"/>
                </a:solidFill>
                <a:latin typeface="D2Coding"/>
              </a:rPr>
              <a:t>@</a:t>
            </a:r>
            <a:r>
              <a:rPr lang="en-US" altLang="ko-KR" sz="1600" smtClean="0">
                <a:solidFill>
                  <a:schemeClr val="tx1"/>
                </a:solidFill>
                <a:latin typeface="D2Coding"/>
              </a:rPr>
              <a:t>Pointcut("execution</a:t>
            </a:r>
            <a:r>
              <a:rPr lang="en-US" altLang="ko-KR" sz="1600">
                <a:solidFill>
                  <a:schemeClr val="tx1"/>
                </a:solidFill>
                <a:latin typeface="D2Coding"/>
              </a:rPr>
              <a:t>(* com..* </a:t>
            </a:r>
            <a:r>
              <a:rPr lang="en-US" altLang="ko-KR" sz="1600" smtClean="0">
                <a:solidFill>
                  <a:schemeClr val="tx1"/>
                </a:solidFill>
                <a:latin typeface="D2Coding"/>
              </a:rPr>
              <a:t>*(..))")                 </a:t>
            </a:r>
            <a:endParaRPr lang="en-US" altLang="ko-KR" sz="1600">
              <a:solidFill>
                <a:schemeClr val="tx1"/>
              </a:solidFill>
              <a:latin typeface="D2Coding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D2Coding"/>
              </a:rPr>
              <a:t>public </a:t>
            </a:r>
            <a:r>
              <a:rPr lang="en-US" altLang="ko-KR" sz="1600">
                <a:solidFill>
                  <a:schemeClr val="tx1"/>
                </a:solidFill>
                <a:latin typeface="D2Coding"/>
              </a:rPr>
              <a:t>void allpointcut() { }</a:t>
            </a:r>
            <a:endParaRPr lang="en-US" altLang="en-US" sz="1600">
              <a:solidFill>
                <a:schemeClr val="tx1"/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어노테이션 기반 </a:t>
            </a:r>
            <a:r>
              <a:rPr lang="en-US" altLang="ko-KR"/>
              <a:t>AOP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defRPr/>
            </a:pPr>
            <a:r>
              <a:rPr lang="ko-KR" altLang="en-US">
                <a:latin typeface="휴먼모음T"/>
                <a:ea typeface="휴먼모음T"/>
                <a:cs typeface="+mn-cs"/>
              </a:rPr>
              <a:t>어노테이션 사용을 위한 스프링 설정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1183303" y="2298866"/>
            <a:ext cx="9506662" cy="789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noAutofit/>
          </a:bodyPr>
          <a:lstStyle/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&lt;</a:t>
            </a:r>
            <a:r>
              <a:rPr lang="en-US" altLang="ko-KR" sz="160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aop:aspectj-autoproxy </a:t>
            </a:r>
            <a:r>
              <a:rPr lang="en-US" altLang="ko-KR" sz="160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proxy-target-class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="true“/&gt; 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&lt;beans:bean id="logAdvice" class="com.dbal.app.common.aop.LogAdvice"&gt;&lt;/beans:bean&gt; </a:t>
            </a:r>
            <a:endParaRPr lang="ko-KR" altLang="en-US" sz="160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0019" y="1881783"/>
            <a:ext cx="6336704" cy="335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1600">
                <a:latin typeface="휴먼모음T"/>
                <a:ea typeface="휴먼모음T"/>
                <a:cs typeface="+mn-cs"/>
              </a:rPr>
              <a:t>1. xml </a:t>
            </a:r>
            <a:r>
              <a:rPr lang="ko-KR" altLang="en-US" sz="1600">
                <a:latin typeface="휴먼모음T"/>
                <a:ea typeface="휴먼모음T"/>
                <a:cs typeface="+mn-cs"/>
              </a:rPr>
              <a:t>기반 설정 </a:t>
            </a:r>
            <a:r>
              <a:rPr lang="en-US" altLang="ko-KR" sz="1600">
                <a:latin typeface="휴먼모음T"/>
                <a:ea typeface="휴먼모음T"/>
                <a:cs typeface="+mn-cs"/>
              </a:rPr>
              <a:t>: Servlet-context.xml </a:t>
            </a:r>
            <a:r>
              <a:rPr lang="ko-KR" altLang="en-US" sz="1600">
                <a:latin typeface="휴먼모음T"/>
                <a:ea typeface="휴먼모음T"/>
                <a:cs typeface="+mn-cs"/>
              </a:rPr>
              <a:t>에 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19" y="3355824"/>
            <a:ext cx="6336704" cy="33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1600">
                <a:latin typeface="휴먼모음T"/>
                <a:ea typeface="휴먼모음T"/>
                <a:cs typeface="+mn-cs"/>
              </a:rPr>
              <a:t>2. </a:t>
            </a:r>
            <a:r>
              <a:rPr lang="ko-KR" altLang="en-US" sz="1600">
                <a:latin typeface="휴먼모음T"/>
                <a:ea typeface="휴먼모음T"/>
                <a:cs typeface="+mn-cs"/>
              </a:rPr>
              <a:t>자바 기반 설정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83303" y="3787872"/>
            <a:ext cx="9506662" cy="2218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@</a:t>
            </a:r>
            <a:r>
              <a:rPr lang="en-US" altLang="ko-KR" sz="1600">
                <a:solidFill>
                  <a:schemeClr val="tx1">
                    <a:lumMod val="50000"/>
                  </a:schemeClr>
                </a:solidFill>
                <a:latin typeface="Arial Unicode MS"/>
                <a:ea typeface="Arial Unicode MS"/>
                <a:cs typeface="Arial Unicode MS"/>
              </a:rPr>
              <a:t>Configuration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@</a:t>
            </a:r>
            <a:r>
              <a:rPr lang="en-US" altLang="ko-KR" sz="1600">
                <a:solidFill>
                  <a:schemeClr val="tx1">
                    <a:lumMod val="50000"/>
                  </a:schemeClr>
                </a:solidFill>
                <a:latin typeface="Arial Unicode MS"/>
                <a:ea typeface="Arial Unicode MS"/>
                <a:cs typeface="Arial Unicode MS"/>
              </a:rPr>
              <a:t>EnableAspectJAutoProxy(</a:t>
            </a:r>
            <a:r>
              <a:rPr lang="en-US" altLang="ko-KR" sz="160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</a:rPr>
              <a:t>proxyTargetClass 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= </a:t>
            </a:r>
            <a:r>
              <a:rPr lang="en-US" altLang="ko-KR" sz="1600">
                <a:solidFill>
                  <a:srgbClr val="660033"/>
                </a:solidFill>
                <a:latin typeface="Arial Unicode MS"/>
                <a:ea typeface="Arial Unicode MS"/>
                <a:cs typeface="Arial Unicode MS"/>
              </a:rPr>
              <a:t>true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)</a:t>
            </a:r>
          </a:p>
          <a:p>
            <a:pPr lvl="0">
              <a:defRPr/>
            </a:pPr>
            <a:r>
              <a:rPr lang="en-US" altLang="ko-KR" sz="1600">
                <a:solidFill>
                  <a:srgbClr val="660033"/>
                </a:solidFill>
                <a:latin typeface="Arial Unicode MS"/>
                <a:ea typeface="Arial Unicode MS"/>
                <a:cs typeface="Arial Unicode MS"/>
              </a:rPr>
              <a:t>public class 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AopConfig {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	@</a:t>
            </a:r>
            <a:r>
              <a:rPr lang="en-US" altLang="ko-KR" sz="1600">
                <a:solidFill>
                  <a:schemeClr val="tx1">
                    <a:lumMod val="50000"/>
                  </a:schemeClr>
                </a:solidFill>
                <a:latin typeface="Arial Unicode MS"/>
                <a:ea typeface="Arial Unicode MS"/>
                <a:cs typeface="Arial Unicode MS"/>
              </a:rPr>
              <a:t>Bean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	</a:t>
            </a:r>
            <a:r>
              <a:rPr lang="en-US" altLang="ko-KR" sz="1600">
                <a:solidFill>
                  <a:srgbClr val="660033"/>
                </a:solidFill>
                <a:latin typeface="Arial Unicode MS"/>
                <a:ea typeface="Arial Unicode MS"/>
                <a:cs typeface="Arial Unicode MS"/>
              </a:rPr>
              <a:t>public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 BeforeAdvice boforeAdvice() {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		</a:t>
            </a:r>
            <a:r>
              <a:rPr lang="en-US" altLang="ko-KR" sz="1600">
                <a:solidFill>
                  <a:srgbClr val="660033"/>
                </a:solidFill>
                <a:latin typeface="Arial Unicode MS"/>
                <a:ea typeface="Arial Unicode MS"/>
                <a:cs typeface="Arial Unicode MS"/>
              </a:rPr>
              <a:t>return new </a:t>
            </a: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BeforeAdvice();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	}</a:t>
            </a:r>
          </a:p>
          <a:p>
            <a:pPr lvl="0">
              <a:defRPr/>
            </a:pPr>
            <a:r>
              <a:rPr lang="en-US" altLang="ko-KR" sz="1600">
                <a:latin typeface="Arial Unicode MS"/>
                <a:ea typeface="Arial Unicode MS"/>
                <a:cs typeface="Arial Unicode MS"/>
              </a:rPr>
              <a:t>}</a:t>
            </a:r>
            <a:endParaRPr lang="ko-KR" altLang="en-US" sz="160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어노테이션 기반 </a:t>
            </a:r>
            <a:r>
              <a:rPr lang="en-US" altLang="ko-KR"/>
              <a:t>AOP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Aspect </a:t>
            </a:r>
            <a:r>
              <a:rPr lang="ko-KR" altLang="en-US"/>
              <a:t>클래스 </a:t>
            </a:r>
            <a:r>
              <a:rPr lang="en-US" altLang="ko-KR"/>
              <a:t>= advice + </a:t>
            </a:r>
            <a:r>
              <a:rPr lang="en-US" altLang="ko-KR" smtClean="0"/>
              <a:t>pointcut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2075" y="1981225"/>
            <a:ext cx="87663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mtClean="0">
                <a:solidFill>
                  <a:schemeClr val="accent1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@Aspect</a:t>
            </a:r>
          </a:p>
          <a:p>
            <a:pPr lvl="0">
              <a:defRPr/>
            </a:pPr>
            <a:r>
              <a:rPr lang="en-US" altLang="ko-KR" smtClean="0">
                <a:solidFill>
                  <a:schemeClr val="accent1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@Component</a:t>
            </a:r>
            <a:endParaRPr lang="en-US" altLang="ko-KR">
              <a:solidFill>
                <a:schemeClr val="accent1"/>
              </a:solidFill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public class BeforeAdvice {</a:t>
            </a:r>
          </a:p>
          <a:p>
            <a:pPr lvl="0">
              <a:defRPr/>
            </a:pPr>
            <a:endParaRPr lang="ko-KR" altLang="en-US"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</a:t>
            </a:r>
            <a:r>
              <a:rPr lang="en-US" altLang="ko-KR">
                <a:solidFill>
                  <a:schemeClr val="accent1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@Pointcut</a:t>
            </a: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("execution(* com.yedam..*Impl.*(..))")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public void  allpointcut() {}</a:t>
            </a:r>
          </a:p>
          <a:p>
            <a:pPr lvl="0">
              <a:defRPr/>
            </a:pPr>
            <a:endParaRPr lang="ko-KR" altLang="en-US"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</a:t>
            </a:r>
            <a:r>
              <a:rPr lang="en-US" altLang="ko-KR">
                <a:solidFill>
                  <a:schemeClr val="accent1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@Before</a:t>
            </a: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("allpointcut()")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public void beforeLog(JoinPoint jp) {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  String methodName = jp.getSignature().getName();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  System.out.println("[</a:t>
            </a:r>
            <a:r>
              <a:rPr lang="ko-KR" altLang="en-US">
                <a:latin typeface="D2Coding" panose="020B0609020101020101" pitchFamily="49" charset="-127"/>
                <a:ea typeface="휴먼모음T" panose="02030504000101010101" pitchFamily="18" charset="-127"/>
              </a:rPr>
              <a:t>사전처리</a:t>
            </a: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] beforeLog" + methodName );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   }</a:t>
            </a:r>
          </a:p>
          <a:p>
            <a:pPr lvl="0">
              <a:defRPr/>
            </a:pPr>
            <a:r>
              <a:rPr lang="en-US" altLang="ko-KR">
                <a:latin typeface="D2Coding" panose="020B0609020101020101" pitchFamily="49" charset="-127"/>
                <a:ea typeface="휴먼모음T" panose="02030504000101010101" pitchFamily="18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7350" y="3051820"/>
            <a:ext cx="9239250" cy="75988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7350" y="3923164"/>
            <a:ext cx="9239250" cy="142988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81711" y="3051820"/>
            <a:ext cx="2295872" cy="330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smtClean="0">
                <a:solidFill>
                  <a:schemeClr val="accent2"/>
                </a:solidFill>
              </a:rPr>
              <a:t>pointcut </a:t>
            </a:r>
            <a:r>
              <a:rPr lang="ko-KR" altLang="en-US" sz="1600" smtClean="0">
                <a:solidFill>
                  <a:schemeClr val="accent2"/>
                </a:solidFill>
              </a:rPr>
              <a:t>설정</a:t>
            </a:r>
            <a:endParaRPr lang="ko-KR" altLang="en-US" sz="160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81711" y="3931915"/>
            <a:ext cx="2295872" cy="330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smtClean="0">
                <a:solidFill>
                  <a:schemeClr val="accent2"/>
                </a:solidFill>
              </a:rPr>
              <a:t>weaving </a:t>
            </a:r>
            <a:r>
              <a:rPr lang="ko-KR" altLang="en-US" sz="1600" smtClean="0">
                <a:solidFill>
                  <a:schemeClr val="accent2"/>
                </a:solidFill>
              </a:rPr>
              <a:t>설정</a:t>
            </a:r>
            <a:endParaRPr lang="ko-KR" altLang="en-US" sz="1600">
              <a:solidFill>
                <a:schemeClr val="accent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62075" y="2006956"/>
            <a:ext cx="1476375" cy="29740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90561" y="2250378"/>
            <a:ext cx="2295872" cy="3308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400" smtClean="0">
                <a:solidFill>
                  <a:schemeClr val="accent2"/>
                </a:solidFill>
                <a:ea typeface="휴먼모음T" panose="02030504000101010101" pitchFamily="18" charset="-127"/>
              </a:rPr>
              <a:t>컨테이너에 빈 등록</a:t>
            </a:r>
            <a:endParaRPr lang="ko-KR" altLang="en-US" sz="1400">
              <a:solidFill>
                <a:schemeClr val="accent2"/>
              </a:solidFill>
              <a:ea typeface="휴먼모음T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90561" y="1973466"/>
            <a:ext cx="2295872" cy="3308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400" smtClean="0">
                <a:solidFill>
                  <a:schemeClr val="accent2"/>
                </a:solidFill>
                <a:ea typeface="휴먼모음T" panose="02030504000101010101" pitchFamily="18" charset="-127"/>
              </a:rPr>
              <a:t>Aspect </a:t>
            </a:r>
            <a:r>
              <a:rPr lang="ko-KR" altLang="en-US" sz="1400" smtClean="0">
                <a:solidFill>
                  <a:schemeClr val="accent2"/>
                </a:solidFill>
                <a:ea typeface="휴먼모음T" panose="02030504000101010101" pitchFamily="18" charset="-127"/>
              </a:rPr>
              <a:t>설정</a:t>
            </a:r>
            <a:endParaRPr lang="ko-KR" altLang="en-US" sz="1400">
              <a:solidFill>
                <a:schemeClr val="accent2"/>
              </a:solidFill>
              <a:ea typeface="휴먼모음T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676525" y="2138914"/>
            <a:ext cx="51403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62075" y="2302231"/>
            <a:ext cx="1476375" cy="29740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705100" y="2415139"/>
            <a:ext cx="51403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1 </a:t>
            </a:r>
            <a:r>
              <a:rPr lang="ko-KR" altLang="en-US"/>
              <a:t>트랜잭션 </a:t>
            </a:r>
            <a:r>
              <a:rPr lang="en-US" altLang="ko-KR"/>
              <a:t>JDBC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7050" y="1287253"/>
            <a:ext cx="5105400" cy="5265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7.2</a:t>
            </a:r>
            <a:r>
              <a:rPr lang="ko-KR" altLang="en-US"/>
              <a:t> 트랜잭션 </a:t>
            </a:r>
            <a:r>
              <a:rPr lang="en-US" altLang="ko-KR"/>
              <a:t>AOP </a:t>
            </a:r>
            <a:r>
              <a:rPr lang="ko-KR" altLang="en-US"/>
              <a:t>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트랜잭션 메니저 등록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@Transactional </a:t>
            </a:r>
            <a:r>
              <a:rPr lang="ko-KR" altLang="en-US" smtClean="0"/>
              <a:t>어노테이션 지정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60508" y="1799483"/>
            <a:ext cx="10036117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3F5FBF"/>
                </a:solidFill>
                <a:latin typeface="D2Coding" panose="020B0609020101020101" pitchFamily="49" charset="-127"/>
              </a:rPr>
              <a:t>&lt;!-- </a:t>
            </a:r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Transaction Manager </a:t>
            </a:r>
            <a:r>
              <a:rPr lang="ko-KR" altLang="en-US" sz="1600">
                <a:solidFill>
                  <a:srgbClr val="3F5FBF"/>
                </a:solidFill>
                <a:latin typeface="D2Coding" panose="020B0609020101020101" pitchFamily="49" charset="-127"/>
              </a:rPr>
              <a:t>설정 </a:t>
            </a:r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--&gt;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bean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txManager"  </a:t>
            </a:r>
            <a:r>
              <a:rPr lang="en-US" altLang="ko-KR" sz="1600" smtClean="0">
                <a:solidFill>
                  <a:srgbClr val="7F007F"/>
                </a:solidFill>
                <a:latin typeface="D2Coding" panose="020B0609020101020101" pitchFamily="49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"org.springframework.jdbc.datasource.DataSourceTransactionManager"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property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"dataSource"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ref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"dataSource" 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/&gt;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bean</a:t>
            </a:r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  <a:endParaRPr lang="en-US" altLang="ko-KR" sz="1600">
              <a:solidFill>
                <a:srgbClr val="008080"/>
              </a:solidFill>
              <a:latin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3474" y="3427412"/>
            <a:ext cx="9963151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D2Coding" panose="020B0609020101020101" pitchFamily="49" charset="-127"/>
                <a:ea typeface="휴먼모음T" panose="02030504000101010101" pitchFamily="18" charset="-127"/>
              </a:rPr>
              <a:t>@Service</a:t>
            </a:r>
            <a:endParaRPr lang="ko-KR" altLang="en-US" sz="1600"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SampleTxServiceImpl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SampleTxService {</a:t>
            </a:r>
          </a:p>
          <a:p>
            <a:endParaRPr lang="ko-KR" altLang="en-US" sz="1600"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 smtClean="0">
                <a:solidFill>
                  <a:srgbClr val="646464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Autowired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Sample1Mapper mapper1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;</a:t>
            </a:r>
            <a:endParaRPr lang="ko-KR" altLang="en-US" sz="1600">
              <a:solidFill>
                <a:srgbClr val="000000"/>
              </a:solidFill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r>
              <a:rPr lang="en-US" altLang="ko-KR" sz="1600" smtClean="0">
                <a:solidFill>
                  <a:srgbClr val="646464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@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Autowired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Sample2Mapper mapper2;</a:t>
            </a:r>
          </a:p>
          <a:p>
            <a:r>
              <a:rPr lang="ko-KR" altLang="en-US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</a:t>
            </a:r>
            <a:r>
              <a:rPr lang="en-US" altLang="ko-KR" sz="1600">
                <a:solidFill>
                  <a:srgbClr val="646464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@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Transactional</a:t>
            </a: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 smtClean="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public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addData(String value) {</a:t>
            </a:r>
          </a:p>
          <a:p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  mapper1.insertCol1(value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);</a:t>
            </a:r>
          </a:p>
          <a:p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  mapper2.insertCol2(value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);</a:t>
            </a:r>
          </a:p>
          <a:p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  <a:ea typeface="휴먼모음T" panose="02030504000101010101" pitchFamily="18" charset="-127"/>
              </a:rPr>
              <a:t>  }</a:t>
            </a:r>
            <a:endParaRPr lang="en-US" altLang="ko-KR" sz="1600">
              <a:solidFill>
                <a:srgbClr val="000000"/>
              </a:solidFill>
              <a:latin typeface="D2Coding" panose="020B0609020101020101" pitchFamily="49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8250" y="4848225"/>
            <a:ext cx="198120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76879" y="5004494"/>
            <a:ext cx="229084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@Transactional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적용순서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</a:t>
            </a:r>
            <a:r>
              <a:rPr lang="ko-KR" altLang="en-US" smtClean="0"/>
              <a:t> 트랜잭션 </a:t>
            </a:r>
            <a:r>
              <a:rPr lang="en-US" altLang="ko-KR" smtClean="0"/>
              <a:t>AOP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테스트 코드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4425" y="1961386"/>
            <a:ext cx="7820025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7F0055"/>
                </a:solidFill>
                <a:latin typeface="D2Coding" panose="020B0609020101020101" pitchFamily="49" charset="-127"/>
              </a:rPr>
              <a:t>public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SampleTxServiceTests {</a:t>
            </a:r>
          </a:p>
          <a:p>
            <a:endParaRPr lang="ko-KR" altLang="en-US" sz="1600">
              <a:latin typeface="D2Coding" panose="020B0609020101020101" pitchFamily="49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646464"/>
                </a:solidFill>
                <a:latin typeface="D2Coding" panose="020B0609020101020101" pitchFamily="49" charset="-127"/>
              </a:rPr>
              <a:t>@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Autowired </a:t>
            </a:r>
            <a:r>
              <a:rPr lang="en-US" altLang="ko-KR" sz="1600" smtClean="0">
                <a:solidFill>
                  <a:srgbClr val="7F0055"/>
                </a:solidFill>
                <a:latin typeface="D2Coding" panose="020B0609020101020101" pitchFamily="49" charset="-127"/>
              </a:rPr>
              <a:t>private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SampleTxService service;</a:t>
            </a:r>
          </a:p>
          <a:p>
            <a:r>
              <a:rPr lang="ko-KR" altLang="en-US" sz="1600">
                <a:solidFill>
                  <a:srgbClr val="000000"/>
                </a:solidFill>
                <a:latin typeface="D2Coding" panose="020B0609020101020101" pitchFamily="49" charset="-127"/>
              </a:rPr>
              <a:t>  </a:t>
            </a:r>
            <a:endParaRPr lang="ko-KR" altLang="en-US" sz="1600">
              <a:latin typeface="D2Coding" panose="020B0609020101020101" pitchFamily="49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 </a:t>
            </a:r>
            <a:r>
              <a:rPr lang="en-US" altLang="ko-KR" sz="1600">
                <a:solidFill>
                  <a:srgbClr val="646464"/>
                </a:solidFill>
                <a:latin typeface="D2Coding" panose="020B0609020101020101" pitchFamily="49" charset="-127"/>
              </a:rPr>
              <a:t>@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Test</a:t>
            </a: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D2Coding" panose="020B0609020101020101" pitchFamily="49" charset="-127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testLong() 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{</a:t>
            </a:r>
            <a:endParaRPr lang="ko-KR" altLang="en-US" sz="1600">
              <a:solidFill>
                <a:srgbClr val="000000"/>
              </a:solidFill>
              <a:latin typeface="D2Coding" panose="020B0609020101020101" pitchFamily="49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   String str 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안녕하세요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!!!"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;</a:t>
            </a:r>
            <a:r>
              <a:rPr lang="ko-KR" altLang="en-US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    </a:t>
            </a:r>
            <a:endParaRPr lang="ko-KR" altLang="en-US" sz="1600">
              <a:solidFill>
                <a:srgbClr val="000000"/>
              </a:solidFill>
              <a:latin typeface="D2Coding" panose="020B0609020101020101" pitchFamily="49" charset="-127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    service.addData(str);    </a:t>
            </a:r>
          </a:p>
          <a:p>
            <a:r>
              <a:rPr lang="ko-KR" altLang="en-US" sz="1600">
                <a:solidFill>
                  <a:srgbClr val="000000"/>
                </a:solidFill>
                <a:latin typeface="D2Coding" panose="020B0609020101020101" pitchFamily="49" charset="-127"/>
              </a:rPr>
              <a:t>  </a:t>
            </a:r>
            <a:r>
              <a:rPr lang="en-US" altLang="ko-KR" sz="1600" smtClean="0">
                <a:solidFill>
                  <a:srgbClr val="000000"/>
                </a:solidFill>
                <a:latin typeface="D2Coding" panose="020B0609020101020101" pitchFamily="49" charset="-127"/>
              </a:rPr>
              <a:t>}</a:t>
            </a:r>
            <a:endParaRPr lang="ko-KR" altLang="en-US" sz="1600">
              <a:latin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40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AOP </a:t>
            </a:r>
            <a:r>
              <a:rPr lang="ko-KR" altLang="en-US"/>
              <a:t>개요</a:t>
            </a:r>
            <a:r>
              <a:rPr lang="en-US" altLang="ko-KR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Separation Of Concerns(</a:t>
            </a:r>
            <a:r>
              <a:rPr lang="ko-KR" altLang="en-US"/>
              <a:t>관심분리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7" name="AutoShape 2" descr="spring aop에 대한 이미지 검색결과"/>
          <p:cNvSpPr>
            <a:spLocks noChangeAspect="1" noChangeArrowheads="1"/>
          </p:cNvSpPr>
          <p:nvPr/>
        </p:nvSpPr>
        <p:spPr>
          <a:xfrm>
            <a:off x="1692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AutoShape 4" descr="spring aop에 대한 이미지 검색결과"/>
          <p:cNvSpPr>
            <a:spLocks noChangeAspect="1" noChangeArrowheads="1"/>
          </p:cNvSpPr>
          <p:nvPr/>
        </p:nvSpPr>
        <p:spPr>
          <a:xfrm>
            <a:off x="18446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AutoShape 6" descr="spring aop에 대한 이미지 검색결과"/>
          <p:cNvSpPr>
            <a:spLocks noChangeAspect="1" noChangeArrowheads="1"/>
          </p:cNvSpPr>
          <p:nvPr/>
        </p:nvSpPr>
        <p:spPr>
          <a:xfrm>
            <a:off x="1997075" y="1603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9682" y="2202491"/>
            <a:ext cx="7698218" cy="359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3938" y="1891450"/>
            <a:ext cx="180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anchorCtr="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Service Class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17714" y="2312785"/>
            <a:ext cx="2282817" cy="32996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method1(){</a:t>
            </a: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</a:p>
          <a:p>
            <a:pPr lvl="0">
              <a:spcBef>
                <a:spcPts val="0"/>
              </a:spcBef>
              <a:defRPr/>
            </a:pPr>
            <a:endParaRPr lang="ko-KR" altLang="en-US">
              <a:solidFill>
                <a:srgbClr val="FF0000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}</a:t>
            </a: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18429" y="2312785"/>
            <a:ext cx="2282817" cy="32996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method2(){</a:t>
            </a: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</a:p>
          <a:p>
            <a:pPr lvl="0">
              <a:spcBef>
                <a:spcPts val="0"/>
              </a:spcBef>
              <a:defRPr/>
            </a:pPr>
            <a:endParaRPr lang="ko-KR" altLang="en-US">
              <a:solidFill>
                <a:srgbClr val="FF0000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}</a:t>
            </a: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66769" y="2312785"/>
            <a:ext cx="2282817" cy="32996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method3(){</a:t>
            </a: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D2Coding"/>
                <a:ea typeface="휴먼모음T"/>
              </a:rPr>
              <a:t>로직처리</a:t>
            </a:r>
          </a:p>
          <a:p>
            <a:pPr lvl="0">
              <a:spcBef>
                <a:spcPts val="0"/>
              </a:spcBef>
              <a:defRPr/>
            </a:pPr>
            <a:endParaRPr lang="ko-KR" altLang="en-US">
              <a:solidFill>
                <a:srgbClr val="FF0000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endParaRPr lang="en-US" altLang="ko-KR">
              <a:solidFill>
                <a:schemeClr val="bg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D2Coding"/>
                <a:ea typeface="휴먼모음T"/>
              </a:rPr>
              <a:t>}</a:t>
            </a: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446749" y="4685665"/>
            <a:ext cx="7665658" cy="36004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04185" y="4676287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로깅처리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46749" y="4253617"/>
            <a:ext cx="7665658" cy="36004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4185" y="4244239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예외처리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46749" y="3298843"/>
            <a:ext cx="7665658" cy="36004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04185" y="3298843"/>
            <a:ext cx="1344930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트랜잭션처리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46749" y="2866795"/>
            <a:ext cx="7665658" cy="36004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04185" y="2866795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권한체크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66385" y="4676287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로깅처리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66385" y="4244239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예외처리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366385" y="3298843"/>
            <a:ext cx="1344930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트랜잭션처리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366385" y="2866795"/>
            <a:ext cx="973455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권한체크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33359" y="4676287"/>
            <a:ext cx="1135381" cy="369332"/>
          </a:xfrm>
          <a:prstGeom prst="rect">
            <a:avLst/>
          </a:prstGeom>
        </p:spPr>
        <p:txBody>
          <a:bodyPr vert="horz" wrap="squar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로깅처리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833359" y="4244239"/>
            <a:ext cx="963931" cy="369332"/>
          </a:xfrm>
          <a:prstGeom prst="rect">
            <a:avLst/>
          </a:prstGeom>
        </p:spPr>
        <p:txBody>
          <a:bodyPr vert="horz" wrap="non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예외처리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33359" y="3298843"/>
            <a:ext cx="1592581" cy="369332"/>
          </a:xfrm>
          <a:prstGeom prst="rect">
            <a:avLst/>
          </a:prstGeom>
        </p:spPr>
        <p:txBody>
          <a:bodyPr vert="horz" wrap="squar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트랜잭션처리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833359" y="2866795"/>
            <a:ext cx="1249061" cy="369332"/>
          </a:xfrm>
          <a:prstGeom prst="rect">
            <a:avLst/>
          </a:prstGeom>
        </p:spPr>
        <p:txBody>
          <a:bodyPr vert="horz" wrap="square" lIns="91440" tIns="45720" rIns="91440" bIns="45720" anchorCtr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권한체크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5394" y="3638692"/>
            <a:ext cx="65819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횡단</a:t>
            </a:r>
          </a:p>
          <a:p>
            <a:pPr lvl="0">
              <a:spcBef>
                <a:spcPts val="0"/>
              </a:spcBef>
              <a:defRPr/>
            </a:pPr>
            <a:r>
              <a:rPr lang="ko-KR" altLang="en-US">
                <a:solidFill>
                  <a:schemeClr val="bg1"/>
                </a:solidFill>
                <a:latin typeface="D2Coding"/>
                <a:ea typeface="휴먼모음T"/>
              </a:rPr>
              <a:t>관심</a:t>
            </a:r>
          </a:p>
        </p:txBody>
      </p:sp>
      <p:sp>
        <p:nvSpPr>
          <p:cNvPr id="64" name="왼쪽 중괄호 63"/>
          <p:cNvSpPr/>
          <p:nvPr/>
        </p:nvSpPr>
        <p:spPr>
          <a:xfrm>
            <a:off x="2123593" y="2866795"/>
            <a:ext cx="284372" cy="217882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endParaRPr lang="ko-KR" altLang="en-US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33158" y="5967263"/>
            <a:ext cx="1567104" cy="3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anchor="ctr" anchorCtr="0"/>
          <a:lstStyle/>
          <a:p>
            <a:pPr lvl="0" algn="ctr">
              <a:spcBef>
                <a:spcPts val="0"/>
              </a:spcBef>
              <a:defRPr/>
            </a:pPr>
            <a:r>
              <a:rPr lang="ko-KR" altLang="en-US">
                <a:solidFill>
                  <a:srgbClr val="FF0000"/>
                </a:solidFill>
                <a:latin typeface="D2Coding"/>
                <a:ea typeface="휴먼모음T"/>
              </a:rPr>
              <a:t>핵심관심</a:t>
            </a:r>
          </a:p>
        </p:txBody>
      </p:sp>
      <p:cxnSp>
        <p:nvCxnSpPr>
          <p:cNvPr id="66" name="직선 화살표 연결선 65"/>
          <p:cNvCxnSpPr>
            <a:stCxn id="65" idx="0"/>
          </p:cNvCxnSpPr>
          <p:nvPr/>
        </p:nvCxnSpPr>
        <p:spPr>
          <a:xfrm rot="16200000" flipV="1">
            <a:off x="3799274" y="3949827"/>
            <a:ext cx="2078783" cy="195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5" idx="0"/>
          </p:cNvCxnSpPr>
          <p:nvPr/>
        </p:nvCxnSpPr>
        <p:spPr>
          <a:xfrm rot="16200000" flipV="1">
            <a:off x="4798306" y="4948859"/>
            <a:ext cx="2011057" cy="2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0"/>
          </p:cNvCxnSpPr>
          <p:nvPr/>
        </p:nvCxnSpPr>
        <p:spPr>
          <a:xfrm flipV="1">
            <a:off x="5816710" y="4029070"/>
            <a:ext cx="2027655" cy="193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7.2</a:t>
            </a:r>
            <a:r>
              <a:rPr lang="ko-KR" altLang="en-US"/>
              <a:t> 트랜잭션 </a:t>
            </a:r>
            <a:r>
              <a:rPr lang="en-US" altLang="ko-KR"/>
              <a:t>AOP </a:t>
            </a:r>
            <a:r>
              <a:rPr lang="ko-KR" altLang="en-US"/>
              <a:t>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어노테이션 없이 포인트컷으로</a:t>
            </a:r>
            <a:r>
              <a:rPr lang="en-US" altLang="ko-KR" smtClean="0"/>
              <a:t> </a:t>
            </a:r>
            <a:r>
              <a:rPr lang="ko-KR" altLang="en-US" smtClean="0"/>
              <a:t>트랜잭션 적용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012620" y="1889140"/>
            <a:ext cx="9922079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3F5FBF"/>
                </a:solidFill>
                <a:latin typeface="D2Coding" panose="020B0609020101020101" pitchFamily="49" charset="-127"/>
              </a:rPr>
              <a:t>&lt;!-- </a:t>
            </a:r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Transaction Advice </a:t>
            </a:r>
            <a:r>
              <a:rPr lang="ko-KR" altLang="en-US" sz="1600">
                <a:solidFill>
                  <a:srgbClr val="3F5FBF"/>
                </a:solidFill>
                <a:latin typeface="D2Coding" panose="020B0609020101020101" pitchFamily="49" charset="-127"/>
              </a:rPr>
              <a:t>설정 </a:t>
            </a:r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--&gt;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tx:advice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"txAdvice"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transaction-manager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"txManager"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tx:attributes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  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tx:method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"get*"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read-only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"true" 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/&gt;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  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tx:method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"*" 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/&gt;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&lt;/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tx:attributes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tx:advice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endParaRPr lang="ko-KR" altLang="en-US" sz="1600">
              <a:latin typeface="D2Coding" panose="020B0609020101020101" pitchFamily="49" charset="-127"/>
            </a:endParaRPr>
          </a:p>
          <a:p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&lt;!-- Transaction AOP </a:t>
            </a:r>
            <a:r>
              <a:rPr lang="ko-KR" altLang="en-US" sz="1600">
                <a:solidFill>
                  <a:srgbClr val="3F5FBF"/>
                </a:solidFill>
                <a:latin typeface="D2Coding" panose="020B0609020101020101" pitchFamily="49" charset="-127"/>
              </a:rPr>
              <a:t>설정 </a:t>
            </a:r>
            <a:r>
              <a:rPr lang="en-US" altLang="ko-KR" sz="1600">
                <a:solidFill>
                  <a:srgbClr val="3F5FBF"/>
                </a:solidFill>
                <a:latin typeface="D2Coding" panose="020B0609020101020101" pitchFamily="49" charset="-127"/>
              </a:rPr>
              <a:t>--&gt;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aop:config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aop:pointcut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expression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"execution(public * 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com..</a:t>
            </a:r>
            <a:r>
              <a:rPr lang="ko-KR" altLang="en-US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*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Impl.*(..))"  </a:t>
            </a:r>
            <a:r>
              <a:rPr lang="en-US" altLang="ko-KR" sz="1600" smtClean="0">
                <a:solidFill>
                  <a:srgbClr val="7F007F"/>
                </a:solidFill>
                <a:latin typeface="D2Coding" panose="020B0609020101020101" pitchFamily="49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"txPointCut" 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/&gt;</a:t>
            </a:r>
          </a:p>
          <a:p>
            <a:r>
              <a:rPr lang="en-US" altLang="ko-KR" sz="1600" smtClean="0">
                <a:solidFill>
                  <a:srgbClr val="008080"/>
                </a:solidFill>
                <a:latin typeface="D2Coding" panose="020B0609020101020101" pitchFamily="49" charset="-127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aop:advisor </a:t>
            </a:r>
            <a:r>
              <a:rPr lang="en-US" altLang="ko-KR" sz="1600">
                <a:solidFill>
                  <a:srgbClr val="7F007F"/>
                </a:solidFill>
                <a:latin typeface="D2Coding" panose="020B0609020101020101" pitchFamily="49" charset="-127"/>
              </a:rPr>
              <a:t>advice-ref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</a:t>
            </a:r>
            <a:r>
              <a:rPr lang="en-US" altLang="ko-KR" sz="1600" smtClean="0">
                <a:solidFill>
                  <a:srgbClr val="2A00FF"/>
                </a:solidFill>
                <a:latin typeface="D2Coding" panose="020B0609020101020101" pitchFamily="49" charset="-127"/>
              </a:rPr>
              <a:t>txAdvice" </a:t>
            </a:r>
            <a:r>
              <a:rPr lang="en-US" altLang="ko-KR" sz="1600" smtClean="0">
                <a:solidFill>
                  <a:srgbClr val="7F007F"/>
                </a:solidFill>
                <a:latin typeface="D2Coding" panose="020B0609020101020101" pitchFamily="49" charset="-127"/>
              </a:rPr>
              <a:t>pointcut-ref</a:t>
            </a:r>
            <a:r>
              <a:rPr lang="en-US" altLang="ko-KR" sz="1600">
                <a:solidFill>
                  <a:srgbClr val="000000"/>
                </a:solidFill>
                <a:latin typeface="D2Coding" panose="020B0609020101020101" pitchFamily="49" charset="-127"/>
              </a:rPr>
              <a:t>=</a:t>
            </a:r>
            <a:r>
              <a:rPr lang="en-US" altLang="ko-KR" sz="1600">
                <a:solidFill>
                  <a:srgbClr val="2A00FF"/>
                </a:solidFill>
                <a:latin typeface="D2Coding" panose="020B0609020101020101" pitchFamily="49" charset="-127"/>
              </a:rPr>
              <a:t>"txPointCut" 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/&gt;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D2Coding" panose="020B0609020101020101" pitchFamily="49" charset="-127"/>
              </a:rPr>
              <a:t>aop:config</a:t>
            </a:r>
            <a:r>
              <a:rPr lang="en-US" altLang="ko-KR" sz="1600">
                <a:solidFill>
                  <a:srgbClr val="008080"/>
                </a:solidFill>
                <a:latin typeface="D2Coding" panose="020B0609020101020101" pitchFamily="49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95934" y="2661265"/>
            <a:ext cx="229569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@Transactional </a:t>
            </a:r>
            <a:r>
              <a:rPr lang="ko-KR" altLang="en-US" sz="1200" smtClean="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속성</a:t>
            </a:r>
            <a:endParaRPr lang="en-US" altLang="ko-KR" sz="1200" smtClean="0">
              <a:solidFill>
                <a:schemeClr val="dk1"/>
              </a:solidFill>
              <a:latin typeface="D2Coding" panose="020B0609020101020101" pitchFamily="49" charset="-127"/>
              <a:ea typeface="맑은 고딕" panose="020B0503020000020004" pitchFamily="50" charset="-127"/>
            </a:endParaRPr>
          </a:p>
          <a:p>
            <a:endParaRPr lang="en-US" altLang="ko-KR" sz="1200">
              <a:solidFill>
                <a:schemeClr val="dk1"/>
              </a:solidFill>
              <a:latin typeface="D2Coding" panose="020B0609020101020101" pitchFamily="49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전파</a:t>
            </a:r>
            <a:r>
              <a:rPr lang="en-US" altLang="ko-KR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(Propagation) </a:t>
            </a: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속성</a:t>
            </a:r>
            <a:endParaRPr lang="en-US" altLang="ko-KR" sz="1200">
              <a:solidFill>
                <a:schemeClr val="dk1"/>
              </a:solidFill>
              <a:latin typeface="D2Coding" panose="020B0609020101020101" pitchFamily="49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격리</a:t>
            </a:r>
            <a:r>
              <a:rPr lang="en-US" altLang="ko-KR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(Isolation) </a:t>
            </a: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레벨</a:t>
            </a:r>
            <a:endParaRPr lang="en-US" altLang="ko-KR" sz="1200">
              <a:solidFill>
                <a:schemeClr val="dk1"/>
              </a:solidFill>
              <a:latin typeface="D2Coding" panose="020B0609020101020101" pitchFamily="49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Read-only </a:t>
            </a: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속성</a:t>
            </a:r>
            <a:endParaRPr lang="en-US" altLang="ko-KR" sz="1200">
              <a:solidFill>
                <a:schemeClr val="dk1"/>
              </a:solidFill>
              <a:latin typeface="D2Coding" panose="020B0609020101020101" pitchFamily="49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rollback-for-</a:t>
            </a:r>
            <a:r>
              <a:rPr lang="ko-KR" altLang="en-US" sz="1200">
                <a:solidFill>
                  <a:schemeClr val="dk1"/>
                </a:solidFill>
                <a:latin typeface="D2Coding" panose="020B0609020101020101" pitchFamily="49" charset="-127"/>
                <a:ea typeface="맑은 고딕" panose="020B0503020000020004" pitchFamily="50" charset="-127"/>
              </a:rPr>
              <a:t>예외</a:t>
            </a:r>
          </a:p>
        </p:txBody>
      </p:sp>
    </p:spTree>
    <p:extLst>
      <p:ext uri="{BB962C8B-B14F-4D97-AF65-F5344CB8AC3E}">
        <p14:creationId xmlns:p14="http://schemas.microsoft.com/office/powerpoint/2010/main" val="18927578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https://docs.spring.io/spring-framework/docs/current/reference/html/core.html#aop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AOP </a:t>
            </a:r>
            <a:r>
              <a:rPr lang="ko-KR" altLang="en-US"/>
              <a:t>개요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관심분리</a:t>
            </a:r>
          </a:p>
          <a:p>
            <a:pPr lvl="1">
              <a:defRPr/>
            </a:pPr>
            <a:r>
              <a:rPr lang="en-US" altLang="ko-KR"/>
              <a:t>AOP</a:t>
            </a:r>
            <a:r>
              <a:rPr lang="ko-KR" altLang="en-US"/>
              <a:t>는 애플리케이션에서의 </a:t>
            </a:r>
            <a:r>
              <a:rPr lang="ko-KR" altLang="en-US">
                <a:solidFill>
                  <a:schemeClr val="accent1"/>
                </a:solidFill>
              </a:rPr>
              <a:t>관심사의 분리</a:t>
            </a:r>
            <a:r>
              <a:rPr lang="en-US" altLang="ko-KR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기능의 분리</a:t>
            </a:r>
            <a:r>
              <a:rPr lang="en-US" altLang="ko-KR">
                <a:solidFill>
                  <a:schemeClr val="accent1"/>
                </a:solidFill>
              </a:rPr>
              <a:t>)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핵심적인 기능에서 부가적인 기능을 분리한다</a:t>
            </a:r>
            <a:r>
              <a:rPr lang="en-US" altLang="ko-KR"/>
              <a:t>. </a:t>
            </a:r>
            <a:r>
              <a:rPr lang="ko-KR" altLang="en-US"/>
              <a:t>분리한 부가기능을 </a:t>
            </a:r>
            <a:r>
              <a:rPr lang="en-US" altLang="ko-KR"/>
              <a:t>Aspect</a:t>
            </a:r>
            <a:r>
              <a:rPr lang="ko-KR" altLang="en-US"/>
              <a:t>라는 독특한 모듈형태로 만들어서 설계하고 개발하는 방법</a:t>
            </a:r>
          </a:p>
          <a:p>
            <a:pPr lvl="1">
              <a:defRPr/>
            </a:pPr>
            <a:r>
              <a:rPr lang="en-US" altLang="ko-KR"/>
              <a:t>OOP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적용하여도 핵심기능에서 부가기능을 쉽게 분리된 모듈로 작성하기 어려운 문제점을 </a:t>
            </a:r>
            <a:r>
              <a:rPr lang="en-US" altLang="ko-KR"/>
              <a:t>AOP</a:t>
            </a:r>
            <a:r>
              <a:rPr lang="ko-KR" altLang="en-US"/>
              <a:t>가 해결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핵심기능과 부가기능</a:t>
            </a:r>
          </a:p>
          <a:p>
            <a:pPr lvl="1">
              <a:defRPr/>
            </a:pPr>
            <a:r>
              <a:rPr lang="ko-KR" altLang="en-US"/>
              <a:t>업무 로직을 포함하는 기능을 </a:t>
            </a:r>
            <a:r>
              <a:rPr lang="ko-KR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핵심 관심</a:t>
            </a:r>
            <a:r>
              <a:rPr lang="en-US" altLang="ko-KR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(Core Concerns)</a:t>
            </a:r>
            <a:r>
              <a:rPr lang="ko-KR" altLang="en-US"/>
              <a:t>이라 하고 핵심기능을 도와주는 부가적인 기능</a:t>
            </a:r>
            <a:r>
              <a:rPr lang="en-US" altLang="ko-KR"/>
              <a:t>(</a:t>
            </a:r>
            <a:r>
              <a:rPr lang="ko-KR" altLang="en-US"/>
              <a:t>로깅</a:t>
            </a:r>
            <a:r>
              <a:rPr lang="en-US" altLang="ko-KR"/>
              <a:t>, </a:t>
            </a:r>
            <a:r>
              <a:rPr lang="ko-KR" altLang="en-US"/>
              <a:t>보안 등</a:t>
            </a:r>
            <a:r>
              <a:rPr lang="en-US" altLang="ko-KR"/>
              <a:t>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>
                <a:solidFill>
                  <a:schemeClr val="accent1"/>
                </a:solidFill>
              </a:rPr>
              <a:t>횡단관심</a:t>
            </a:r>
            <a:r>
              <a:rPr lang="en-US" altLang="ko-KR">
                <a:solidFill>
                  <a:schemeClr val="accent1"/>
                </a:solidFill>
              </a:rPr>
              <a:t>(Cross-cutting Conserns)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AOP </a:t>
            </a:r>
            <a:r>
              <a:rPr lang="ko-KR" altLang="en-US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어드바이스</a:t>
            </a:r>
            <a:r>
              <a:rPr lang="en-US" altLang="ko-KR"/>
              <a:t>(Advice) </a:t>
            </a:r>
          </a:p>
          <a:p>
            <a:pPr lvl="1">
              <a:defRPr/>
            </a:pPr>
            <a:r>
              <a:rPr lang="ko-KR" altLang="en-US"/>
              <a:t>횡단 관심에 해당하는 공통기능의 코드</a:t>
            </a:r>
            <a:r>
              <a:rPr lang="en-US" altLang="ko-KR"/>
              <a:t>. </a:t>
            </a:r>
          </a:p>
          <a:p>
            <a:pPr lvl="1">
              <a:defRPr/>
            </a:pPr>
            <a:r>
              <a:rPr lang="ko-KR" altLang="en-US"/>
              <a:t>독립된 클래스의 메소드로 작성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Aspect (=Advisor)</a:t>
            </a:r>
          </a:p>
          <a:p>
            <a:pPr lvl="1">
              <a:defRPr/>
            </a:pPr>
            <a:r>
              <a:rPr lang="en-US" altLang="ko-KR"/>
              <a:t>Aspect</a:t>
            </a:r>
            <a:r>
              <a:rPr lang="ko-KR" altLang="en-US"/>
              <a:t>는 포인트컷과 어드바이스의의 결합</a:t>
            </a:r>
          </a:p>
          <a:p>
            <a:pPr lvl="1">
              <a:defRPr/>
            </a:pPr>
            <a:r>
              <a:rPr lang="ko-KR" altLang="en-US"/>
              <a:t>어떤 포인트컷 메소드에 대해서 어떤 어드바이스 메소드를 실행할 지 결정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AOP </a:t>
            </a:r>
            <a:r>
              <a:rPr lang="ko-KR" altLang="en-US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조인포인트</a:t>
            </a:r>
            <a:r>
              <a:rPr lang="en-US" altLang="ko-KR"/>
              <a:t>(Joinpoint)</a:t>
            </a:r>
          </a:p>
          <a:p>
            <a:pPr lvl="1">
              <a:defRPr/>
            </a:pPr>
            <a:r>
              <a:rPr lang="ko-KR" altLang="en-US"/>
              <a:t>클라이언트가 호출하는 모든 비즈니스 메소드</a:t>
            </a:r>
          </a:p>
          <a:p>
            <a:pPr lvl="1">
              <a:defRPr/>
            </a:pPr>
            <a:r>
              <a:rPr lang="en-US" altLang="ko-KR"/>
              <a:t>BoardServiceImpl, UserServiceImpl</a:t>
            </a:r>
          </a:p>
          <a:p>
            <a:pPr lvl="0">
              <a:defRPr/>
            </a:pPr>
            <a:r>
              <a:rPr lang="ko-KR" altLang="en-US"/>
              <a:t>포인트컷</a:t>
            </a:r>
            <a:r>
              <a:rPr lang="en-US" altLang="ko-KR"/>
              <a:t>(Pointcut)</a:t>
            </a:r>
          </a:p>
          <a:p>
            <a:pPr lvl="1">
              <a:defRPr/>
            </a:pPr>
            <a:r>
              <a:rPr lang="ko-KR" altLang="en-US"/>
              <a:t>필터링된 조인포인트</a:t>
            </a:r>
          </a:p>
          <a:p>
            <a:pPr lvl="1">
              <a:defRPr/>
            </a:pPr>
            <a:r>
              <a:rPr lang="ko-KR" altLang="en-US"/>
              <a:t>특정 메서드에서만 공통기능을 수행하도록 메소드 필터링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672" y="4012333"/>
            <a:ext cx="7441703" cy="10054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2000" spc="300">
                <a:solidFill>
                  <a:schemeClr val="tx1"/>
                </a:solidFill>
                <a:latin typeface="D2Coding"/>
                <a:ea typeface="휴먼모음T"/>
              </a:rPr>
              <a:t>*  com.springbook.biz.. *Impl  .*(..)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  <a:defRPr/>
            </a:pPr>
            <a:endParaRPr lang="en-US" altLang="ko-KR" sz="2000" spc="300">
              <a:solidFill>
                <a:schemeClr val="tx1"/>
              </a:solidFill>
              <a:latin typeface="D2Coding"/>
              <a:ea typeface="휴먼모음T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2000" spc="300">
                <a:solidFill>
                  <a:schemeClr val="tx1"/>
                </a:solidFill>
                <a:latin typeface="D2Coding"/>
                <a:ea typeface="휴먼모음T"/>
              </a:rPr>
              <a:t>*  com.springbook.biz.. *Impl  .get*(..)</a:t>
            </a:r>
            <a:endParaRPr lang="en-US" altLang="en-US" sz="2000" spc="300">
              <a:solidFill>
                <a:schemeClr val="tx1"/>
              </a:solidFill>
              <a:latin typeface="D2Coding"/>
              <a:ea typeface="휴먼모음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3672" y="3933056"/>
            <a:ext cx="288032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0564" y="3933056"/>
            <a:ext cx="3406976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6754" y="3933056"/>
            <a:ext cx="933820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73032" y="3933056"/>
            <a:ext cx="1497409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63441" y="5307174"/>
            <a:ext cx="937815" cy="35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리턴타입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9567" y="5307174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패키지경로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599" y="5307174"/>
            <a:ext cx="891331" cy="35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클래스명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6343" y="5306736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메소드명 및 매개변수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287688" y="4946696"/>
            <a:ext cx="0" cy="36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465651" y="5041759"/>
            <a:ext cx="10801" cy="26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517879" y="5041759"/>
            <a:ext cx="0" cy="2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8894415" y="5041759"/>
            <a:ext cx="0" cy="2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568" y="5805264"/>
            <a:ext cx="78488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 marL="0" lvl="2">
              <a:spcBef>
                <a:spcPts val="0"/>
              </a:spcBef>
              <a:defRPr/>
            </a:pPr>
            <a:r>
              <a:rPr lang="en-US" altLang="ko-KR">
                <a:latin typeface="D2Coding"/>
              </a:rPr>
              <a:t>&lt;aop:</a:t>
            </a:r>
            <a:r>
              <a:rPr lang="en-US" altLang="ko-KR" b="1">
                <a:solidFill>
                  <a:srgbClr val="FF0000"/>
                </a:solidFill>
                <a:latin typeface="D2Coding"/>
              </a:rPr>
              <a:t>pointcut</a:t>
            </a:r>
            <a:r>
              <a:rPr lang="en-US" altLang="ko-KR">
                <a:latin typeface="D2Coding"/>
              </a:rPr>
              <a:t> id=</a:t>
            </a:r>
            <a:r>
              <a:rPr lang="en-US" altLang="ko-KR" i="1">
                <a:latin typeface="D2Coding"/>
              </a:rPr>
              <a:t>"allPointcut" </a:t>
            </a:r>
          </a:p>
          <a:p>
            <a:pPr marL="0" lvl="2">
              <a:spcBef>
                <a:spcPts val="0"/>
              </a:spcBef>
              <a:defRPr/>
            </a:pPr>
            <a:r>
              <a:rPr lang="en-US" altLang="ko-KR" i="1">
                <a:latin typeface="D2Coding"/>
              </a:rPr>
              <a:t>    expression="execution(* com.springbook...*Impl.*(..))" /&gt;</a:t>
            </a:r>
            <a:endParaRPr lang="en-US" altLang="en-US"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AOP </a:t>
            </a:r>
            <a:r>
              <a:rPr lang="ko-KR" altLang="en-US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위빙</a:t>
            </a:r>
            <a:r>
              <a:rPr lang="en-US" altLang="ko-KR"/>
              <a:t>(Weaving)</a:t>
            </a:r>
          </a:p>
          <a:p>
            <a:pPr lvl="1">
              <a:defRPr/>
            </a:pPr>
            <a:r>
              <a:rPr lang="ko-KR" altLang="en-US"/>
              <a:t>포인트컷으로 지정한 핵심관심 메소드가 호출될 때</a:t>
            </a:r>
            <a:r>
              <a:rPr lang="en-US" altLang="ko-KR"/>
              <a:t>, </a:t>
            </a:r>
            <a:r>
              <a:rPr lang="ko-KR" altLang="en-US"/>
              <a:t>어드바이스에 해당하는 횡단 관심 메소드가 삽입되는 과정을 의미</a:t>
            </a:r>
          </a:p>
          <a:p>
            <a:pPr lvl="1">
              <a:defRPr/>
            </a:pPr>
            <a:r>
              <a:rPr lang="ko-KR" altLang="en-US"/>
              <a:t>위빙을 통해서 비즈니스 메소드를 수정하지 않고도 횡단관심에 해당하는 기능을 추가하거나 변경가능 함</a:t>
            </a:r>
          </a:p>
          <a:p>
            <a:pPr lvl="1">
              <a:defRPr/>
            </a:pPr>
            <a:r>
              <a:rPr lang="ko-KR" altLang="en-US"/>
              <a:t>동작시점을 지정</a:t>
            </a:r>
          </a:p>
          <a:p>
            <a:pPr lvl="2">
              <a:defRPr/>
            </a:pPr>
            <a:r>
              <a:rPr lang="en-US" altLang="ko-KR"/>
              <a:t>before : </a:t>
            </a:r>
            <a:r>
              <a:rPr lang="ko-KR" altLang="en-US"/>
              <a:t>포인트컷 메소드 실행되기 전에</a:t>
            </a:r>
          </a:p>
          <a:p>
            <a:pPr lvl="2">
              <a:defRPr/>
            </a:pPr>
            <a:r>
              <a:rPr lang="en-US" altLang="ko-KR"/>
              <a:t>after : </a:t>
            </a:r>
            <a:r>
              <a:rPr lang="ko-KR" altLang="en-US"/>
              <a:t>포인트컷 메소드 실행</a:t>
            </a:r>
            <a:r>
              <a:rPr lang="en-US" altLang="ko-KR"/>
              <a:t> </a:t>
            </a:r>
            <a:r>
              <a:rPr lang="ko-KR" altLang="en-US"/>
              <a:t>후 예외발생여부 관계없이 무조건 실행</a:t>
            </a:r>
          </a:p>
          <a:p>
            <a:pPr lvl="2">
              <a:defRPr/>
            </a:pPr>
            <a:r>
              <a:rPr lang="en-US" altLang="ko-KR"/>
              <a:t>after-returning : </a:t>
            </a:r>
            <a:r>
              <a:rPr lang="ko-KR" altLang="en-US"/>
              <a:t>포인트컷 메소드가 정상적으로 실행 후 리턴 시점</a:t>
            </a:r>
          </a:p>
          <a:p>
            <a:pPr lvl="2">
              <a:defRPr/>
            </a:pPr>
            <a:r>
              <a:rPr lang="en-US" altLang="ko-KR"/>
              <a:t>after-throwing : </a:t>
            </a:r>
            <a:r>
              <a:rPr lang="ko-KR" altLang="en-US"/>
              <a:t>포인트컷 메소드가 실행되다가 예외 발생 시점</a:t>
            </a:r>
          </a:p>
          <a:p>
            <a:pPr lvl="2">
              <a:defRPr/>
            </a:pPr>
            <a:r>
              <a:rPr lang="en-US" altLang="ko-KR"/>
              <a:t>around :  </a:t>
            </a:r>
            <a:r>
              <a:rPr lang="ko-KR" altLang="en-US"/>
              <a:t>메소드 실행 전과 실행 후에 모두 동작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라이브러리 설치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2409" y="1972841"/>
            <a:ext cx="770485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&lt;properties&gt;</a:t>
            </a:r>
          </a:p>
          <a:p>
            <a:pPr lvl="0">
              <a:defRPr/>
            </a:pPr>
            <a:r>
              <a:rPr lang="en-US" altLang="ko-KR" sz="2000"/>
              <a:t>   &lt;org.aspectj-version&gt;1.8.3&lt;/org.aspectj-version&gt;</a:t>
            </a:r>
          </a:p>
          <a:p>
            <a:pPr lvl="0">
              <a:defRPr/>
            </a:pPr>
            <a:r>
              <a:rPr lang="en-US" altLang="ko-KR" sz="2000"/>
              <a:t>&lt;/properties&gt;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&lt;dependency&gt;</a:t>
            </a:r>
          </a:p>
          <a:p>
            <a:pPr lvl="0">
              <a:defRPr/>
            </a:pPr>
            <a:r>
              <a:rPr lang="en-US" altLang="ko-KR" sz="2000"/>
              <a:t>  &lt;groupId&gt;org.aspectj&lt;/groupId&gt;</a:t>
            </a:r>
          </a:p>
          <a:p>
            <a:pPr lvl="0">
              <a:defRPr/>
            </a:pPr>
            <a:r>
              <a:rPr lang="en-US" altLang="ko-KR" sz="2000"/>
              <a:t>  &lt;artifactId&gt;</a:t>
            </a:r>
            <a:r>
              <a:rPr lang="en-US" altLang="ko-KR" sz="2000" b="1">
                <a:solidFill>
                  <a:srgbClr val="92D050"/>
                </a:solidFill>
              </a:rPr>
              <a:t>aspectjweaver</a:t>
            </a:r>
            <a:r>
              <a:rPr lang="en-US" altLang="ko-KR" sz="2000"/>
              <a:t>&lt;/artifactId&gt;</a:t>
            </a:r>
          </a:p>
          <a:p>
            <a:pPr lvl="0">
              <a:defRPr/>
            </a:pPr>
            <a:r>
              <a:rPr lang="en-US" altLang="ko-KR" sz="2000"/>
              <a:t>  &lt;version&gt;${org.aspectj-version}&lt;/version&gt;</a:t>
            </a:r>
          </a:p>
          <a:p>
            <a:pPr lvl="0">
              <a:defRPr/>
            </a:pPr>
            <a:r>
              <a:rPr lang="en-US" altLang="ko-KR" sz="2000"/>
              <a:t>&lt;/dependency&gt;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3. 2</a:t>
            </a:r>
            <a:r>
              <a:rPr lang="ko-KR" altLang="en-US"/>
              <a:t> </a:t>
            </a:r>
            <a:r>
              <a:rPr lang="en-US" altLang="ko-KR"/>
              <a:t>AOP </a:t>
            </a:r>
            <a:r>
              <a:rPr lang="ko-KR" altLang="en-US"/>
              <a:t>적용과정</a:t>
            </a:r>
          </a:p>
        </p:txBody>
      </p:sp>
      <p:sp>
        <p:nvSpPr>
          <p:cNvPr id="32" name="오른쪽 화살표 3"/>
          <p:cNvSpPr/>
          <p:nvPr/>
        </p:nvSpPr>
        <p:spPr>
          <a:xfrm>
            <a:off x="1958008" y="4330167"/>
            <a:ext cx="6192688" cy="1296144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0016" y="4653136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Process</a:t>
            </a:r>
          </a:p>
          <a:p>
            <a:pPr lvl="0">
              <a:defRPr/>
            </a:pPr>
            <a:r>
              <a:rPr lang="en-US" altLang="ko-KR"/>
              <a:t>(service)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82144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86200" y="4727278"/>
            <a:ext cx="432048" cy="5040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94312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46040" y="5805264"/>
            <a:ext cx="230964" cy="38763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6589" y="5805264"/>
            <a:ext cx="230965" cy="38763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23460" y="5457581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6589" y="5457581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4469" y="1497360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③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9171" y="1854116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2344" y="3635732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7588" y="581151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99574" y="5823874"/>
            <a:ext cx="11128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PointCut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22104" y="1854116"/>
            <a:ext cx="1900405" cy="13588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22104" y="2253058"/>
            <a:ext cx="1900405" cy="523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57153" y="1892118"/>
            <a:ext cx="179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AdviceClass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67376" y="2808707"/>
            <a:ext cx="1792259" cy="37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AdviceMethod()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11792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15848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12856" y="3241712"/>
            <a:ext cx="189368" cy="134179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66320" y="3923764"/>
            <a:ext cx="1112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Weaving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65043" y="2228671"/>
            <a:ext cx="5821238" cy="11793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D2Coding"/>
              </a:rPr>
              <a:t>&lt;aop:aspect ref=</a:t>
            </a:r>
            <a:r>
              <a:rPr lang="en-US" altLang="ko-KR" i="1">
                <a:solidFill>
                  <a:schemeClr val="tx1"/>
                </a:solidFill>
                <a:latin typeface="D2Coding"/>
              </a:rPr>
              <a:t>"log"&gt;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D2Coding"/>
              </a:rPr>
              <a:t>       &lt;aop:before method=</a:t>
            </a:r>
            <a:r>
              <a:rPr lang="en-US" altLang="ko-KR" i="1">
                <a:solidFill>
                  <a:schemeClr val="tx1"/>
                </a:solidFill>
                <a:latin typeface="D2Coding"/>
              </a:rPr>
              <a:t>"printLogging" 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ko-KR" i="1">
                <a:solidFill>
                  <a:schemeClr val="tx1"/>
                </a:solidFill>
                <a:latin typeface="D2Coding"/>
              </a:rPr>
              <a:t>                    pointcut-ref="getPointcut"/&gt;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D2Coding"/>
              </a:rPr>
              <a:t>&lt;/aop:aspect&gt;</a:t>
            </a:r>
            <a:endParaRPr lang="en-US" altLang="en-US">
              <a:solidFill>
                <a:schemeClr val="tx1"/>
              </a:solidFill>
              <a:latin typeface="D2Coding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90256" y="4725144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</a:t>
            </a:r>
            <a:r>
              <a:rPr lang="en-US" altLang="ko-KR"/>
              <a:t>XML </a:t>
            </a:r>
            <a:r>
              <a:rPr lang="ko-KR" altLang="en-US"/>
              <a:t>기반 </a:t>
            </a:r>
            <a:r>
              <a:rPr lang="en-US" altLang="ko-KR"/>
              <a:t>AOP </a:t>
            </a:r>
            <a:r>
              <a:rPr lang="ko-KR" altLang="en-US"/>
              <a:t>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29758" y="1925553"/>
            <a:ext cx="9943823" cy="19111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2000"/>
              <a:t>&lt;</a:t>
            </a:r>
            <a:r>
              <a:rPr lang="en-US" altLang="ko-KR" sz="2000" b="1">
                <a:solidFill>
                  <a:srgbClr val="FF0000"/>
                </a:solidFill>
              </a:rPr>
              <a:t>aop:config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>
                <a:latin typeface="D2Coding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D2Coding"/>
              </a:rPr>
              <a:t>proxy-target-class=</a:t>
            </a:r>
            <a:r>
              <a:rPr lang="en-US" altLang="ko-KR" sz="2000" i="1">
                <a:solidFill>
                  <a:srgbClr val="FF0000"/>
                </a:solidFill>
                <a:latin typeface="D2Coding"/>
              </a:rPr>
              <a:t>"true"</a:t>
            </a:r>
            <a:r>
              <a:rPr lang="en-US" altLang="ko-KR" sz="2000" i="1">
                <a:latin typeface="D2Coding"/>
              </a:rPr>
              <a:t>&gt;</a:t>
            </a:r>
            <a:r>
              <a:rPr lang="en-US" altLang="ko-KR" sz="2000"/>
              <a:t>&gt;</a:t>
            </a:r>
          </a:p>
          <a:p>
            <a:pPr lvl="0">
              <a:defRPr/>
            </a:pPr>
            <a:r>
              <a:rPr lang="en-US" altLang="ko-KR" sz="2000"/>
              <a:t>  &lt;</a:t>
            </a:r>
            <a:r>
              <a:rPr lang="en-US" altLang="ko-KR" sz="2000" b="1">
                <a:solidFill>
                  <a:srgbClr val="FF0000"/>
                </a:solidFill>
              </a:rPr>
              <a:t>aop:pointcut  </a:t>
            </a:r>
            <a:r>
              <a:rPr lang="en-US" altLang="ko-KR" sz="2000"/>
              <a:t>expression="execution(* com.yedam.app..*Impl.*(..))" </a:t>
            </a:r>
            <a:r>
              <a:rPr lang="ko-KR" altLang="en-US" sz="2000"/>
              <a:t> </a:t>
            </a:r>
            <a:r>
              <a:rPr lang="en-US" altLang="ko-KR" sz="2000"/>
              <a:t>id="allpointcut"/&gt;</a:t>
            </a:r>
          </a:p>
          <a:p>
            <a:pPr lvl="0">
              <a:defRPr/>
            </a:pPr>
            <a:r>
              <a:rPr lang="en-US" altLang="ko-KR" sz="2000"/>
              <a:t>  &lt;</a:t>
            </a:r>
            <a:r>
              <a:rPr lang="en-US" altLang="ko-KR" sz="2000" b="1">
                <a:solidFill>
                  <a:srgbClr val="FF0000"/>
                </a:solidFill>
              </a:rPr>
              <a:t>aop:aspect </a:t>
            </a:r>
            <a:r>
              <a:rPr lang="en-US" altLang="ko-KR" sz="2000"/>
              <a:t>ref="log4j"&gt;</a:t>
            </a:r>
          </a:p>
          <a:p>
            <a:pPr lvl="0">
              <a:defRPr/>
            </a:pPr>
            <a:r>
              <a:rPr lang="en-US" altLang="ko-KR" sz="2000"/>
              <a:t>      &lt;</a:t>
            </a:r>
            <a:r>
              <a:rPr lang="en-US" altLang="ko-KR" sz="2000" b="1">
                <a:solidFill>
                  <a:srgbClr val="FF0000"/>
                </a:solidFill>
              </a:rPr>
              <a:t>aop:before </a:t>
            </a:r>
            <a:r>
              <a:rPr lang="en-US" altLang="ko-KR" sz="2000"/>
              <a:t>method="printLogging" pointcut-ref="getPointcut"/&gt;</a:t>
            </a:r>
          </a:p>
          <a:p>
            <a:pPr lvl="0">
              <a:defRPr/>
            </a:pPr>
            <a:r>
              <a:rPr lang="en-US" altLang="ko-KR" sz="2000"/>
              <a:t>  &lt;/aop:aspect&gt;</a:t>
            </a:r>
          </a:p>
          <a:p>
            <a:pPr lvl="0">
              <a:defRPr/>
            </a:pPr>
            <a:r>
              <a:rPr lang="en-US" altLang="ko-KR" sz="2000"/>
              <a:t>&lt;/aop:config&gt;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1207</Words>
  <Application>Microsoft Office PowerPoint</Application>
  <PresentationFormat>와이드스크린</PresentationFormat>
  <Paragraphs>348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 Unicode MS</vt:lpstr>
      <vt:lpstr>D2Coding</vt:lpstr>
      <vt:lpstr>Montserrat</vt:lpstr>
      <vt:lpstr>맑은 고딕</vt:lpstr>
      <vt:lpstr>휴먼매직체</vt:lpstr>
      <vt:lpstr>휴먼모음T</vt:lpstr>
      <vt:lpstr>Arial</vt:lpstr>
      <vt:lpstr>Gill Sans MT</vt:lpstr>
      <vt:lpstr>Wingdings 2</vt:lpstr>
      <vt:lpstr>분할</vt:lpstr>
      <vt:lpstr>7. AOP</vt:lpstr>
      <vt:lpstr>1. AOP 개요 </vt:lpstr>
      <vt:lpstr>1. AOP 개요 </vt:lpstr>
      <vt:lpstr>2. AOP 용어</vt:lpstr>
      <vt:lpstr>AOP 용어</vt:lpstr>
      <vt:lpstr>2. AOP 용어</vt:lpstr>
      <vt:lpstr>3. 1 라이브러리 설치</vt:lpstr>
      <vt:lpstr>3. 2 AOP 적용과정</vt:lpstr>
      <vt:lpstr>3.3 XML 기반 AOP 설정</vt:lpstr>
      <vt:lpstr>4. 포인트컷 표현식</vt:lpstr>
      <vt:lpstr>4. 포인트컷 표현식</vt:lpstr>
      <vt:lpstr>4. 포인트컷 표현식</vt:lpstr>
      <vt:lpstr>5. JoinPoint</vt:lpstr>
      <vt:lpstr>6. 어노테이션 기반 AOP</vt:lpstr>
      <vt:lpstr>6. 어노테이션 기반 AOP</vt:lpstr>
      <vt:lpstr>6. 어노테이션 기반 AOP</vt:lpstr>
      <vt:lpstr>7. 1 트랜잭션 JDBC</vt:lpstr>
      <vt:lpstr>7.2 트랜잭션 AOP 설정</vt:lpstr>
      <vt:lpstr>7.2 트랜잭션 AOP 설정</vt:lpstr>
      <vt:lpstr>7.2 트랜잭션 AOP 설정</vt:lpstr>
      <vt:lpstr>참고사이트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387</cp:revision>
  <dcterms:created xsi:type="dcterms:W3CDTF">2022-07-12T04:31:09Z</dcterms:created>
  <dcterms:modified xsi:type="dcterms:W3CDTF">2022-08-21T08:26:38Z</dcterms:modified>
  <cp:version/>
</cp:coreProperties>
</file>