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74" r:id="rId1"/>
  </p:sldMasterIdLst>
  <p:notesMasterIdLst>
    <p:notesMasterId r:id="rId2"/>
  </p:notesMasterIdLst>
  <p:sldIdLst>
    <p:sldId id="357" r:id="rId3"/>
    <p:sldId id="356" r:id="rId4"/>
    <p:sldId id="358" r:id="rId5"/>
    <p:sldId id="359" r:id="rId6"/>
    <p:sldId id="360" r:id="rId7"/>
    <p:sldId id="361" r:id="rId8"/>
    <p:sldId id="362" r:id="rId9"/>
    <p:sldId id="3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689" autoAdjust="0"/>
    <p:restoredTop sz="32345" autoAdjust="0"/>
  </p:normalViewPr>
  <p:slideViewPr>
    <p:cSldViewPr snapToGrid="0" showGuides="1">
      <p:cViewPr varScale="1">
        <p:scale>
          <a:sx n="100" d="100"/>
          <a:sy n="100" d="100"/>
        </p:scale>
        <p:origin x="504" y="1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516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>
              <a:defRPr/>
            </a:pP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HandlerAdapter</a:t>
            </a:r>
            <a:endParaRPr lang="en-US" altLang="ko-KR" b="1" i="0">
              <a:solidFill>
                <a:srgbClr val="000000"/>
              </a:solidFill>
              <a:effectLst/>
              <a:latin typeface="Montserrat"/>
            </a:endParaRPr>
          </a:p>
          <a:p>
            <a:pPr lvl="0" algn="l"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  <a:latin typeface="Montserrat"/>
              </a:rPr>
              <a:t>DispatcherServlet</a:t>
            </a:r>
            <a:r>
              <a:rPr lang="ko-KR" altLang="en-US" b="0" i="0">
                <a:solidFill>
                  <a:srgbClr val="000000"/>
                </a:solidFill>
                <a:effectLst/>
                <a:latin typeface="Montserrat"/>
              </a:rPr>
              <a:t>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ontserrat"/>
              </a:rPr>
              <a:t>HanlderMapping</a:t>
            </a:r>
            <a:r>
              <a:rPr lang="ko-KR" altLang="en-US" b="0" i="0">
                <a:solidFill>
                  <a:srgbClr val="000000"/>
                </a:solidFill>
                <a:effectLst/>
                <a:latin typeface="Montserrat"/>
              </a:rPr>
              <a:t>을 통해 컨트롤러 객체를 전달받았다고해서 바로 컨트롤러 객체의 메서드를 실행할 수 있는 것은 아닙니다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ontserrat"/>
              </a:rPr>
              <a:t>. 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DispatcherServlet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은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@Controller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어노테이션을 이용해서 구현한 컨트롤러뿐만 아니라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Controller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인터페이스를 구현한 컨트롤러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,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그리고 특수 목적으로 사용되는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HttpRequestHandler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인터페이스를 구현한 클래스를 동일한 방식으로 실행할 수 있도록 만들어 졌습니다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. DispatcherServlet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은 이러한 핸들러 객체의 실제 타입에 상관없이 실행 결과를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ModelAndView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라는 타입으로만 받을 수 있으면 됩니다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.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이때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@Controller, Controller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인터페이스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, HttpRequestHandler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인터페이스를 동일한 방식으로 처리하기 위해 중간에 사용되는 것이 바로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HandlerAdapter 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빈 입니다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.</a:t>
            </a:r>
            <a:endParaRPr lang="en-US" altLang="ko-KR" b="1" i="0">
              <a:solidFill>
                <a:srgbClr val="000000"/>
              </a:solidFill>
              <a:effectLst/>
              <a:latin typeface="Montserrat"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05AF604-BB7E-4CAD-9AF1-99E3F5EB669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068D3E-4460-4B9C-B0BE-99A7A872B53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>
              <a:defRPr/>
            </a:pP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HandlerAdapter</a:t>
            </a:r>
            <a:endParaRPr lang="en-US" altLang="ko-KR" b="1" i="0">
              <a:solidFill>
                <a:srgbClr val="000000"/>
              </a:solidFill>
              <a:effectLst/>
              <a:latin typeface="Montserrat"/>
            </a:endParaRPr>
          </a:p>
          <a:p>
            <a:pPr lvl="0" algn="l"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  <a:latin typeface="Montserrat"/>
              </a:rPr>
              <a:t>DispatcherServlet</a:t>
            </a:r>
            <a:r>
              <a:rPr lang="ko-KR" altLang="en-US" b="0" i="0">
                <a:solidFill>
                  <a:srgbClr val="000000"/>
                </a:solidFill>
                <a:effectLst/>
                <a:latin typeface="Montserrat"/>
              </a:rPr>
              <a:t>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ontserrat"/>
              </a:rPr>
              <a:t>HanlderMapping</a:t>
            </a:r>
            <a:r>
              <a:rPr lang="ko-KR" altLang="en-US" b="0" i="0">
                <a:solidFill>
                  <a:srgbClr val="000000"/>
                </a:solidFill>
                <a:effectLst/>
                <a:latin typeface="Montserrat"/>
              </a:rPr>
              <a:t>을 통해 컨트롤러 객체를 전달받았다고해서 바로 컨트롤러 객체의 메서드를 실행할 수 있는 것은 아닙니다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ontserrat"/>
              </a:rPr>
              <a:t>. 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DispatcherServlet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은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@Controller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어노테이션을 이용해서 구현한 컨트롤러뿐만 아니라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Controller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인터페이스를 구현한 컨트롤러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,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그리고 특수 목적으로 사용되는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HttpRequestHandler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인터페이스를 구현한 클래스를 동일한 방식으로 실행할 수 있도록 만들어 졌습니다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. DispatcherServlet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은 이러한 핸들러 객체의 실제 타입에 상관없이 실행 결과를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ModelAndView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라는 타입으로만 받을 수 있으면 됩니다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.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이때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@Controller, Controller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인터페이스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, HttpRequestHandler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인터페이스를 동일한 방식으로 처리하기 위해 중간에 사용되는 것이 바로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HandlerAdapter </a:t>
            </a:r>
            <a:r>
              <a:rPr lang="ko-KR" altLang="en-US" b="1" i="0">
                <a:solidFill>
                  <a:srgbClr val="000000"/>
                </a:solidFill>
                <a:effectLst/>
                <a:latin typeface="Montserrat"/>
              </a:rPr>
              <a:t>빈 입니다</a:t>
            </a:r>
            <a:r>
              <a:rPr lang="en-US" altLang="ko-KR" b="1" i="0">
                <a:solidFill>
                  <a:srgbClr val="000000"/>
                </a:solidFill>
                <a:effectLst/>
                <a:latin typeface="Montserrat"/>
              </a:rPr>
              <a:t>.</a:t>
            </a:r>
            <a:endParaRPr lang="en-US" altLang="ko-KR" b="1" i="0">
              <a:solidFill>
                <a:srgbClr val="000000"/>
              </a:solidFill>
              <a:effectLst/>
              <a:latin typeface="Montserrat"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05AF604-BB7E-4CAD-9AF1-99E3F5EB669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A8A719-FBD5-43C6-980D-2A7D116DF4F8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3F03-0A92-4C01-A250-1990677C8B45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orient="horz" pos="731" userDrawn="1">
          <p15:clr>
            <a:srgbClr val="FBAE40"/>
          </p15:clr>
        </p15:guide>
        <p15:guide id="3" orient="horz" pos="4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9C2B92-FA54-4E49-A6E0-2D25441D61DF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F4C8-4196-4C5F-9CA9-6BF131782B92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90A-B1B8-4BC1-BA9B-6007899145AF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E6EA85D-DC6E-4658-8F1E-A4A7A4B5313F}" type="datetime1">
              <a:rPr lang="en-US" altLang="ko-KR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DB69-F7FD-45B4-ADE4-4594E1EF2CA4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78F1-634F-4D6E-936E-9E47AD80AB4D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2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90F5ACC-B2F7-4756-8611-E5A089BD7E96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mtClean="0"/>
              <a:t>1. </a:t>
            </a:r>
            <a:r>
              <a:rPr lang="ko-KR" altLang="en-US" sz="1400" smtClean="0"/>
              <a:t>스프링 프레임워크 개요 및 개발환경구축</a:t>
            </a:r>
            <a:endParaRPr lang="ko-KR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oggle.it/diagram/YCntIeANbfWWIbYG/t/&#50937;&#44060;&#48156;&#51088;" TargetMode="External"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javacan.tistory.com/entry/MavenBasic" TargetMode="External" /><Relationship Id="rId3" Type="http://schemas.openxmlformats.org/officeDocument/2006/relationships/hyperlink" Target="https://maven.apache.org/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0.  </a:t>
            </a:r>
            <a:r>
              <a:rPr lang="ko-KR" altLang="en-US" smtClean="0"/>
              <a:t>자바웹개발자 로드맵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https://coggle.it/diagram/YCntIeANbfWWIbYG/t/</a:t>
            </a:r>
            <a:r>
              <a:rPr lang="ko-KR" altLang="en-US" smtClean="0">
                <a:hlinkClick r:id="rId2"/>
              </a:rPr>
              <a:t>웹개발자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891530"/>
            <a:ext cx="8084819" cy="438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01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>
                <a:latin typeface="+mj-ea"/>
              </a:rPr>
              <a:t>1.4 </a:t>
            </a:r>
            <a:r>
              <a:rPr lang="en-US" altLang="ko-KR">
                <a:latin typeface="+mj-ea"/>
              </a:rPr>
              <a:t>Spring </a:t>
            </a:r>
            <a:r>
              <a:rPr lang="ko-KR" altLang="en-US">
                <a:latin typeface="+mj-ea"/>
              </a:rPr>
              <a:t>프레임워크 모듈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</p:nvPr>
        </p:nvGraphicFramePr>
        <p:xfrm>
          <a:off x="581192" y="1449388"/>
          <a:ext cx="10921363" cy="4702810"/>
        </p:xfrm>
        <a:graphic>
          <a:graphicData uri="http://schemas.openxmlformats.org/drawingml/2006/table">
            <a:tbl>
              <a:tblPr firstRow="1" bandRow="1"/>
              <a:tblGrid>
                <a:gridCol w="130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6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프리젠테이션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MVC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웹 플로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시큐리티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인증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/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인가 기능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.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OAuth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 rowSpan="2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비즈니스 로직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DixAOP 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컨테이너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DI: 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오브젝트 생성 관리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.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소프트웨어의 부품화 및 설계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.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인터페이스 기반의 컴포넌트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AOP: 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비즈니스 로직 이외의 부가기능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(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인증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로깅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트랜잭션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예외처리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)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등은 소스코도에 명시적으로 기술하지 않고 나중에 추가가능ㅁ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캐시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RDB 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데이터 캐시해서 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RDB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의 처리를 줄임으로서 퍼포먼스 향상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데이터 엑세스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JDBC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JDBC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추상화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.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 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sql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문과 엔티티 클래스의 매핑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89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ORM 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인티그레이션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 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하이버네이트 등을 간단히 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대량의 데이터의 일괄처리와 복수 처리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병행 처리의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부트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소프트웨어 개발을 위한 기반 프레임워크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.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위의 레이어에 존재하는 스프링 기술이나 그 밖의 라이브러리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(Tomcat, H2DB, commoms)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를 적절하게 통합한 템플릿을 제공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애자일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마이크로서비스 아키텍처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클라우드 등의 키워드와 잘 어울림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3.2 Maven</a:t>
            </a:r>
            <a:r>
              <a:rPr lang="ko-KR" altLang="en-US"/>
              <a:t> 프로젝트로 스프링 프로젝트 만들기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mtClean="0">
                <a:effectLst/>
              </a:rPr>
              <a:t>라이브러리 의존성 관리와 빌드 </a:t>
            </a:r>
            <a:r>
              <a:rPr lang="ko-KR" altLang="en-US">
                <a:effectLst/>
              </a:rPr>
              <a:t>도구</a:t>
            </a:r>
          </a:p>
          <a:p>
            <a:pPr lvl="0">
              <a:defRPr/>
            </a:pPr>
            <a:r>
              <a:rPr lang="ko-KR" altLang="en-US">
                <a:effectLst/>
              </a:rPr>
              <a:t>의존모듈</a:t>
            </a:r>
            <a:r>
              <a:rPr lang="en-US" altLang="ko-KR">
                <a:effectLst/>
              </a:rPr>
              <a:t>(jar)</a:t>
            </a:r>
            <a:r>
              <a:rPr lang="ko-KR" altLang="en-US">
                <a:effectLst/>
              </a:rPr>
              <a:t> 관리</a:t>
            </a:r>
          </a:p>
          <a:p>
            <a:pPr lvl="1">
              <a:defRPr/>
            </a:pPr>
            <a:r>
              <a:rPr lang="ko-KR" altLang="en-US"/>
              <a:t>라이브러리 다운로드 자동화</a:t>
            </a:r>
            <a:r>
              <a:rPr lang="en-US" altLang="ko-KR"/>
              <a:t>. </a:t>
            </a:r>
            <a:r>
              <a:rPr lang="ko-KR" altLang="en-US"/>
              <a:t>필요한</a:t>
            </a:r>
            <a:r>
              <a:rPr lang="en-US" altLang="ko-KR"/>
              <a:t>(</a:t>
            </a:r>
            <a:r>
              <a:rPr lang="ko-KR" altLang="en-US"/>
              <a:t>의존성 있는</a:t>
            </a:r>
            <a:r>
              <a:rPr lang="en-US" altLang="ko-KR"/>
              <a:t>) </a:t>
            </a:r>
            <a:r>
              <a:rPr lang="ko-KR" altLang="en-US"/>
              <a:t>라이브러리를 하나씩 다운로드 받을 필요가 없다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중앙 </a:t>
            </a:r>
            <a:r>
              <a:rPr lang="en-US" altLang="ko-KR"/>
              <a:t>repository</a:t>
            </a:r>
            <a:r>
              <a:rPr lang="ko-KR" altLang="en-US"/>
              <a:t> 서버에서 필요한 </a:t>
            </a:r>
            <a:r>
              <a:rPr lang="en-US" altLang="ko-KR"/>
              <a:t>jar</a:t>
            </a:r>
            <a:r>
              <a:rPr lang="ko-KR" altLang="en-US"/>
              <a:t>파일을 다운받아 의존 모듈을 관리한다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>
              <a:effectLst/>
            </a:endParaRPr>
          </a:p>
          <a:p>
            <a:pPr lvl="0">
              <a:defRPr/>
            </a:pPr>
            <a:r>
              <a:rPr lang="ko-KR" altLang="en-US">
                <a:effectLst/>
              </a:rPr>
              <a:t>다운로드 받아서 로컬에 저장</a:t>
            </a:r>
          </a:p>
          <a:p>
            <a:pPr lvl="1">
              <a:defRPr/>
            </a:pPr>
            <a:r>
              <a:rPr lang="en-US" altLang="ko-KR"/>
              <a:t>C:\Users\user\.m2\repository</a:t>
            </a:r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참고사이트</a:t>
            </a:r>
          </a:p>
          <a:p>
            <a:pPr lvl="1">
              <a:defRPr/>
            </a:pPr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javacan.tistory.com/entry/MavenBasic</a:t>
            </a:r>
            <a:endParaRPr lang="en-US" altLang="ko-KR" smtClean="0"/>
          </a:p>
          <a:p>
            <a:pPr lvl="1">
              <a:defRPr/>
            </a:pPr>
            <a:r>
              <a:rPr lang="en-US" altLang="ko-KR">
                <a:hlinkClick r:id="rId3"/>
              </a:rPr>
              <a:t>https://maven.apache.org</a:t>
            </a:r>
            <a:r>
              <a:rPr lang="en-US" altLang="ko-KR" smtClean="0">
                <a:hlinkClick r:id="rId3"/>
              </a:rPr>
              <a:t>/</a:t>
            </a:r>
            <a:endParaRPr lang="en-US" altLang="ko-KR" smtClean="0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 configuration metadata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Annotation-based configuration</a:t>
            </a:r>
          </a:p>
          <a:p>
            <a:pPr lvl="1">
              <a:defRPr/>
            </a:pPr>
            <a:r>
              <a:rPr lang="en-US" altLang="ko-KR"/>
              <a:t>spring 2.5</a:t>
            </a:r>
            <a:r>
              <a:rPr lang="ko-KR" altLang="en-US"/>
              <a:t>부터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XML-based configuration</a:t>
            </a:r>
          </a:p>
          <a:p>
            <a:pPr lvl="1">
              <a:defRPr/>
            </a:pPr>
            <a:r>
              <a:rPr lang="ko-KR" altLang="en-US"/>
              <a:t>루트 앨리먼트</a:t>
            </a:r>
            <a:r>
              <a:rPr lang="en-US" altLang="ko-KR"/>
              <a:t> &lt;beans/&gt; </a:t>
            </a:r>
            <a:r>
              <a:rPr lang="ko-KR" altLang="en-US"/>
              <a:t>안에 </a:t>
            </a:r>
            <a:r>
              <a:rPr lang="en-US" altLang="ko-KR"/>
              <a:t>&lt;bean/&gt; </a:t>
            </a:r>
            <a:r>
              <a:rPr lang="ko-KR" altLang="en-US"/>
              <a:t>앨리먼트를 이용하여 설정</a:t>
            </a:r>
            <a:r>
              <a:rPr lang="en-US" altLang="ko-KR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Java-based configuration</a:t>
            </a:r>
          </a:p>
          <a:p>
            <a:pPr lvl="1">
              <a:defRPr/>
            </a:pPr>
            <a:r>
              <a:rPr lang="en-US" altLang="ko-KR"/>
              <a:t>spring 3.0</a:t>
            </a:r>
            <a:r>
              <a:rPr lang="ko-KR" altLang="en-US"/>
              <a:t>부터</a:t>
            </a:r>
          </a:p>
          <a:p>
            <a:pPr lvl="1">
              <a:defRPr/>
            </a:pPr>
            <a:r>
              <a:rPr lang="en-US" altLang="ko-KR"/>
              <a:t>@Configuration, @Bean</a:t>
            </a:r>
          </a:p>
        </p:txBody>
      </p:sp>
    </p:spTree>
    <p:extLst>
      <p:ext uri="{BB962C8B-B14F-4D97-AF65-F5344CB8AC3E}">
        <p14:creationId xmlns:p14="http://schemas.microsoft.com/office/powerpoint/2010/main" val="13114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3.2 Maven</a:t>
            </a:r>
            <a:r>
              <a:rPr lang="ko-KR" altLang="en-US"/>
              <a:t> 프로젝트로 스프링 프로젝트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소스 폴더 추가</a:t>
            </a:r>
          </a:p>
          <a:p>
            <a:pPr lvl="1">
              <a:defRPr/>
            </a:pPr>
            <a:r>
              <a:rPr lang="ko-KR" altLang="en-US"/>
              <a:t>폴더 생성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이클립스에서 프로젝트 새로고침</a:t>
            </a:r>
            <a:r>
              <a:rPr lang="en-US" altLang="ko-KR"/>
              <a:t>(F5)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239675" y="2210061"/>
            <a:ext cx="4565965" cy="33339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1600"/>
              <a:t>C:\dev\workspace\spring01&gt;tree src /f</a:t>
            </a:r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ko-KR" altLang="en-US" sz="1600"/>
              <a:t>C:\DEV\WORKSPACE\SPRING01\</a:t>
            </a:r>
            <a:r>
              <a:rPr lang="ko-KR" altLang="en-US" sz="1600">
                <a:solidFill>
                  <a:schemeClr val="accent2"/>
                </a:solidFill>
              </a:rPr>
              <a:t>SRC</a:t>
            </a:r>
          </a:p>
          <a:p>
            <a:pPr lvl="0">
              <a:defRPr/>
            </a:pPr>
            <a:r>
              <a:rPr lang="ko-KR" altLang="en-US" sz="1600"/>
              <a:t>├─main</a:t>
            </a:r>
          </a:p>
          <a:p>
            <a:pPr lvl="0">
              <a:defRPr/>
            </a:pPr>
            <a:r>
              <a:rPr lang="ko-KR" altLang="en-US" sz="1600">
                <a:solidFill>
                  <a:schemeClr val="dk1"/>
                </a:solidFill>
              </a:rPr>
              <a:t>│  ├─java</a:t>
            </a:r>
            <a:endParaRPr lang="ko-KR" altLang="en-US" sz="1600">
              <a:solidFill>
                <a:schemeClr val="tx1"/>
              </a:solidFill>
              <a:effectLst/>
            </a:endParaRPr>
          </a:p>
          <a:p>
            <a:pPr lvl="0">
              <a:defRPr/>
            </a:pPr>
            <a:r>
              <a:rPr lang="ko-KR" altLang="en-US" sz="1600"/>
              <a:t>│  └─webapp</a:t>
            </a:r>
          </a:p>
          <a:p>
            <a:pPr lvl="0">
              <a:defRPr/>
            </a:pPr>
            <a:r>
              <a:rPr lang="ko-KR" altLang="en-US" sz="1600"/>
              <a:t>│      │  index.jsp</a:t>
            </a:r>
          </a:p>
          <a:p>
            <a:pPr lvl="0">
              <a:defRPr/>
            </a:pPr>
            <a:r>
              <a:rPr lang="ko-KR" altLang="en-US" sz="1600"/>
              <a:t>│      │</a:t>
            </a:r>
          </a:p>
          <a:p>
            <a:pPr lvl="0">
              <a:defRPr/>
            </a:pPr>
            <a:r>
              <a:rPr lang="ko-KR" altLang="en-US" sz="1600"/>
              <a:t>│      └─WEB-INF</a:t>
            </a:r>
          </a:p>
          <a:p>
            <a:pPr lvl="0">
              <a:buClr>
                <a:schemeClr val="dk1"/>
              </a:buClr>
              <a:buNone/>
              <a:defRPr/>
            </a:pPr>
            <a:r>
              <a:rPr lang="ko-KR" altLang="en-US" sz="1600">
                <a:solidFill>
                  <a:schemeClr val="dk1"/>
                </a:solidFill>
                <a:effectLst/>
              </a:rPr>
              <a:t>│              web.xml</a:t>
            </a:r>
          </a:p>
          <a:p>
            <a:pPr lvl="0">
              <a:buClr>
                <a:schemeClr val="dk1"/>
              </a:buClr>
              <a:buNone/>
              <a:defRPr/>
            </a:pPr>
            <a:r>
              <a:rPr lang="ko-KR" altLang="en-US" sz="1600">
                <a:solidFill>
                  <a:schemeClr val="dk1"/>
                </a:solidFill>
                <a:effectLst/>
              </a:rPr>
              <a:t>│</a:t>
            </a:r>
          </a:p>
          <a:p>
            <a:pPr lvl="0">
              <a:buClr>
                <a:schemeClr val="dk1"/>
              </a:buClr>
              <a:buNone/>
              <a:defRPr/>
            </a:pPr>
            <a:r>
              <a:rPr lang="ko-KR" altLang="en-US" sz="1600">
                <a:solidFill>
                  <a:schemeClr val="dk1"/>
                </a:solidFill>
                <a:effectLst/>
              </a:rPr>
              <a:t>└─test</a:t>
            </a:r>
          </a:p>
          <a:p>
            <a:pPr lvl="0">
              <a:buClr>
                <a:schemeClr val="dk1"/>
              </a:buClr>
              <a:buNone/>
              <a:defRPr/>
            </a:pPr>
            <a:r>
              <a:rPr lang="ko-KR" altLang="en-US" sz="1600">
                <a:solidFill>
                  <a:schemeClr val="dk1"/>
                </a:solidFill>
                <a:effectLst/>
              </a:rPr>
              <a:t>    ├─java</a:t>
            </a:r>
          </a:p>
          <a:p>
            <a:pPr lvl="0">
              <a:defRPr/>
            </a:pPr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6110534" y="2210061"/>
            <a:ext cx="460217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C:\dev\workspace\spring01&gt;tree src /f</a:t>
            </a:r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ko-KR" altLang="en-US" sz="1600"/>
              <a:t>C:\DEV\WORKSPACE\SPRING01\</a:t>
            </a:r>
            <a:r>
              <a:rPr lang="ko-KR" altLang="en-US" sz="1600">
                <a:solidFill>
                  <a:schemeClr val="accent2"/>
                </a:solidFill>
              </a:rPr>
              <a:t>SRC</a:t>
            </a:r>
          </a:p>
          <a:p>
            <a:pPr lvl="0">
              <a:defRPr/>
            </a:pPr>
            <a:r>
              <a:rPr lang="ko-KR" altLang="en-US" sz="1600"/>
              <a:t>├─main</a:t>
            </a: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dk1"/>
                </a:solidFill>
              </a:rPr>
              <a:t>│  ├─java</a:t>
            </a:r>
            <a:endParaRPr lang="ko-KR" altLang="en-US" sz="16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600"/>
              <a:t>│  ├─</a:t>
            </a:r>
            <a:r>
              <a:rPr lang="ko-KR" altLang="en-US" sz="1600">
                <a:solidFill>
                  <a:srgbClr val="FF0000"/>
                </a:solidFill>
              </a:rPr>
              <a:t>resocures</a:t>
            </a:r>
          </a:p>
          <a:p>
            <a:pPr lvl="0">
              <a:defRPr/>
            </a:pPr>
            <a:r>
              <a:rPr lang="ko-KR" altLang="en-US" sz="1600"/>
              <a:t>│  └─webapp</a:t>
            </a:r>
          </a:p>
          <a:p>
            <a:pPr lvl="0">
              <a:defRPr/>
            </a:pPr>
            <a:r>
              <a:rPr lang="ko-KR" altLang="en-US" sz="1600"/>
              <a:t>│      │  index.jsp</a:t>
            </a:r>
          </a:p>
          <a:p>
            <a:pPr lvl="0">
              <a:defRPr/>
            </a:pPr>
            <a:r>
              <a:rPr lang="ko-KR" altLang="en-US" sz="1600"/>
              <a:t>│      │</a:t>
            </a:r>
          </a:p>
          <a:p>
            <a:pPr lvl="0">
              <a:defRPr/>
            </a:pPr>
            <a:r>
              <a:rPr lang="ko-KR" altLang="en-US" sz="1600"/>
              <a:t>│      └─WEB-INF</a:t>
            </a:r>
          </a:p>
          <a:p>
            <a:pPr lvl="0">
              <a:buClr>
                <a:schemeClr val="dk1"/>
              </a:buClr>
              <a:buNone/>
              <a:defRPr/>
            </a:pPr>
            <a:r>
              <a:rPr lang="ko-KR" altLang="en-US" sz="1600">
                <a:solidFill>
                  <a:schemeClr val="dk1"/>
                </a:solidFill>
                <a:effectLst/>
              </a:rPr>
              <a:t>│              web.xml</a:t>
            </a:r>
          </a:p>
          <a:p>
            <a:pPr lvl="0">
              <a:buClr>
                <a:schemeClr val="dk1"/>
              </a:buClr>
              <a:buNone/>
              <a:defRPr/>
            </a:pPr>
            <a:r>
              <a:rPr lang="ko-KR" altLang="en-US" sz="1600">
                <a:solidFill>
                  <a:schemeClr val="dk1"/>
                </a:solidFill>
                <a:effectLst/>
              </a:rPr>
              <a:t>│</a:t>
            </a:r>
          </a:p>
          <a:p>
            <a:pPr lvl="0">
              <a:buClr>
                <a:schemeClr val="dk1"/>
              </a:buClr>
              <a:buNone/>
              <a:defRPr/>
            </a:pPr>
            <a:r>
              <a:rPr lang="ko-KR" altLang="en-US" sz="1600">
                <a:solidFill>
                  <a:schemeClr val="dk1"/>
                </a:solidFill>
                <a:effectLst/>
              </a:rPr>
              <a:t>└─test</a:t>
            </a:r>
          </a:p>
          <a:p>
            <a:pPr lvl="0">
              <a:buClr>
                <a:schemeClr val="dk1"/>
              </a:buClr>
              <a:buNone/>
              <a:defRPr/>
            </a:pPr>
            <a:r>
              <a:rPr lang="ko-KR" altLang="en-US" sz="1600">
                <a:solidFill>
                  <a:schemeClr val="dk1"/>
                </a:solidFill>
                <a:effectLst/>
              </a:rPr>
              <a:t>    ├─java</a:t>
            </a:r>
            <a:endParaRPr lang="ko-KR" altLang="en-US" sz="16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600"/>
              <a:t>    └─</a:t>
            </a:r>
            <a:r>
              <a:rPr lang="ko-KR" altLang="en-US" sz="1600">
                <a:solidFill>
                  <a:srgbClr val="FF0000"/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57034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HandlerMapping</a:t>
            </a:r>
            <a:endParaRPr lang="ko-KR" altLang="en-US" sz="1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파일위치 </a:t>
            </a:r>
            <a:r>
              <a:rPr lang="en-US" altLang="ko-KR" dirty="0"/>
              <a:t>: /WEB-INF/spring/</a:t>
            </a:r>
            <a:r>
              <a:rPr lang="en-US" altLang="ko-KR" dirty="0" err="1"/>
              <a:t>appServlet</a:t>
            </a:r>
            <a:r>
              <a:rPr lang="en-US" altLang="ko-KR" dirty="0"/>
              <a:t>/servlet-context.xml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/>
              <a:t> 웹 요청을 실제로 처리하는 객체를 </a:t>
            </a:r>
            <a:r>
              <a:rPr lang="en-US" altLang="ko-KR" dirty="0"/>
              <a:t>Handler</a:t>
            </a:r>
            <a:r>
              <a:rPr lang="ko-KR" altLang="en-US" dirty="0"/>
              <a:t>라고 표현</a:t>
            </a:r>
            <a:endParaRPr lang="en-US" altLang="ko-KR" dirty="0"/>
          </a:p>
          <a:p>
            <a:r>
              <a:rPr lang="ko-KR" altLang="en-US" dirty="0"/>
              <a:t>특정 요청 경로를 처리해주는 </a:t>
            </a:r>
            <a:r>
              <a:rPr lang="en-US" altLang="ko-KR" dirty="0" err="1"/>
              <a:t>Hanlder</a:t>
            </a:r>
            <a:r>
              <a:rPr lang="ko-KR" altLang="en-US" dirty="0"/>
              <a:t>를 찾아주는 객체를 </a:t>
            </a:r>
            <a:r>
              <a:rPr lang="en-US" altLang="ko-KR" dirty="0" err="1"/>
              <a:t>HandlerMapping</a:t>
            </a:r>
            <a:r>
              <a:rPr lang="ko-KR" altLang="en-US" dirty="0"/>
              <a:t>이라고 부릅니다</a:t>
            </a:r>
            <a:endParaRPr lang="en-US" altLang="ko-KR" dirty="0"/>
          </a:p>
          <a:p>
            <a:r>
              <a:rPr lang="en-US" altLang="ko-KR" dirty="0" err="1"/>
              <a:t>HandlerMapping</a:t>
            </a:r>
            <a:r>
              <a:rPr lang="en-US" altLang="ko-KR" dirty="0"/>
              <a:t> </a:t>
            </a:r>
            <a:r>
              <a:rPr lang="ko-KR" altLang="en-US" dirty="0"/>
              <a:t>직접 등록 </a:t>
            </a:r>
            <a:r>
              <a:rPr lang="en-US" altLang="ko-KR" dirty="0"/>
              <a:t>/ </a:t>
            </a:r>
            <a:r>
              <a:rPr lang="ko-KR" altLang="en-US" dirty="0"/>
              <a:t>자동으로 스캔해서 등록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ADA451-3887-50E5-F34C-F8ED1D560FEB}"/>
              </a:ext>
            </a:extLst>
          </p:cNvPr>
          <p:cNvSpPr/>
          <p:nvPr/>
        </p:nvSpPr>
        <p:spPr>
          <a:xfrm>
            <a:off x="74974" y="0"/>
            <a:ext cx="2789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SPRING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프로젝트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B31E27-057E-63A5-DC7E-B4C6A953E552}"/>
              </a:ext>
            </a:extLst>
          </p:cNvPr>
          <p:cNvSpPr/>
          <p:nvPr/>
        </p:nvSpPr>
        <p:spPr>
          <a:xfrm>
            <a:off x="1008241" y="2962704"/>
            <a:ext cx="8637679" cy="23083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&lt;!–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HandlerMapping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직접 등록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--&gt; 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&lt;bean class=</a:t>
            </a:r>
            <a:r>
              <a:rPr lang="en-US" altLang="ko-KR" sz="1600" i="1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org.springframework.web.servlet.handler.</a:t>
            </a:r>
            <a:r>
              <a:rPr lang="en-US" altLang="ko-KR" sz="1600" dirty="0">
                <a:solidFill>
                  <a:srgbClr val="33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SimpleUrlHandlerMapping</a:t>
            </a:r>
            <a:r>
              <a:rPr lang="en-US" altLang="ko-KR" sz="1600" i="1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&lt;property name=</a:t>
            </a:r>
            <a:r>
              <a:rPr lang="en-US" altLang="ko-KR" sz="1600" i="1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mappings</a:t>
            </a:r>
            <a:r>
              <a:rPr lang="en-US" altLang="ko-KR" sz="1600" i="1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&lt;props&gt;prop key=</a:t>
            </a:r>
            <a:r>
              <a:rPr lang="en-US" altLang="ko-KR" sz="1600" i="1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/login.do</a:t>
            </a:r>
            <a:r>
              <a:rPr lang="en-US" altLang="ko-KR" sz="1600" i="1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login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&lt;prop&gt;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&lt;property&gt;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&lt;/bean&gt;</a:t>
            </a:r>
          </a:p>
          <a:p>
            <a:endParaRPr lang="en-US" altLang="ko-KR" sz="1600" i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&lt;!–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HandlerMapping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스캔하여 자동 등록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&lt;annotation-driven /&gt;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425147"/>
      </p:ext>
    </p:extLst>
  </p:cSld>
  <p:clrMapOvr>
    <a:masterClrMapping/>
  </p:clrMapOvr>
  <p:transition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4.5 Spring MVC </a:t>
            </a:r>
            <a:r>
              <a:rPr lang="ko-KR" altLang="en-US"/>
              <a:t>구조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3913" y="1731615"/>
            <a:ext cx="10544175" cy="3857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HandlerMapping</a:t>
            </a:r>
            <a:endParaRPr lang="ko-KR" altLang="en-US" sz="1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파일위치 </a:t>
            </a:r>
            <a:r>
              <a:rPr lang="en-US" altLang="ko-KR"/>
              <a:t>: /WEB-INF/spring/appServlet/servlet-context.xml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 웹 요청을 실제로 처리하는 객체를 </a:t>
            </a:r>
            <a:r>
              <a:rPr lang="en-US" altLang="ko-KR"/>
              <a:t>Handler</a:t>
            </a:r>
            <a:r>
              <a:rPr lang="ko-KR" altLang="en-US"/>
              <a:t>라고 표현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특정 요청 경로를 처리해주는 </a:t>
            </a:r>
            <a:r>
              <a:rPr lang="en-US" altLang="ko-KR"/>
              <a:t>Hanlder</a:t>
            </a:r>
            <a:r>
              <a:rPr lang="ko-KR" altLang="en-US"/>
              <a:t>를 찾아주는 객체를 </a:t>
            </a:r>
            <a:r>
              <a:rPr lang="en-US" altLang="ko-KR"/>
              <a:t>HandlerMapping</a:t>
            </a:r>
            <a:r>
              <a:rPr lang="ko-KR" altLang="en-US"/>
              <a:t>이라고 부릅니다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HandlerMapping </a:t>
            </a:r>
            <a:r>
              <a:rPr lang="ko-KR" altLang="en-US"/>
              <a:t>직접 등록 </a:t>
            </a:r>
            <a:r>
              <a:rPr lang="en-US" altLang="ko-KR"/>
              <a:t>/ </a:t>
            </a:r>
            <a:r>
              <a:rPr lang="ko-KR" altLang="en-US"/>
              <a:t>자동으로 스캔해서 등록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74974" y="0"/>
            <a:ext cx="2789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+mn-ea"/>
              </a:rPr>
              <a:t>SPRING </a:t>
            </a:r>
            <a:r>
              <a:rPr lang="ko-KR" altLang="en-US" sz="2000">
                <a:solidFill>
                  <a:schemeClr val="bg1"/>
                </a:solidFill>
                <a:latin typeface="+mn-ea"/>
              </a:rPr>
              <a:t>프로젝트 설정</a:t>
            </a:r>
            <a:endParaRPr lang="ko-KR" altLang="en-US" sz="20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8241" y="3086529"/>
            <a:ext cx="8637679" cy="23083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&lt;!– HandlerMapping 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직접 등록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  <a:sym typeface="Wingdings"/>
              </a:rPr>
              <a:t>--&gt; </a:t>
            </a:r>
            <a:endParaRPr lang="en-US" altLang="ko-KR" sz="1600">
              <a:solidFill>
                <a:schemeClr val="accent2">
                  <a:lumMod val="75000"/>
                </a:schemeClr>
              </a:solidFill>
              <a:latin typeface="D2Coding"/>
              <a:ea typeface="D2Coding"/>
              <a:sym typeface="Wingdings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&lt;bean class=</a:t>
            </a:r>
            <a:r>
              <a:rPr lang="en-US" altLang="ko-KR" sz="1600" i="1">
                <a:latin typeface="D2Coding"/>
                <a:ea typeface="D2Coding"/>
              </a:rPr>
              <a:t>"</a:t>
            </a:r>
            <a:r>
              <a:rPr lang="en-US" altLang="ko-KR" sz="1600">
                <a:latin typeface="D2Coding"/>
                <a:ea typeface="D2Coding"/>
              </a:rPr>
              <a:t>org.springframework.web.servlet.handler.</a:t>
            </a:r>
            <a:r>
              <a:rPr lang="en-US" altLang="ko-KR" sz="1600">
                <a:solidFill>
                  <a:srgbClr val="3399ff"/>
                </a:solidFill>
                <a:latin typeface="D2Coding"/>
                <a:ea typeface="D2Coding"/>
              </a:rPr>
              <a:t>SimpleUrlHandlerMapping</a:t>
            </a:r>
            <a:r>
              <a:rPr lang="en-US" altLang="ko-KR" sz="1600" i="1">
                <a:latin typeface="D2Coding"/>
                <a:ea typeface="D2Coding"/>
              </a:rPr>
              <a:t>"</a:t>
            </a:r>
            <a:r>
              <a:rPr lang="en-US" altLang="ko-KR" sz="1600">
                <a:latin typeface="D2Coding"/>
                <a:ea typeface="D2Coding"/>
              </a:rPr>
              <a:t>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    &lt;property name=</a:t>
            </a:r>
            <a:r>
              <a:rPr lang="en-US" altLang="ko-KR" sz="1600" i="1">
                <a:latin typeface="D2Coding"/>
                <a:ea typeface="D2Coding"/>
              </a:rPr>
              <a:t>"</a:t>
            </a:r>
            <a:r>
              <a:rPr lang="en-US" altLang="ko-KR" sz="1600">
                <a:latin typeface="D2Coding"/>
                <a:ea typeface="D2Coding"/>
              </a:rPr>
              <a:t>mappings</a:t>
            </a:r>
            <a:r>
              <a:rPr lang="en-US" altLang="ko-KR" sz="1600" i="1">
                <a:latin typeface="D2Coding"/>
                <a:ea typeface="D2Coding"/>
              </a:rPr>
              <a:t>"</a:t>
            </a:r>
            <a:r>
              <a:rPr lang="en-US" altLang="ko-KR" sz="1600">
                <a:latin typeface="D2Coding"/>
                <a:ea typeface="D2Coding"/>
              </a:rPr>
              <a:t>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	&lt;props&gt;prop key=</a:t>
            </a:r>
            <a:r>
              <a:rPr lang="en-US" altLang="ko-KR" sz="1600" i="1">
                <a:latin typeface="D2Coding"/>
                <a:ea typeface="D2Coding"/>
              </a:rPr>
              <a:t>"</a:t>
            </a:r>
            <a:r>
              <a:rPr lang="en-US" altLang="ko-KR" sz="1600">
                <a:latin typeface="D2Coding"/>
                <a:ea typeface="D2Coding"/>
              </a:rPr>
              <a:t>/login.do</a:t>
            </a:r>
            <a:r>
              <a:rPr lang="en-US" altLang="ko-KR" sz="1600" i="1">
                <a:latin typeface="D2Coding"/>
                <a:ea typeface="D2Coding"/>
              </a:rPr>
              <a:t>"</a:t>
            </a:r>
            <a:r>
              <a:rPr lang="en-US" altLang="ko-KR" sz="1600">
                <a:latin typeface="D2Coding"/>
                <a:ea typeface="D2Coding"/>
              </a:rPr>
              <a:t>&gt;</a:t>
            </a:r>
            <a:r>
              <a:rPr lang="en-US" altLang="ko-KR" sz="1600">
                <a:solidFill>
                  <a:srgbClr val="ff0000"/>
                </a:solidFill>
                <a:latin typeface="D2Coding"/>
                <a:ea typeface="D2Coding"/>
              </a:rPr>
              <a:t>login</a:t>
            </a:r>
            <a:r>
              <a:rPr lang="en-US" altLang="ko-KR" sz="1600">
                <a:latin typeface="D2Coding"/>
                <a:ea typeface="D2Coding"/>
              </a:rPr>
              <a:t>&lt;prop&gt;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     &lt;property&gt;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&lt;/bean&gt;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endParaRPr lang="en-US" altLang="ko-KR" sz="1600" i="1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&lt;!– HandlerMapping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 스캔하여 자동 등록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  <a:sym typeface="Wingdings"/>
              </a:rPr>
              <a:t>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 </a:t>
            </a:r>
            <a:endParaRPr lang="en-US" altLang="ko-KR" sz="1600">
              <a:solidFill>
                <a:schemeClr val="accent2">
                  <a:lumMod val="75000"/>
                </a:schemeClr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&lt;annotation-driven /&gt;</a:t>
            </a:r>
            <a:endParaRPr lang="en-US" altLang="ko-KR" sz="1600">
              <a:solidFill>
                <a:schemeClr val="accent2">
                  <a:lumMod val="75000"/>
                </a:schemeClr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300</ep:Words>
  <ep:PresentationFormat>와이드스크린</ep:PresentationFormat>
  <ep:Paragraphs>87</ep:Paragraphs>
  <ep:Slides>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분할</vt:lpstr>
      <vt:lpstr>0.  자바웹개발자 로드맵</vt:lpstr>
      <vt:lpstr>1.4 Spring 프레임워크 모듈</vt:lpstr>
      <vt:lpstr>3.2 Maven 프로젝트로 스프링 프로젝트 만들기</vt:lpstr>
      <vt:lpstr>5. configuration metadata</vt:lpstr>
      <vt:lpstr>3.2 Maven 프로젝트로 스프링 프로젝트 만들기</vt:lpstr>
      <vt:lpstr>HandlerMapping</vt:lpstr>
      <vt:lpstr>4.5 Spring MVC 구조</vt:lpstr>
      <vt:lpstr>HandlerMapping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2022-07-12T04:31:09.000</dcterms:created>
  <dc:creator>admin</dc:creator>
  <cp:lastModifiedBy>user</cp:lastModifiedBy>
  <dcterms:modified xsi:type="dcterms:W3CDTF">2022-11-17T03:30:26.341</dcterms:modified>
  <cp:revision>335</cp:revision>
  <dc:title>EL(EXPRESSIO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