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4722" r:id="rId3"/>
    <p:sldId id="258" r:id="rId4"/>
    <p:sldId id="4738" r:id="rId5"/>
    <p:sldId id="4741" r:id="rId7"/>
    <p:sldId id="4742" r:id="rId8"/>
    <p:sldId id="4739" r:id="rId9"/>
    <p:sldId id="4743" r:id="rId10"/>
    <p:sldId id="4744" r:id="rId11"/>
    <p:sldId id="472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5B9BD5"/>
    <a:srgbClr val="48A5D9"/>
    <a:srgbClr val="44546A"/>
    <a:srgbClr val="FFFFFF"/>
    <a:srgbClr val="FFC000"/>
    <a:srgbClr val="A5A5A5"/>
    <a:srgbClr val="ED7D31"/>
    <a:srgbClr val="C55A11"/>
    <a:srgbClr val="AB4E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61" autoAdjust="0"/>
    <p:restoredTop sz="95156" autoAdjust="0"/>
  </p:normalViewPr>
  <p:slideViewPr>
    <p:cSldViewPr snapToGrid="0">
      <p:cViewPr varScale="1">
        <p:scale>
          <a:sx n="69" d="100"/>
          <a:sy n="69" d="100"/>
        </p:scale>
        <p:origin x="48" y="3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2470E-4B48-49CB-9DCE-1988EDB8E7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DF2DF-CAC6-4D99-A0BE-6302D32A62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D8C14-53A9-495C-A4B2-B2D7D3668B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69FA6-84C7-4795-991C-59F00CDB28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7.xml"/><Relationship Id="rId2" Type="http://schemas.openxmlformats.org/officeDocument/2006/relationships/image" Target="../media/image1.png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2370223"/>
            <a:ext cx="12191999" cy="2117554"/>
            <a:chOff x="0" y="2370223"/>
            <a:chExt cx="12191999" cy="2117554"/>
          </a:xfrm>
        </p:grpSpPr>
        <p:sp>
          <p:nvSpPr>
            <p:cNvPr id="14" name="矩形 13"/>
            <p:cNvSpPr/>
            <p:nvPr/>
          </p:nvSpPr>
          <p:spPr>
            <a:xfrm flipH="1">
              <a:off x="0" y="2370223"/>
              <a:ext cx="12191999" cy="2117554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705"/>
            </a:p>
          </p:txBody>
        </p:sp>
        <p:sp>
          <p:nvSpPr>
            <p:cNvPr id="8" name="矩形 259"/>
            <p:cNvSpPr>
              <a:spLocks noChangeArrowheads="1"/>
            </p:cNvSpPr>
            <p:nvPr/>
          </p:nvSpPr>
          <p:spPr bwMode="auto">
            <a:xfrm>
              <a:off x="1586500" y="2813511"/>
              <a:ext cx="2252890" cy="1230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endParaRPr lang="zh-CN" altLang="en-US" sz="8000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769947" y="2971892"/>
              <a:ext cx="0" cy="104304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259"/>
            <p:cNvSpPr>
              <a:spLocks noChangeArrowheads="1"/>
            </p:cNvSpPr>
            <p:nvPr/>
          </p:nvSpPr>
          <p:spPr bwMode="auto">
            <a:xfrm>
              <a:off x="9053195" y="3964073"/>
              <a:ext cx="1553210" cy="2768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>
                <a:buNone/>
              </a:pPr>
              <a:r>
                <a:rPr lang="zh-CN" altLang="en-US" sz="1800" dirty="0">
                  <a:solidFill>
                    <a:schemeClr val="bg1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主讲人</a:t>
              </a:r>
              <a:r>
                <a:rPr lang="en-US" altLang="zh-CN" sz="1800" dirty="0">
                  <a:solidFill>
                    <a:schemeClr val="bg1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:</a:t>
              </a:r>
              <a:r>
                <a:rPr lang="zh-CN" altLang="en-US" sz="1800" dirty="0">
                  <a:solidFill>
                    <a:schemeClr val="bg1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杨寿鹏</a:t>
              </a:r>
              <a:endParaRPr lang="zh-CN" altLang="en-US" sz="1800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1" name="矩形 259"/>
            <p:cNvSpPr>
              <a:spLocks noChangeArrowheads="1"/>
            </p:cNvSpPr>
            <p:nvPr/>
          </p:nvSpPr>
          <p:spPr bwMode="auto">
            <a:xfrm>
              <a:off x="3138674" y="2971499"/>
              <a:ext cx="5914578" cy="6769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lvl="1" algn="ctr">
                <a:buNone/>
              </a:pPr>
              <a:r>
                <a:rPr lang="en-US" altLang="zh-CN" sz="4400" dirty="0">
                  <a:solidFill>
                    <a:schemeClr val="bg1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nodejs </a:t>
              </a:r>
              <a:r>
                <a:rPr lang="zh-CN" altLang="en-US" sz="4400" dirty="0">
                  <a:solidFill>
                    <a:schemeClr val="bg1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入门</a:t>
              </a:r>
              <a:endParaRPr lang="zh-CN" altLang="en-US" sz="4400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 33"/>
          <p:cNvSpPr/>
          <p:nvPr/>
        </p:nvSpPr>
        <p:spPr>
          <a:xfrm flipH="1">
            <a:off x="4613563" y="-6926"/>
            <a:ext cx="7578435" cy="6864927"/>
          </a:xfrm>
          <a:custGeom>
            <a:avLst/>
            <a:gdLst>
              <a:gd name="connsiteX0" fmla="*/ 7742214 w 8950036"/>
              <a:gd name="connsiteY0" fmla="*/ 0 h 6864927"/>
              <a:gd name="connsiteX1" fmla="*/ 0 w 8950036"/>
              <a:gd name="connsiteY1" fmla="*/ 0 h 6864927"/>
              <a:gd name="connsiteX2" fmla="*/ 0 w 8950036"/>
              <a:gd name="connsiteY2" fmla="*/ 6864927 h 6864927"/>
              <a:gd name="connsiteX3" fmla="*/ 7736770 w 8950036"/>
              <a:gd name="connsiteY3" fmla="*/ 6864927 h 6864927"/>
              <a:gd name="connsiteX4" fmla="*/ 7862147 w 8950036"/>
              <a:gd name="connsiteY4" fmla="*/ 6705384 h 6864927"/>
              <a:gd name="connsiteX5" fmla="*/ 8950036 w 8950036"/>
              <a:gd name="connsiteY5" fmla="*/ 3429000 h 6864927"/>
              <a:gd name="connsiteX6" fmla="*/ 7862147 w 8950036"/>
              <a:gd name="connsiteY6" fmla="*/ 152617 h 686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50036" h="6864927">
                <a:moveTo>
                  <a:pt x="7742214" y="0"/>
                </a:moveTo>
                <a:lnTo>
                  <a:pt x="0" y="0"/>
                </a:lnTo>
                <a:lnTo>
                  <a:pt x="0" y="6864927"/>
                </a:lnTo>
                <a:lnTo>
                  <a:pt x="7736770" y="6864927"/>
                </a:lnTo>
                <a:lnTo>
                  <a:pt x="7862147" y="6705384"/>
                </a:lnTo>
                <a:cubicBezTo>
                  <a:pt x="8545411" y="5791752"/>
                  <a:pt x="8950036" y="4657629"/>
                  <a:pt x="8950036" y="3429000"/>
                </a:cubicBezTo>
                <a:cubicBezTo>
                  <a:pt x="8950036" y="2200372"/>
                  <a:pt x="8545411" y="1066249"/>
                  <a:pt x="7862147" y="15261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1385895" y="2993688"/>
            <a:ext cx="1800200" cy="1189280"/>
            <a:chOff x="1552155" y="2975970"/>
            <a:chExt cx="1800200" cy="1189280"/>
          </a:xfrm>
        </p:grpSpPr>
        <p:sp>
          <p:nvSpPr>
            <p:cNvPr id="36" name="TextBox 7"/>
            <p:cNvSpPr txBox="1"/>
            <p:nvPr/>
          </p:nvSpPr>
          <p:spPr>
            <a:xfrm>
              <a:off x="1552155" y="3926017"/>
              <a:ext cx="1800200" cy="239233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000" dirty="0">
                  <a:solidFill>
                    <a:srgbClr val="5B9BD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en-US" altLang="zh-CN" sz="20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Box 8"/>
            <p:cNvSpPr txBox="1"/>
            <p:nvPr/>
          </p:nvSpPr>
          <p:spPr>
            <a:xfrm>
              <a:off x="1804183" y="2975970"/>
              <a:ext cx="1296144" cy="615553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algn="ctr"/>
              <a:r>
                <a:rPr lang="zh-CN" altLang="en-US" sz="4800" b="1" dirty="0">
                  <a:solidFill>
                    <a:srgbClr val="5B9BD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48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MH_Other_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6928267" y="1314309"/>
            <a:ext cx="681210" cy="682629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1</a:t>
            </a:r>
            <a:endParaRPr lang="en-US" altLang="zh-CN" sz="4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3" name="MH_Text_1"/>
          <p:cNvSpPr/>
          <p:nvPr>
            <p:custDataLst>
              <p:tags r:id="rId2"/>
            </p:custDataLst>
          </p:nvPr>
        </p:nvSpPr>
        <p:spPr>
          <a:xfrm>
            <a:off x="7940918" y="1421943"/>
            <a:ext cx="2810209" cy="46736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sz="30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nodejs </a:t>
            </a:r>
            <a:r>
              <a:rPr lang="zh-CN" altLang="en-US" sz="30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简介</a:t>
            </a:r>
            <a:endParaRPr lang="en-US" altLang="zh-CN" sz="133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6" name="MH_Other_1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6928267" y="2570337"/>
            <a:ext cx="681210" cy="682629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2</a:t>
            </a:r>
            <a:endParaRPr lang="en-US" altLang="zh-CN" sz="4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7" name="MH_Text_1"/>
          <p:cNvSpPr/>
          <p:nvPr>
            <p:custDataLst>
              <p:tags r:id="rId4"/>
            </p:custDataLst>
          </p:nvPr>
        </p:nvSpPr>
        <p:spPr>
          <a:xfrm>
            <a:off x="7934960" y="2677795"/>
            <a:ext cx="3380740" cy="46736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sz="30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nodejs </a:t>
            </a:r>
            <a:r>
              <a:rPr lang="zh-CN" altLang="en-US" sz="30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安装和使用</a:t>
            </a:r>
            <a:endParaRPr lang="zh-CN" altLang="en-US" sz="30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6928267" y="3826365"/>
            <a:ext cx="3578266" cy="682629"/>
            <a:chOff x="6464139" y="1501345"/>
            <a:chExt cx="3578266" cy="682629"/>
          </a:xfrm>
        </p:grpSpPr>
        <p:sp>
          <p:nvSpPr>
            <p:cNvPr id="49" name="MH_Other_1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6464139" y="1501345"/>
              <a:ext cx="681210" cy="682629"/>
            </a:xfrm>
            <a:prstGeom prst="ellipse">
              <a:avLst/>
            </a:prstGeom>
            <a:solidFill>
              <a:schemeClr val="accent1"/>
            </a:solidFill>
            <a:ln w="5715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4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90204" pitchFamily="34" charset="0"/>
                </a:rPr>
                <a:t>3</a:t>
              </a:r>
              <a:endParaRPr lang="en-US" altLang="zh-CN" sz="4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50" name="MH_Text_1"/>
            <p:cNvSpPr/>
            <p:nvPr>
              <p:custDataLst>
                <p:tags r:id="rId6"/>
              </p:custDataLst>
            </p:nvPr>
          </p:nvSpPr>
          <p:spPr>
            <a:xfrm>
              <a:off x="7476791" y="1608979"/>
              <a:ext cx="2565614" cy="467360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altLang="zh-CN" sz="303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90204" pitchFamily="34" charset="0"/>
                </a:rPr>
                <a:t>npm</a:t>
              </a:r>
              <a:r>
                <a:rPr lang="zh-CN" altLang="en-US" sz="303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90204" pitchFamily="34" charset="0"/>
                </a:rPr>
                <a:t>包管理</a:t>
              </a:r>
              <a:endParaRPr lang="zh-CN" altLang="en-US" sz="30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928267" y="5082393"/>
            <a:ext cx="3578266" cy="682629"/>
            <a:chOff x="6464139" y="1501345"/>
            <a:chExt cx="3578266" cy="682629"/>
          </a:xfrm>
        </p:grpSpPr>
        <p:sp>
          <p:nvSpPr>
            <p:cNvPr id="52" name="MH_Other_1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6464139" y="1501345"/>
              <a:ext cx="681210" cy="682629"/>
            </a:xfrm>
            <a:prstGeom prst="ellipse">
              <a:avLst/>
            </a:prstGeom>
            <a:solidFill>
              <a:schemeClr val="accent1"/>
            </a:solidFill>
            <a:ln w="5715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4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90204" pitchFamily="34" charset="0"/>
                </a:rPr>
                <a:t>4</a:t>
              </a:r>
              <a:endParaRPr lang="en-US" altLang="zh-CN" sz="4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53" name="MH_Text_1"/>
            <p:cNvSpPr/>
            <p:nvPr>
              <p:custDataLst>
                <p:tags r:id="rId8"/>
              </p:custDataLst>
            </p:nvPr>
          </p:nvSpPr>
          <p:spPr>
            <a:xfrm>
              <a:off x="7476791" y="1608979"/>
              <a:ext cx="2565614" cy="467360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altLang="zh-CN" sz="303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90204" pitchFamily="34" charset="0"/>
                </a:rPr>
                <a:t>nodejs</a:t>
              </a:r>
              <a:r>
                <a:rPr lang="zh-CN" altLang="en-US" sz="303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90204" pitchFamily="34" charset="0"/>
                </a:rPr>
                <a:t>特性</a:t>
              </a:r>
              <a:endParaRPr lang="zh-CN" altLang="en-US" sz="30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/>
          <p:nvPr>
            <p:custDataLst>
              <p:tags r:id="rId1"/>
            </p:custDataLst>
          </p:nvPr>
        </p:nvSpPr>
        <p:spPr>
          <a:xfrm>
            <a:off x="806122" y="399211"/>
            <a:ext cx="4037177" cy="5245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zh-CN" sz="379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nodejs</a:t>
            </a:r>
            <a:r>
              <a:rPr lang="zh-CN" altLang="en-US" sz="379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简介</a:t>
            </a:r>
            <a:endParaRPr lang="zh-CN" altLang="en-US" sz="379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5815" y="1360805"/>
            <a:ext cx="1092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概要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034415" y="1990090"/>
            <a:ext cx="102590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Node.js 是一个基于 Chrome V8 引擎的 JavaScript 运行环境,发布于</a:t>
            </a:r>
            <a:r>
              <a:rPr lang="en-US" altLang="zh-CN" sz="1400"/>
              <a:t>2019</a:t>
            </a:r>
            <a:r>
              <a:rPr lang="zh-CN" altLang="en-US" sz="1400"/>
              <a:t>年</a:t>
            </a:r>
            <a:r>
              <a:rPr lang="en-US" altLang="zh-CN" sz="1400"/>
              <a:t>5</a:t>
            </a:r>
            <a:r>
              <a:rPr lang="zh-CN" altLang="en-US" sz="1400"/>
              <a:t>月</a:t>
            </a:r>
            <a:r>
              <a:rPr lang="en-US" altLang="zh-CN" sz="1400"/>
              <a:t>,</a:t>
            </a:r>
            <a:r>
              <a:rPr lang="zh-CN" altLang="en-US" sz="1400"/>
              <a:t>由</a:t>
            </a:r>
            <a:r>
              <a:rPr lang="en-US" altLang="zh-CN" sz="1400"/>
              <a:t>Ryan Dahl</a:t>
            </a:r>
            <a:r>
              <a:rPr lang="zh-CN" altLang="en-US" sz="1400"/>
              <a:t>开发</a:t>
            </a:r>
            <a:r>
              <a:rPr lang="en-US" altLang="zh-CN" sz="1400"/>
              <a:t>.</a:t>
            </a:r>
            <a:r>
              <a:rPr lang="zh-CN" altLang="en-US" sz="1400"/>
              <a:t>实质是对</a:t>
            </a:r>
            <a:r>
              <a:rPr lang="en-US" altLang="zh-CN" sz="1400"/>
              <a:t>Chrome V8 </a:t>
            </a:r>
            <a:r>
              <a:rPr lang="zh-CN" altLang="en-US" sz="1400"/>
              <a:t>引擎的封装</a:t>
            </a:r>
            <a:r>
              <a:rPr lang="en-US" altLang="zh-CN" sz="1400"/>
              <a:t>,</a:t>
            </a:r>
            <a:r>
              <a:rPr lang="zh-CN" altLang="en-US" sz="1400"/>
              <a:t>可以让 JavaScript 运行在服务端的开发平台。</a:t>
            </a:r>
            <a:endParaRPr lang="zh-CN" altLang="en-US" sz="1400"/>
          </a:p>
          <a:p>
            <a:endParaRPr lang="zh-CN" altLang="en-US" sz="1400"/>
          </a:p>
          <a:p>
            <a:r>
              <a:rPr lang="en-US" altLang="zh-CN" sz="1400"/>
              <a:t>Node.js</a:t>
            </a:r>
            <a:r>
              <a:rPr lang="zh-CN" altLang="en-US" sz="1400"/>
              <a:t>的包管理 </a:t>
            </a:r>
            <a:r>
              <a:rPr lang="en-US" altLang="zh-CN" sz="1400"/>
              <a:t>npm,</a:t>
            </a:r>
            <a:r>
              <a:rPr lang="zh-CN" altLang="en-US" sz="1400"/>
              <a:t>是全球的开源库生态系统</a:t>
            </a:r>
            <a:r>
              <a:rPr lang="en-US" altLang="zh-CN" sz="1400"/>
              <a:t>.</a:t>
            </a:r>
            <a:endParaRPr lang="en-US" altLang="zh-CN" sz="1400"/>
          </a:p>
        </p:txBody>
      </p:sp>
      <p:sp>
        <p:nvSpPr>
          <p:cNvPr id="5" name="文本框 4"/>
          <p:cNvSpPr txBox="1"/>
          <p:nvPr/>
        </p:nvSpPr>
        <p:spPr>
          <a:xfrm>
            <a:off x="805815" y="3296285"/>
            <a:ext cx="1092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</a:t>
            </a:r>
            <a:r>
              <a:rPr lang="zh-CN" altLang="en-US"/>
              <a:t>优点和缺点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034415" y="3664585"/>
            <a:ext cx="102590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400"/>
              <a:t>优点：Node.js 使用了一个事件驱动、非阻塞式 I/O 的模型，异步编程，使其轻量又高效。</a:t>
            </a:r>
            <a:endParaRPr sz="1400"/>
          </a:p>
          <a:p>
            <a:endParaRPr sz="1400"/>
          </a:p>
          <a:p>
            <a:r>
              <a:rPr sz="1400"/>
              <a:t>缺点：单进程，单线程，只支持单核cpu，不能充分的利用多核cpu服务器。一旦这个进程崩掉，那么整个web服务就崩掉了。</a:t>
            </a:r>
            <a:endParaRPr sz="1400"/>
          </a:p>
        </p:txBody>
      </p:sp>
      <p:sp>
        <p:nvSpPr>
          <p:cNvPr id="8" name="文本占位符 6"/>
          <p:cNvSpPr txBox="1"/>
          <p:nvPr>
            <p:custDataLst>
              <p:tags r:id="rId2"/>
            </p:custDataLst>
          </p:nvPr>
        </p:nvSpPr>
        <p:spPr>
          <a:xfrm>
            <a:off x="992505" y="4738370"/>
            <a:ext cx="10206990" cy="1739900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前端发展三大阶段</a:t>
            </a:r>
            <a:r>
              <a:rPr lang="en-US" altLang="zh-CN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: </a:t>
            </a:r>
            <a:endParaRPr lang="en-US" altLang="zh-CN" sz="1400" kern="0" dirty="0">
              <a:solidFill>
                <a:schemeClr val="tx1"/>
              </a:solidFill>
              <a:latin typeface="+mn-ea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1. </a:t>
            </a:r>
            <a:r>
              <a:rPr lang="zh-CN" altLang="en-US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基础静态界面阶段</a:t>
            </a:r>
            <a:r>
              <a:rPr lang="en-US" altLang="zh-CN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:</a:t>
            </a:r>
            <a:r>
              <a:rPr lang="zh-CN" altLang="en-US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用的就是</a:t>
            </a:r>
            <a:r>
              <a:rPr lang="en-US" altLang="zh-CN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html,css,javascript</a:t>
            </a:r>
            <a:r>
              <a:rPr lang="zh-CN" altLang="en-US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等三大原生技术</a:t>
            </a:r>
            <a:r>
              <a:rPr lang="en-US" altLang="zh-CN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;</a:t>
            </a:r>
            <a:endParaRPr lang="en-US" altLang="zh-CN" sz="1400" kern="0" dirty="0">
              <a:solidFill>
                <a:schemeClr val="tx1"/>
              </a:solidFill>
              <a:latin typeface="+mn-ea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2. </a:t>
            </a:r>
            <a:r>
              <a:rPr lang="zh-CN" altLang="en-US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前端库</a:t>
            </a:r>
            <a:r>
              <a:rPr lang="en-US" altLang="zh-CN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(</a:t>
            </a:r>
            <a:r>
              <a:rPr lang="zh-CN" altLang="en-US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封装库</a:t>
            </a:r>
            <a:r>
              <a:rPr lang="en-US" altLang="zh-CN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)</a:t>
            </a:r>
            <a:r>
              <a:rPr lang="zh-CN" altLang="en-US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的出现</a:t>
            </a:r>
            <a:r>
              <a:rPr lang="en-US" altLang="zh-CN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:</a:t>
            </a:r>
            <a:r>
              <a:rPr lang="zh-CN" altLang="en-US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最有名的</a:t>
            </a:r>
            <a:r>
              <a:rPr lang="en-US" altLang="zh-CN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jQuery</a:t>
            </a:r>
            <a:r>
              <a:rPr lang="zh-CN" altLang="en-US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和</a:t>
            </a:r>
            <a:r>
              <a:rPr lang="en-US" altLang="zh-CN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Ajax--</a:t>
            </a:r>
            <a:r>
              <a:rPr lang="zh-CN" altLang="en-US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主要是解决了浏览器原生</a:t>
            </a:r>
            <a:r>
              <a:rPr lang="en-US" altLang="zh-CN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API</a:t>
            </a:r>
            <a:r>
              <a:rPr lang="zh-CN" altLang="en-US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不好用和兼容性的问题</a:t>
            </a:r>
            <a:r>
              <a:rPr lang="en-US" altLang="zh-CN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,(</a:t>
            </a:r>
            <a:r>
              <a:rPr lang="zh-CN" altLang="en-US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相当于对原生</a:t>
            </a:r>
            <a:r>
              <a:rPr lang="en-US" altLang="zh-CN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API</a:t>
            </a:r>
            <a:r>
              <a:rPr lang="zh-CN" altLang="en-US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做了二次封装</a:t>
            </a:r>
            <a:r>
              <a:rPr lang="en-US" altLang="zh-CN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,</a:t>
            </a:r>
            <a:r>
              <a:rPr lang="zh-CN" altLang="en-US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使其更便于开发和掌握</a:t>
            </a:r>
            <a:r>
              <a:rPr lang="en-US" altLang="zh-CN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);</a:t>
            </a:r>
            <a:endParaRPr lang="en-US" altLang="zh-CN" sz="1400" kern="0" dirty="0">
              <a:solidFill>
                <a:schemeClr val="tx1"/>
              </a:solidFill>
              <a:latin typeface="+mn-ea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3. </a:t>
            </a:r>
            <a:r>
              <a:rPr lang="zh-CN" altLang="en-US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组件化开发</a:t>
            </a:r>
            <a:r>
              <a:rPr lang="en-US" altLang="zh-CN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:</a:t>
            </a:r>
            <a:r>
              <a:rPr lang="zh-CN" altLang="en-US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所谓的</a:t>
            </a:r>
            <a:r>
              <a:rPr lang="en-US" altLang="zh-CN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'</a:t>
            </a:r>
            <a:r>
              <a:rPr lang="zh-CN" altLang="en-US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前端革命</a:t>
            </a:r>
            <a:r>
              <a:rPr lang="en-US" altLang="zh-CN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',</a:t>
            </a:r>
            <a:r>
              <a:rPr lang="zh-CN" altLang="en-US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主要是因为</a:t>
            </a:r>
            <a:r>
              <a:rPr lang="en-US" altLang="zh-CN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node</a:t>
            </a:r>
            <a:r>
              <a:rPr lang="zh-CN" altLang="en-US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的出现让前端领域发生了巨大的变化</a:t>
            </a:r>
            <a:r>
              <a:rPr lang="en-US" altLang="zh-CN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,</a:t>
            </a:r>
            <a:r>
              <a:rPr lang="zh-CN" altLang="en-US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前端开发者可以借助</a:t>
            </a:r>
            <a:r>
              <a:rPr lang="en-US" altLang="zh-CN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node</a:t>
            </a:r>
            <a:r>
              <a:rPr lang="zh-CN" altLang="en-US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来开发各种工具了</a:t>
            </a:r>
            <a:r>
              <a:rPr lang="en-US" altLang="zh-CN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.(</a:t>
            </a:r>
            <a:r>
              <a:rPr lang="zh-CN" altLang="en-US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如同原始人会使用了工具</a:t>
            </a:r>
            <a:r>
              <a:rPr lang="en-US" altLang="zh-CN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,</a:t>
            </a:r>
            <a:r>
              <a:rPr lang="zh-CN" altLang="en-US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啊哈哈</a:t>
            </a:r>
            <a:r>
              <a:rPr lang="en-US" altLang="zh-CN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! </a:t>
            </a:r>
            <a:r>
              <a:rPr lang="zh-CN" altLang="en-US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前端脱离那种刀耕火种的年代</a:t>
            </a:r>
            <a:r>
              <a:rPr lang="en-US" altLang="zh-CN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,</a:t>
            </a:r>
            <a:r>
              <a:rPr lang="zh-CN" altLang="en-US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出现了一些自动化工具</a:t>
            </a:r>
            <a:r>
              <a:rPr lang="en-US" altLang="zh-CN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,</a:t>
            </a:r>
            <a:r>
              <a:rPr lang="zh-CN" altLang="en-US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包管理器</a:t>
            </a:r>
            <a:r>
              <a:rPr lang="en-US" altLang="zh-CN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,</a:t>
            </a:r>
            <a:r>
              <a:rPr lang="zh-CN" altLang="en-US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预编辑器</a:t>
            </a:r>
            <a:r>
              <a:rPr lang="en-US" altLang="zh-CN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),</a:t>
            </a:r>
            <a:r>
              <a:rPr lang="zh-CN" altLang="en-US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同时催生了一大批的前端框架的诞生</a:t>
            </a:r>
            <a:r>
              <a:rPr lang="en-US" altLang="zh-CN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.</a:t>
            </a:r>
            <a:r>
              <a:rPr lang="zh-CN" altLang="en-US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最典型的就是 前端三大框架</a:t>
            </a:r>
            <a:r>
              <a:rPr lang="en-US" altLang="zh-CN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Angular,React</a:t>
            </a:r>
            <a:r>
              <a:rPr lang="zh-CN" altLang="en-US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和</a:t>
            </a:r>
            <a:r>
              <a:rPr lang="en-US" altLang="zh-CN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Vue....</a:t>
            </a:r>
            <a:r>
              <a:rPr lang="zh-CN" altLang="en-US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都是因为</a:t>
            </a:r>
            <a:r>
              <a:rPr lang="en-US" altLang="zh-CN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node</a:t>
            </a:r>
            <a:r>
              <a:rPr lang="zh-CN" altLang="en-US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的出现才有了一些组件化开发框架的到来</a:t>
            </a:r>
            <a:r>
              <a:rPr lang="en-US" altLang="zh-CN" sz="1400" kern="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.</a:t>
            </a:r>
            <a:endParaRPr lang="en-US" altLang="zh-CN" sz="1400" kern="0" dirty="0">
              <a:solidFill>
                <a:schemeClr val="tx1"/>
              </a:solidFill>
              <a:latin typeface="+mn-ea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/>
          <p:nvPr>
            <p:custDataLst>
              <p:tags r:id="rId1"/>
            </p:custDataLst>
          </p:nvPr>
        </p:nvSpPr>
        <p:spPr>
          <a:xfrm>
            <a:off x="805815" y="399415"/>
            <a:ext cx="4469130" cy="5245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zh-CN" sz="379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nodejs </a:t>
            </a:r>
            <a:r>
              <a:rPr lang="zh-CN" altLang="en-US" sz="379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安装和使用</a:t>
            </a:r>
            <a:endParaRPr lang="zh-CN" altLang="en-US" sz="379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5815" y="1360805"/>
            <a:ext cx="1092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官网安装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034415" y="1990090"/>
            <a:ext cx="102590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官网</a:t>
            </a:r>
            <a:r>
              <a:rPr lang="en-US" altLang="zh-CN" sz="1400"/>
              <a:t>: https://nodejs.org/</a:t>
            </a:r>
            <a:endParaRPr lang="en-US" altLang="zh-CN" sz="1400"/>
          </a:p>
          <a:p>
            <a:endParaRPr lang="en-US" altLang="zh-CN" sz="1400"/>
          </a:p>
          <a:p>
            <a:r>
              <a:rPr lang="zh-CN" altLang="en-US" sz="1400"/>
              <a:t>官网下在对应系统的程序来安装即可</a:t>
            </a:r>
            <a:r>
              <a:rPr lang="en-US" altLang="zh-CN" sz="1400"/>
              <a:t>.</a:t>
            </a:r>
            <a:endParaRPr lang="en-US" altLang="zh-CN" sz="1400"/>
          </a:p>
        </p:txBody>
      </p:sp>
      <p:sp>
        <p:nvSpPr>
          <p:cNvPr id="5" name="文本框 4"/>
          <p:cNvSpPr txBox="1"/>
          <p:nvPr/>
        </p:nvSpPr>
        <p:spPr>
          <a:xfrm>
            <a:off x="805815" y="3296285"/>
            <a:ext cx="1092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nvm</a:t>
            </a:r>
            <a:r>
              <a:rPr lang="zh-CN" altLang="en-US"/>
              <a:t>安装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040765" y="3664585"/>
            <a:ext cx="1025906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400"/>
              <a:t>node版本发布非常快，而且多版本共存可能性较大，推荐使用nvm来安装node</a:t>
            </a:r>
            <a:endParaRPr sz="1400"/>
          </a:p>
          <a:p>
            <a:endParaRPr sz="1400"/>
          </a:p>
          <a:p>
            <a:r>
              <a:rPr lang="en-US" sz="1400"/>
              <a:t>windows: https://github.com/coreybutler/nvm-windows/releases</a:t>
            </a:r>
            <a:endParaRPr lang="en-US" sz="1400"/>
          </a:p>
          <a:p>
            <a:endParaRPr lang="en-US" sz="1400"/>
          </a:p>
          <a:p>
            <a:r>
              <a:rPr lang="en-US" sz="1400"/>
              <a:t>mac: https://github.com/nvm-sh/nvm</a:t>
            </a:r>
            <a:endParaRPr 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1034415" y="534479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请看代码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/>
          <p:nvPr>
            <p:custDataLst>
              <p:tags r:id="rId1"/>
            </p:custDataLst>
          </p:nvPr>
        </p:nvSpPr>
        <p:spPr>
          <a:xfrm>
            <a:off x="805815" y="399415"/>
            <a:ext cx="4469130" cy="5245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zh-CN" sz="379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npm</a:t>
            </a:r>
            <a:r>
              <a:rPr lang="zh-CN" altLang="en-US" sz="379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包管理</a:t>
            </a:r>
            <a:endParaRPr lang="zh-CN" altLang="en-US" sz="379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5815" y="1360805"/>
            <a:ext cx="1092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概述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034415" y="1990090"/>
            <a:ext cx="102590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官网</a:t>
            </a:r>
            <a:r>
              <a:rPr lang="en-US" altLang="zh-CN" sz="1400"/>
              <a:t>: https://npmjs.org/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npm</a:t>
            </a:r>
            <a:r>
              <a:rPr lang="zh-CN" altLang="en-US" sz="1400"/>
              <a:t>是</a:t>
            </a:r>
            <a:r>
              <a:rPr lang="en-US" altLang="zh-CN" sz="1400"/>
              <a:t>nodejs</a:t>
            </a:r>
            <a:r>
              <a:rPr lang="zh-CN" altLang="en-US" sz="1400"/>
              <a:t>附带的第三方软件包管理器</a:t>
            </a:r>
            <a:r>
              <a:rPr lang="en-US" altLang="zh-CN" sz="1400"/>
              <a:t>,</a:t>
            </a:r>
            <a:r>
              <a:rPr lang="zh-CN" altLang="en-US" sz="1400"/>
              <a:t>可以为</a:t>
            </a:r>
            <a:r>
              <a:rPr lang="en-US" altLang="zh-CN" sz="1400"/>
              <a:t>nodejs</a:t>
            </a:r>
            <a:r>
              <a:rPr lang="zh-CN" altLang="en-US" sz="1400"/>
              <a:t>提供更多的功能支持</a:t>
            </a:r>
            <a:r>
              <a:rPr lang="en-US" altLang="zh-CN" sz="1400"/>
              <a:t>.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805815" y="3647440"/>
            <a:ext cx="955865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    </a:t>
            </a:r>
            <a:r>
              <a:rPr lang="zh-CN" altLang="en-US" sz="1400"/>
              <a:t>安装nodejs的时候呢,不仅仅是安装了node 同时在软件包里面还带了 npm 的软件,因为nodejs 官方提供的核心库功能非常的少,如果仅仅使用核心库的话,几乎什么都干不了.</a:t>
            </a:r>
            <a:endParaRPr lang="zh-CN" altLang="en-US" sz="1400"/>
          </a:p>
          <a:p>
            <a:pPr algn="l"/>
            <a:r>
              <a:rPr lang="zh-CN" altLang="en-US" sz="1400"/>
              <a:t> 这个npm 会给我们提供很多第三方的软件库,有了这些软件库才让node强大起来,才能开发一些想要的东西.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1034415" y="534479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请看代码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/>
          <p:nvPr>
            <p:custDataLst>
              <p:tags r:id="rId1"/>
            </p:custDataLst>
          </p:nvPr>
        </p:nvSpPr>
        <p:spPr>
          <a:xfrm>
            <a:off x="805815" y="399415"/>
            <a:ext cx="6395085" cy="5245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sz="379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事件</a:t>
            </a:r>
            <a:r>
              <a:rPr sz="379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循环</a:t>
            </a:r>
            <a:r>
              <a:rPr lang="zh-CN" sz="379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模型</a:t>
            </a:r>
            <a:r>
              <a:rPr lang="en-US" altLang="zh-CN" sz="379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(Event Loop)</a:t>
            </a:r>
            <a:endParaRPr lang="en-US" altLang="zh-CN" sz="379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10" y="1214120"/>
            <a:ext cx="7554595" cy="345313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83310" y="4872355"/>
            <a:ext cx="95123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1. </a:t>
            </a:r>
            <a:r>
              <a:rPr lang="zh-CN" altLang="en-US" sz="1400"/>
              <a:t>Client 请求到达 node api，该请求被添加到Event Queue（事件队列）。这是因为Node.js 无法同时处理多个请求。</a:t>
            </a:r>
            <a:endParaRPr lang="zh-CN" altLang="en-US" sz="1400"/>
          </a:p>
          <a:p>
            <a:r>
              <a:rPr lang="en-US" altLang="zh-CN" sz="1400"/>
              <a:t>2. </a:t>
            </a:r>
            <a:r>
              <a:rPr lang="zh-CN" altLang="en-US" sz="1400"/>
              <a:t>Event Loop（事件循环） 始终检查 Event Queue 中是否有待处理事件，如果有就从 Event Queue 中从前到后依次取出，然后提供服务。</a:t>
            </a:r>
            <a:endParaRPr lang="zh-CN" altLang="en-US" sz="1400"/>
          </a:p>
          <a:p>
            <a:r>
              <a:rPr lang="en-US" altLang="zh-CN" sz="1400"/>
              <a:t>3. </a:t>
            </a:r>
            <a:r>
              <a:rPr lang="zh-CN" altLang="en-US" sz="1400"/>
              <a:t>Event Loop 是单线程非阻塞I/O，它会把请求发送给 C++ Thread Pool(线程池)去处理，底层是基于C++ Libuv 异步I/O模型结构可以支持高并发。</a:t>
            </a:r>
            <a:endParaRPr lang="zh-CN" altLang="en-US" sz="1400"/>
          </a:p>
          <a:p>
            <a:r>
              <a:rPr lang="en-US" altLang="zh-CN" sz="1400"/>
              <a:t>4. </a:t>
            </a:r>
            <a:r>
              <a:rPr lang="zh-CN" altLang="en-US" sz="1400"/>
              <a:t>现在 C++ Thread Pool有大量的请求，如数据库请求，文件请求等。</a:t>
            </a:r>
            <a:endParaRPr lang="zh-CN" altLang="en-US" sz="1400"/>
          </a:p>
          <a:p>
            <a:r>
              <a:rPr lang="en-US" altLang="zh-CN" sz="1400"/>
              <a:t>5. </a:t>
            </a:r>
            <a:r>
              <a:rPr lang="zh-CN" altLang="en-US" sz="1400"/>
              <a:t>任何线程完成任务时，Callback（回调函数）就会被触发，并将响应发送给 Event Loop。</a:t>
            </a:r>
            <a:endParaRPr lang="zh-CN" altLang="en-US" sz="1400"/>
          </a:p>
          <a:p>
            <a:r>
              <a:rPr lang="en-US" altLang="zh-CN" sz="1400"/>
              <a:t>6. </a:t>
            </a:r>
            <a:r>
              <a:rPr lang="zh-CN" altLang="en-US" sz="1400"/>
              <a:t>最终 Event Loop 会将请求返回给 Client。</a:t>
            </a:r>
            <a:endParaRPr lang="zh-CN" altLang="en-US" sz="140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/>
          <p:nvPr>
            <p:custDataLst>
              <p:tags r:id="rId1"/>
            </p:custDataLst>
          </p:nvPr>
        </p:nvSpPr>
        <p:spPr>
          <a:xfrm>
            <a:off x="805815" y="399415"/>
            <a:ext cx="4469130" cy="5245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379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非阻塞</a:t>
            </a:r>
            <a:endParaRPr lang="zh-CN" altLang="en-US" sz="379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5815" y="1360805"/>
            <a:ext cx="1092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概述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034415" y="1990090"/>
            <a:ext cx="102590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阻塞</a:t>
            </a:r>
            <a:r>
              <a:rPr lang="en-US" altLang="zh-CN" sz="1400"/>
              <a:t>:调用时，由于被调用者状态未就绪，导致调用线程被挂起。状态未就绪并不是指调用者运行缓慢，时间久。</a:t>
            </a:r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1034415" y="2680335"/>
            <a:ext cx="10259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非阻塞</a:t>
            </a:r>
            <a:r>
              <a:rPr lang="en-US" altLang="zh-CN" sz="1400"/>
              <a:t>:调用时，被调用者如果就绪则立即返回结果，如果未就绪也会返回一个错误值，告诉调用者当前的状态。调用者可根据错误值选择再次调用，还是执行异常处理。</a:t>
            </a:r>
            <a:endParaRPr lang="en-US" altLang="zh-CN" sz="1400"/>
          </a:p>
        </p:txBody>
      </p:sp>
      <p:sp>
        <p:nvSpPr>
          <p:cNvPr id="8" name="文本框 7"/>
          <p:cNvSpPr txBox="1"/>
          <p:nvPr/>
        </p:nvSpPr>
        <p:spPr>
          <a:xfrm>
            <a:off x="1034415" y="499745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请看代码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/>
          <p:nvPr>
            <p:custDataLst>
              <p:tags r:id="rId1"/>
            </p:custDataLst>
          </p:nvPr>
        </p:nvSpPr>
        <p:spPr>
          <a:xfrm>
            <a:off x="805815" y="399415"/>
            <a:ext cx="4469130" cy="5245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379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回调地狱</a:t>
            </a:r>
            <a:endParaRPr lang="zh-CN" altLang="en-US" sz="379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5815" y="1360805"/>
            <a:ext cx="1092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1. </a:t>
            </a:r>
            <a:r>
              <a:rPr lang="zh-CN" altLang="en-US"/>
              <a:t>概述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034415" y="2049145"/>
            <a:ext cx="10259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nodejs </a:t>
            </a:r>
            <a:r>
              <a:rPr lang="zh-CN" altLang="en-US" sz="1400"/>
              <a:t>是非阻塞编程</a:t>
            </a:r>
            <a:r>
              <a:rPr lang="en-US" altLang="zh-CN" sz="1400"/>
              <a:t>,</a:t>
            </a:r>
            <a:r>
              <a:rPr lang="zh-CN" altLang="en-US" sz="1400"/>
              <a:t>那么编码过程中肯定会使用很多的回调函数</a:t>
            </a:r>
            <a:r>
              <a:rPr lang="en-US" altLang="zh-CN" sz="1400"/>
              <a:t>(callback),</a:t>
            </a:r>
            <a:r>
              <a:rPr lang="zh-CN" altLang="en-US" sz="1400"/>
              <a:t>如果多个处理的回调函数嵌套在一起的话</a:t>
            </a:r>
            <a:r>
              <a:rPr lang="en-US" altLang="zh-CN" sz="1400"/>
              <a:t>,</a:t>
            </a:r>
            <a:r>
              <a:rPr lang="zh-CN" altLang="en-US" sz="1400"/>
              <a:t>就会形成回调地狱</a:t>
            </a:r>
            <a:r>
              <a:rPr lang="en-US" altLang="zh-CN" sz="1400"/>
              <a:t>.(</a:t>
            </a:r>
            <a:r>
              <a:rPr lang="zh-CN" altLang="en-US" sz="1400"/>
              <a:t>虽然程序不会受到影响</a:t>
            </a:r>
            <a:r>
              <a:rPr lang="en-US" altLang="zh-CN" sz="1400"/>
              <a:t>,</a:t>
            </a:r>
            <a:r>
              <a:rPr lang="zh-CN" altLang="en-US" sz="1400"/>
              <a:t>但对于代码的可读性真的是”地狱”</a:t>
            </a:r>
            <a:r>
              <a:rPr lang="en-US" altLang="zh-CN" sz="1400"/>
              <a:t>).</a:t>
            </a:r>
            <a:endParaRPr lang="en-US" altLang="zh-CN" sz="1400"/>
          </a:p>
        </p:txBody>
      </p:sp>
      <p:sp>
        <p:nvSpPr>
          <p:cNvPr id="8" name="文本框 7"/>
          <p:cNvSpPr txBox="1"/>
          <p:nvPr/>
        </p:nvSpPr>
        <p:spPr>
          <a:xfrm>
            <a:off x="1034415" y="499745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请看代码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3"/>
          <p:cNvSpPr/>
          <p:nvPr/>
        </p:nvSpPr>
        <p:spPr>
          <a:xfrm flipH="1">
            <a:off x="0" y="2760518"/>
            <a:ext cx="5811983" cy="1336964"/>
          </a:xfrm>
          <a:custGeom>
            <a:avLst/>
            <a:gdLst>
              <a:gd name="connsiteX0" fmla="*/ 659822 w 5604839"/>
              <a:gd name="connsiteY0" fmla="*/ 0 h 1336964"/>
              <a:gd name="connsiteX1" fmla="*/ 672283 w 5604839"/>
              <a:gd name="connsiteY1" fmla="*/ 0 h 1336964"/>
              <a:gd name="connsiteX2" fmla="*/ 5604839 w 5604839"/>
              <a:gd name="connsiteY2" fmla="*/ 0 h 1336964"/>
              <a:gd name="connsiteX3" fmla="*/ 5604839 w 5604839"/>
              <a:gd name="connsiteY3" fmla="*/ 1336963 h 1336964"/>
              <a:gd name="connsiteX4" fmla="*/ 672293 w 5604839"/>
              <a:gd name="connsiteY4" fmla="*/ 1336963 h 1336964"/>
              <a:gd name="connsiteX5" fmla="*/ 672283 w 5604839"/>
              <a:gd name="connsiteY5" fmla="*/ 1336964 h 1336964"/>
              <a:gd name="connsiteX6" fmla="*/ 672273 w 5604839"/>
              <a:gd name="connsiteY6" fmla="*/ 1336963 h 1336964"/>
              <a:gd name="connsiteX7" fmla="*/ 659822 w 5604839"/>
              <a:gd name="connsiteY7" fmla="*/ 1336963 h 1336964"/>
              <a:gd name="connsiteX8" fmla="*/ 659822 w 5604839"/>
              <a:gd name="connsiteY8" fmla="*/ 1335715 h 1336964"/>
              <a:gd name="connsiteX9" fmla="*/ 536795 w 5604839"/>
              <a:gd name="connsiteY9" fmla="*/ 1323383 h 1336964"/>
              <a:gd name="connsiteX10" fmla="*/ 0 w 5604839"/>
              <a:gd name="connsiteY10" fmla="*/ 668482 h 1336964"/>
              <a:gd name="connsiteX11" fmla="*/ 536795 w 5604839"/>
              <a:gd name="connsiteY11" fmla="*/ 13581 h 1336964"/>
              <a:gd name="connsiteX12" fmla="*/ 659822 w 5604839"/>
              <a:gd name="connsiteY12" fmla="*/ 1249 h 133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604839" h="1336964">
                <a:moveTo>
                  <a:pt x="659822" y="0"/>
                </a:moveTo>
                <a:lnTo>
                  <a:pt x="672283" y="0"/>
                </a:lnTo>
                <a:lnTo>
                  <a:pt x="5604839" y="0"/>
                </a:lnTo>
                <a:lnTo>
                  <a:pt x="5604839" y="1336963"/>
                </a:lnTo>
                <a:lnTo>
                  <a:pt x="672293" y="1336963"/>
                </a:lnTo>
                <a:lnTo>
                  <a:pt x="672283" y="1336964"/>
                </a:lnTo>
                <a:lnTo>
                  <a:pt x="672273" y="1336963"/>
                </a:lnTo>
                <a:lnTo>
                  <a:pt x="659822" y="1336963"/>
                </a:lnTo>
                <a:lnTo>
                  <a:pt x="659822" y="1335715"/>
                </a:lnTo>
                <a:lnTo>
                  <a:pt x="536795" y="1323383"/>
                </a:lnTo>
                <a:cubicBezTo>
                  <a:pt x="230446" y="1261049"/>
                  <a:pt x="0" y="991525"/>
                  <a:pt x="0" y="668482"/>
                </a:cubicBezTo>
                <a:cubicBezTo>
                  <a:pt x="0" y="345439"/>
                  <a:pt x="230446" y="75915"/>
                  <a:pt x="536795" y="13581"/>
                </a:cubicBezTo>
                <a:lnTo>
                  <a:pt x="659822" y="1249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5"/>
          <p:cNvSpPr txBox="1"/>
          <p:nvPr>
            <p:custDataLst>
              <p:tags r:id="rId1"/>
            </p:custDataLst>
          </p:nvPr>
        </p:nvSpPr>
        <p:spPr>
          <a:xfrm>
            <a:off x="828347" y="3028687"/>
            <a:ext cx="4037177" cy="52501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79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感谢聆听</a:t>
            </a:r>
            <a:endParaRPr lang="zh-CN" altLang="en-US" sz="379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8" name="文本占位符 6"/>
          <p:cNvSpPr txBox="1"/>
          <p:nvPr>
            <p:custDataLst>
              <p:tags r:id="rId2"/>
            </p:custDataLst>
          </p:nvPr>
        </p:nvSpPr>
        <p:spPr>
          <a:xfrm>
            <a:off x="848997" y="3631191"/>
            <a:ext cx="4037177" cy="332399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 altLang="zh-CN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Thank You</a:t>
            </a:r>
            <a:endParaRPr lang="zh-CN" altLang="en-US" sz="2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10.xml><?xml version="1.0" encoding="utf-8"?>
<p:tagLst xmlns:p="http://schemas.openxmlformats.org/presentationml/2006/main">
  <p:tag name="MH" val="20161022204343"/>
  <p:tag name="MH_LIBRARY" val="GRAPHIC"/>
  <p:tag name="MH_ORDER" val="文本占位符 6"/>
</p:tagLst>
</file>

<file path=ppt/tags/tag11.xml><?xml version="1.0" encoding="utf-8"?>
<p:tagLst xmlns:p="http://schemas.openxmlformats.org/presentationml/2006/main">
  <p:tag name="MH" val="20161022204303"/>
  <p:tag name="MH_LIBRARY" val="GRAPHIC"/>
</p:tagLst>
</file>

<file path=ppt/tags/tag12.xml><?xml version="1.0" encoding="utf-8"?>
<p:tagLst xmlns:p="http://schemas.openxmlformats.org/presentationml/2006/main">
  <p:tag name="MH" val="20161022204343"/>
  <p:tag name="MH_LIBRARY" val="GRAPHIC"/>
  <p:tag name="MH_ORDER" val="标题 5"/>
</p:tagLst>
</file>

<file path=ppt/tags/tag13.xml><?xml version="1.0" encoding="utf-8"?>
<p:tagLst xmlns:p="http://schemas.openxmlformats.org/presentationml/2006/main">
  <p:tag name="MH" val="20161022204303"/>
  <p:tag name="MH_LIBRARY" val="GRAPHIC"/>
</p:tagLst>
</file>

<file path=ppt/tags/tag14.xml><?xml version="1.0" encoding="utf-8"?>
<p:tagLst xmlns:p="http://schemas.openxmlformats.org/presentationml/2006/main">
  <p:tag name="MH" val="20161022204343"/>
  <p:tag name="MH_LIBRARY" val="GRAPHIC"/>
  <p:tag name="MH_ORDER" val="标题 5"/>
</p:tagLst>
</file>

<file path=ppt/tags/tag15.xml><?xml version="1.0" encoding="utf-8"?>
<p:tagLst xmlns:p="http://schemas.openxmlformats.org/presentationml/2006/main">
  <p:tag name="MH" val="20161022204303"/>
  <p:tag name="MH_LIBRARY" val="GRAPHIC"/>
</p:tagLst>
</file>

<file path=ppt/tags/tag16.xml><?xml version="1.0" encoding="utf-8"?>
<p:tagLst xmlns:p="http://schemas.openxmlformats.org/presentationml/2006/main">
  <p:tag name="MH" val="20161022204343"/>
  <p:tag name="MH_LIBRARY" val="GRAPHIC"/>
  <p:tag name="MH_ORDER" val="标题 5"/>
</p:tagLst>
</file>

<file path=ppt/tags/tag17.xml><?xml version="1.0" encoding="utf-8"?>
<p:tagLst xmlns:p="http://schemas.openxmlformats.org/presentationml/2006/main">
  <p:tag name="MH" val="20161022204303"/>
  <p:tag name="MH_LIBRARY" val="GRAPHIC"/>
</p:tagLst>
</file>

<file path=ppt/tags/tag18.xml><?xml version="1.0" encoding="utf-8"?>
<p:tagLst xmlns:p="http://schemas.openxmlformats.org/presentationml/2006/main">
  <p:tag name="MH" val="20161022204343"/>
  <p:tag name="MH_LIBRARY" val="GRAPHIC"/>
  <p:tag name="MH_ORDER" val="标题 5"/>
</p:tagLst>
</file>

<file path=ppt/tags/tag19.xml><?xml version="1.0" encoding="utf-8"?>
<p:tagLst xmlns:p="http://schemas.openxmlformats.org/presentationml/2006/main">
  <p:tag name="MH" val="20161022204303"/>
  <p:tag name="MH_LIBRARY" val="GRAPHIC"/>
</p:tagLst>
</file>

<file path=ppt/tags/tag2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20.xml><?xml version="1.0" encoding="utf-8"?>
<p:tagLst xmlns:p="http://schemas.openxmlformats.org/presentationml/2006/main">
  <p:tag name="MH" val="20161022204343"/>
  <p:tag name="MH_LIBRARY" val="GRAPHIC"/>
  <p:tag name="MH_ORDER" val="标题 5"/>
</p:tagLst>
</file>

<file path=ppt/tags/tag21.xml><?xml version="1.0" encoding="utf-8"?>
<p:tagLst xmlns:p="http://schemas.openxmlformats.org/presentationml/2006/main">
  <p:tag name="MH" val="20161022204303"/>
  <p:tag name="MH_LIBRARY" val="GRAPHIC"/>
</p:tagLst>
</file>

<file path=ppt/tags/tag22.xml><?xml version="1.0" encoding="utf-8"?>
<p:tagLst xmlns:p="http://schemas.openxmlformats.org/presentationml/2006/main">
  <p:tag name="MH" val="20161022204343"/>
  <p:tag name="MH_LIBRARY" val="GRAPHIC"/>
  <p:tag name="MH_ORDER" val="标题 5"/>
</p:tagLst>
</file>

<file path=ppt/tags/tag23.xml><?xml version="1.0" encoding="utf-8"?>
<p:tagLst xmlns:p="http://schemas.openxmlformats.org/presentationml/2006/main">
  <p:tag name="MH" val="20161022204343"/>
  <p:tag name="MH_LIBRARY" val="GRAPHIC"/>
  <p:tag name="MH_ORDER" val="文本占位符 6"/>
</p:tagLst>
</file>

<file path=ppt/tags/tag3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4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5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6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7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8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9.xml><?xml version="1.0" encoding="utf-8"?>
<p:tagLst xmlns:p="http://schemas.openxmlformats.org/presentationml/2006/main">
  <p:tag name="MH" val="20161022204343"/>
  <p:tag name="MH_LIBRARY" val="GRAPHIC"/>
  <p:tag name="MH_ORDER" val="标题 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1763</Words>
  <Application>WPS 演示</Application>
  <PresentationFormat>宽屏</PresentationFormat>
  <Paragraphs>105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31" baseType="lpstr">
      <vt:lpstr>Arial</vt:lpstr>
      <vt:lpstr>方正书宋_GBK</vt:lpstr>
      <vt:lpstr>Wingdings</vt:lpstr>
      <vt:lpstr>微软雅黑</vt:lpstr>
      <vt:lpstr>汉仪旗黑</vt:lpstr>
      <vt:lpstr>Calibri</vt:lpstr>
      <vt:lpstr>Helvetica Neue</vt:lpstr>
      <vt:lpstr>Impact</vt:lpstr>
      <vt:lpstr>宋体</vt:lpstr>
      <vt:lpstr>Neris Thin</vt:lpstr>
      <vt:lpstr>苹方-简</vt:lpstr>
      <vt:lpstr>汉仪书宋二KW</vt:lpstr>
      <vt:lpstr>宋体</vt:lpstr>
      <vt:lpstr>Arial Unicode MS</vt:lpstr>
      <vt:lpstr>等线 Light</vt:lpstr>
      <vt:lpstr>汉仪中等线KW</vt:lpstr>
      <vt:lpstr>等线</vt:lpstr>
      <vt:lpstr>凌慧体-繁</vt:lpstr>
      <vt:lpstr>华文仿宋</vt:lpstr>
      <vt:lpstr>华文宋体</vt:lpstr>
      <vt:lpstr>Hiragino Sans GB W3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璐</dc:creator>
  <cp:lastModifiedBy>ysp</cp:lastModifiedBy>
  <cp:revision>131</cp:revision>
  <dcterms:created xsi:type="dcterms:W3CDTF">2021-01-09T14:18:19Z</dcterms:created>
  <dcterms:modified xsi:type="dcterms:W3CDTF">2021-01-09T14:18:19Z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2052-3.1.1.4956</vt:lpwstr>
  </property>
</Properties>
</file>