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wat Zabeen" userId="5826cd8f17496484" providerId="LiveId" clId="{3471EF86-C31E-4DFD-8DEC-81B31D15D00E}"/>
    <pc:docChg chg="modSld">
      <pc:chgData name="Sarwat Zabeen" userId="5826cd8f17496484" providerId="LiveId" clId="{3471EF86-C31E-4DFD-8DEC-81B31D15D00E}" dt="2022-01-08T03:34:44.974" v="17" actId="20577"/>
      <pc:docMkLst>
        <pc:docMk/>
      </pc:docMkLst>
      <pc:sldChg chg="modSp mod">
        <pc:chgData name="Sarwat Zabeen" userId="5826cd8f17496484" providerId="LiveId" clId="{3471EF86-C31E-4DFD-8DEC-81B31D15D00E}" dt="2022-01-08T03:34:44.974" v="17" actId="20577"/>
        <pc:sldMkLst>
          <pc:docMk/>
          <pc:sldMk cId="0" sldId="256"/>
        </pc:sldMkLst>
        <pc:spChg chg="mod">
          <ac:chgData name="Sarwat Zabeen" userId="5826cd8f17496484" providerId="LiveId" clId="{3471EF86-C31E-4DFD-8DEC-81B31D15D00E}" dt="2022-01-08T03:34:44.974" v="17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988" y="438072"/>
            <a:ext cx="8100022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264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264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926288"/>
            <a:ext cx="9143981" cy="2179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264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264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6264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5960" y="2233925"/>
            <a:ext cx="22120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427" y="1325216"/>
            <a:ext cx="8035144" cy="206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32205" y="4996188"/>
            <a:ext cx="279400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62646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arwat.zabeen%23!/vizhome/KidneyDiseasePrediction/Dashboard1?publish=ye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264" y="1524721"/>
              <a:ext cx="6667986" cy="11794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2149" y="1847237"/>
            <a:ext cx="6161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Prediction </a:t>
            </a:r>
            <a:r>
              <a:rPr sz="28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model for </a:t>
            </a:r>
            <a:r>
              <a:rPr sz="28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Kidney</a:t>
            </a:r>
            <a:r>
              <a:rPr sz="2800" b="0" spc="-8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</a:t>
            </a:r>
            <a:endParaRPr sz="28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8439" y="2392574"/>
            <a:ext cx="1334135" cy="647037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endParaRPr sz="1800" dirty="0">
              <a:latin typeface="TeXGyreAdventor"/>
              <a:cs typeface="TeXGyreAdventor"/>
            </a:endParaRPr>
          </a:p>
          <a:p>
            <a:pPr marL="12700" marR="5080" algn="ctr">
              <a:lnSpc>
                <a:spcPct val="133300"/>
              </a:lnSpc>
              <a:spcBef>
                <a:spcPts val="15"/>
              </a:spcBef>
            </a:pPr>
            <a:r>
              <a:rPr sz="1400" spc="-5" dirty="0">
                <a:solidFill>
                  <a:srgbClr val="FFFFFF"/>
                </a:solidFill>
                <a:latin typeface="TeXGyreAdventor"/>
                <a:cs typeface="TeXGyreAdventor"/>
              </a:rPr>
              <a:t>Sarwat</a:t>
            </a:r>
            <a:r>
              <a:rPr sz="1400" spc="-9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eXGyreAdventor"/>
                <a:cs typeface="TeXGyreAdventor"/>
              </a:rPr>
              <a:t>Zabeen  </a:t>
            </a:r>
            <a:endParaRPr sz="14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26288"/>
            <a:ext cx="9143981" cy="2179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0287" y="2233052"/>
            <a:ext cx="1160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02A1A3"/>
                </a:solidFill>
                <a:latin typeface="TeXGyreAdventor"/>
                <a:cs typeface="TeXGyreAdventor"/>
              </a:rPr>
              <a:t>Week6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954" y="4222296"/>
            <a:ext cx="7708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Run</a:t>
            </a:r>
            <a:r>
              <a:rPr sz="1050" spc="-7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Models</a:t>
            </a:r>
            <a:endParaRPr sz="105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205" y="3298640"/>
            <a:ext cx="1160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ED9523"/>
                </a:solidFill>
                <a:latin typeface="TeXGyreAdventor"/>
                <a:cs typeface="TeXGyreAdventor"/>
              </a:rPr>
              <a:t>Week7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8416" y="1464643"/>
            <a:ext cx="15951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Hyperparameter </a:t>
            </a:r>
            <a:r>
              <a:rPr sz="1050" spc="-10" dirty="0">
                <a:solidFill>
                  <a:srgbClr val="FFFFFF"/>
                </a:solidFill>
                <a:latin typeface="TeXGyreAdventor"/>
                <a:cs typeface="TeXGyreAdventor"/>
              </a:rPr>
              <a:t>Turning  </a:t>
            </a: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ROC</a:t>
            </a:r>
            <a:r>
              <a:rPr sz="1050" spc="-10" dirty="0">
                <a:solidFill>
                  <a:srgbClr val="FFFFFF"/>
                </a:solidFill>
                <a:latin typeface="TeXGyreAdventor"/>
                <a:cs typeface="TeXGyreAdventor"/>
              </a:rPr>
              <a:t> AUC</a:t>
            </a:r>
            <a:endParaRPr sz="105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508" y="2233052"/>
            <a:ext cx="1160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EF2F77"/>
                </a:solidFill>
                <a:latin typeface="TeXGyreAdventor"/>
                <a:cs typeface="TeXGyreAdventor"/>
              </a:rPr>
              <a:t>Week8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880" y="4222296"/>
            <a:ext cx="21151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Try Different Sampling</a:t>
            </a:r>
            <a:r>
              <a:rPr sz="1050" spc="-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technique</a:t>
            </a:r>
            <a:endParaRPr sz="105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1189" y="3298640"/>
            <a:ext cx="1160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1C7CBA"/>
                </a:solidFill>
                <a:latin typeface="TeXGyreAdventor"/>
                <a:cs typeface="TeXGyreAdventor"/>
              </a:rPr>
              <a:t>Week9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290" y="1464643"/>
            <a:ext cx="15367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Compare Results</a:t>
            </a:r>
            <a:r>
              <a:rPr sz="1050" spc="-8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Again</a:t>
            </a:r>
            <a:endParaRPr sz="1050">
              <a:latin typeface="TeXGyreAdventor"/>
              <a:cs typeface="TeXGyreAdvento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6580" y="2233052"/>
            <a:ext cx="13506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974805"/>
                </a:solidFill>
                <a:latin typeface="TeXGyreAdventor"/>
                <a:cs typeface="TeXGyreAdventor"/>
              </a:rPr>
              <a:t>Week10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9133" y="4222296"/>
            <a:ext cx="1850389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Results and Future</a:t>
            </a:r>
            <a:r>
              <a:rPr sz="1050" spc="-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Directions</a:t>
            </a:r>
            <a:endParaRPr sz="1050">
              <a:latin typeface="TeXGyreAdventor"/>
              <a:cs typeface="TeXGyreAdventor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8741" y="659238"/>
            <a:ext cx="8289290" cy="4010025"/>
            <a:chOff x="488741" y="659238"/>
            <a:chExt cx="8289290" cy="4010025"/>
          </a:xfrm>
        </p:grpSpPr>
        <p:sp>
          <p:nvSpPr>
            <p:cNvPr id="14" name="object 14"/>
            <p:cNvSpPr/>
            <p:nvPr/>
          </p:nvSpPr>
          <p:spPr>
            <a:xfrm>
              <a:off x="488741" y="4659265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ln w="19049">
              <a:solidFill>
                <a:srgbClr val="02A1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48692" y="4659265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ln w="19049">
              <a:solidFill>
                <a:srgbClr val="EF2F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41310" y="4659265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ln w="19049">
              <a:solidFill>
                <a:srgbClr val="9748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5973" y="1376482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4" y="0"/>
                  </a:lnTo>
                </a:path>
              </a:pathLst>
            </a:custGeom>
            <a:ln w="19049">
              <a:solidFill>
                <a:srgbClr val="ED9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96013" y="1376482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ln w="19049">
              <a:solidFill>
                <a:srgbClr val="1C7C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4066" y="659238"/>
              <a:ext cx="142874" cy="142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67416" y="659238"/>
              <a:ext cx="142874" cy="142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00516" y="659238"/>
              <a:ext cx="142874" cy="1428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3590" y="659238"/>
              <a:ext cx="142874" cy="1428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67040" y="659238"/>
              <a:ext cx="142874" cy="1428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786196" y="109018"/>
            <a:ext cx="3562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2670" algn="l"/>
              </a:tabLst>
            </a:pPr>
            <a:r>
              <a:rPr sz="3000" b="0" spc="-52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3000" b="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18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000" b="0" spc="-19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3000" b="0" spc="-690" dirty="0">
                <a:solidFill>
                  <a:srgbClr val="FFFFFF"/>
                </a:solidFill>
                <a:latin typeface="Arial"/>
                <a:cs typeface="Arial"/>
              </a:rPr>
              <a:t>E      </a:t>
            </a:r>
            <a:r>
              <a:rPr sz="3000" b="0" spc="-515" dirty="0">
                <a:solidFill>
                  <a:srgbClr val="FFFFFF"/>
                </a:solidFill>
                <a:latin typeface="Arial"/>
                <a:cs typeface="Arial"/>
              </a:rPr>
              <a:t>L   </a:t>
            </a:r>
            <a:r>
              <a:rPr sz="3000" b="0" spc="-1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1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69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3000" b="0" spc="-50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000" b="0" spc="-51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3000" b="0" spc="-18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000" b="0" spc="-35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000" b="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6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30435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Data</a:t>
            </a:r>
            <a:r>
              <a:rPr sz="3400" b="0" spc="-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cleaning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1361285"/>
            <a:ext cx="7150734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We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replaced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missing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values with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mean 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value</a:t>
            </a:r>
            <a:endParaRPr sz="2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Data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imbalanced</a:t>
            </a:r>
            <a:endParaRPr sz="2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71043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Dealing with Imbalanced</a:t>
            </a:r>
            <a:r>
              <a:rPr sz="3400" b="0" spc="-8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Dataset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848" y="1365372"/>
            <a:ext cx="6731186" cy="332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4544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Data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cleaning</a:t>
            </a:r>
            <a:r>
              <a:rPr sz="3400" b="0" spc="-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contd.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1290164"/>
            <a:ext cx="7953375" cy="27990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6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Data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imbalanced</a:t>
            </a:r>
            <a:endParaRPr sz="2800">
              <a:latin typeface="TeXGyreAdventor"/>
              <a:cs typeface="TeXGyreAdventor"/>
            </a:endParaRPr>
          </a:p>
          <a:p>
            <a:pPr marL="456565" marR="520700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13,332 participants have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kidney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diseases  and 340,269 participants do not have 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kidney</a:t>
            </a:r>
            <a:r>
              <a:rPr sz="2800" spc="-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diseases.</a:t>
            </a:r>
            <a:endParaRPr sz="2800">
              <a:latin typeface="TeXGyreAdventor"/>
              <a:cs typeface="TeXGyreAdventor"/>
            </a:endParaRPr>
          </a:p>
          <a:p>
            <a:pPr marL="456565" marR="5080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Respondents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who have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kidney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diseases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are 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approximately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four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percent of the</a:t>
            </a:r>
            <a:r>
              <a:rPr sz="2800" spc="-3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total.</a:t>
            </a:r>
            <a:endParaRPr sz="2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88" y="438072"/>
            <a:ext cx="49993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solidFill>
                  <a:srgbClr val="FFFFFF"/>
                </a:solidFill>
                <a:latin typeface="TeXGyreAdventor"/>
                <a:cs typeface="TeXGyreAdventor"/>
              </a:rPr>
              <a:t>Kidney </a:t>
            </a:r>
            <a:r>
              <a:rPr sz="34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 by</a:t>
            </a:r>
            <a:r>
              <a:rPr sz="3400" spc="-8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TeXGyreAdventor"/>
                <a:cs typeface="TeXGyreAdventor"/>
              </a:rPr>
              <a:t>State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89" y="1362809"/>
            <a:ext cx="762063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Kidney </a:t>
            </a:r>
            <a:r>
              <a:rPr sz="25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Disease </a:t>
            </a:r>
            <a:r>
              <a:rPr sz="2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Prediction </a:t>
            </a:r>
            <a:r>
              <a:rPr sz="25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- </a:t>
            </a:r>
            <a:r>
              <a:rPr sz="2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Sarwat </a:t>
            </a:r>
            <a:r>
              <a:rPr sz="25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Zabeen </a:t>
            </a:r>
            <a:r>
              <a:rPr sz="25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| </a:t>
            </a:r>
            <a:r>
              <a:rPr sz="25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Tableau</a:t>
            </a:r>
            <a:r>
              <a:rPr sz="25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25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Public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55238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Kidney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 Vs</a:t>
            </a:r>
            <a:r>
              <a:rPr sz="3400" b="0" spc="-8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Exercise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974" y="1261597"/>
            <a:ext cx="6897611" cy="3536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88" y="414921"/>
            <a:ext cx="454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Race </a:t>
            </a:r>
            <a:r>
              <a:rPr sz="3600" b="0" dirty="0">
                <a:solidFill>
                  <a:srgbClr val="0095EF"/>
                </a:solidFill>
                <a:latin typeface="Carlito"/>
                <a:cs typeface="Carlito"/>
              </a:rPr>
              <a:t>and </a:t>
            </a: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Kidney</a:t>
            </a:r>
            <a:r>
              <a:rPr sz="3600" b="0" spc="-85" dirty="0">
                <a:solidFill>
                  <a:srgbClr val="0095E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disease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971" y="1198547"/>
            <a:ext cx="5849413" cy="345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88" y="414921"/>
            <a:ext cx="429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solidFill>
                  <a:srgbClr val="0095EF"/>
                </a:solidFill>
                <a:latin typeface="Carlito"/>
                <a:cs typeface="Carlito"/>
              </a:rPr>
              <a:t>Sex </a:t>
            </a:r>
            <a:r>
              <a:rPr sz="3600" b="0" dirty="0">
                <a:solidFill>
                  <a:srgbClr val="0095EF"/>
                </a:solidFill>
                <a:latin typeface="Carlito"/>
                <a:cs typeface="Carlito"/>
              </a:rPr>
              <a:t>and </a:t>
            </a: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Kidney</a:t>
            </a:r>
            <a:r>
              <a:rPr sz="3600" b="0" spc="-65" dirty="0">
                <a:solidFill>
                  <a:srgbClr val="0095E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disease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11687"/>
            <a:ext cx="9143981" cy="4031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88" y="414921"/>
            <a:ext cx="550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" dirty="0">
                <a:solidFill>
                  <a:srgbClr val="0095EF"/>
                </a:solidFill>
                <a:latin typeface="Carlito"/>
                <a:cs typeface="Carlito"/>
              </a:rPr>
              <a:t>Education </a:t>
            </a:r>
            <a:r>
              <a:rPr sz="3600" b="0" dirty="0">
                <a:solidFill>
                  <a:srgbClr val="0095EF"/>
                </a:solidFill>
                <a:latin typeface="Carlito"/>
                <a:cs typeface="Carlito"/>
              </a:rPr>
              <a:t>and </a:t>
            </a: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Kidney</a:t>
            </a:r>
            <a:r>
              <a:rPr sz="3600" b="0" spc="-70" dirty="0">
                <a:solidFill>
                  <a:srgbClr val="0095E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disease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421" y="1088097"/>
            <a:ext cx="5779138" cy="3621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88" y="414921"/>
            <a:ext cx="4457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BMI </a:t>
            </a:r>
            <a:r>
              <a:rPr sz="3600" b="0" dirty="0">
                <a:solidFill>
                  <a:srgbClr val="0095EF"/>
                </a:solidFill>
                <a:latin typeface="Carlito"/>
                <a:cs typeface="Carlito"/>
              </a:rPr>
              <a:t>and </a:t>
            </a: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Kidney</a:t>
            </a:r>
            <a:r>
              <a:rPr sz="3600" b="0" spc="-85" dirty="0">
                <a:solidFill>
                  <a:srgbClr val="0095E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Disease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974" y="1198547"/>
            <a:ext cx="5955587" cy="3511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25615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Introduction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141" y="1457804"/>
            <a:ext cx="768286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11100"/>
              </a:lnSpc>
              <a:spcBef>
                <a:spcPts val="100"/>
              </a:spcBef>
              <a:buSzPct val="155555"/>
              <a:buChar char="•"/>
              <a:tabLst>
                <a:tab pos="456565" algn="l"/>
                <a:tab pos="457200" algn="l"/>
              </a:tabLst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Kidney disease is </a:t>
            </a:r>
            <a:r>
              <a:rPr sz="1800" dirty="0">
                <a:solidFill>
                  <a:srgbClr val="FFFFFF"/>
                </a:solidFill>
                <a:latin typeface="TeXGyreAdventor"/>
                <a:cs typeface="TeXGyreAdventor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global public health problem and is related </a:t>
            </a:r>
            <a:r>
              <a:rPr sz="1800" spc="-10" dirty="0">
                <a:solidFill>
                  <a:srgbClr val="FFFFFF"/>
                </a:solidFill>
                <a:latin typeface="TeXGyreAdventor"/>
                <a:cs typeface="TeXGyreAdventor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serious</a:t>
            </a:r>
            <a:r>
              <a:rPr sz="1800" spc="-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mortality.</a:t>
            </a:r>
            <a:endParaRPr sz="1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1520"/>
              </a:spcBef>
              <a:buSzPct val="155555"/>
              <a:buChar char="•"/>
              <a:tabLst>
                <a:tab pos="456565" algn="l"/>
                <a:tab pos="457200" algn="l"/>
              </a:tabLst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In 2019, number of cases worldwide was 69.7</a:t>
            </a:r>
            <a:r>
              <a:rPr sz="1800" spc="-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million.</a:t>
            </a:r>
            <a:endParaRPr sz="1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1760"/>
              </a:spcBef>
              <a:buSzPct val="155555"/>
              <a:buChar char="•"/>
              <a:tabLst>
                <a:tab pos="456565" algn="l"/>
                <a:tab pos="457200" algn="l"/>
              </a:tabLst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The global prevalence of Kidney disease was 9.1% in</a:t>
            </a:r>
            <a:r>
              <a:rPr sz="1800" spc="-3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2019.</a:t>
            </a:r>
            <a:endParaRPr sz="1800">
              <a:latin typeface="TeXGyreAdventor"/>
              <a:cs typeface="TeXGyreAdvento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876" y="3768692"/>
            <a:ext cx="8221345" cy="1165860"/>
            <a:chOff x="516876" y="3768692"/>
            <a:chExt cx="8221345" cy="1165860"/>
          </a:xfrm>
        </p:grpSpPr>
        <p:sp>
          <p:nvSpPr>
            <p:cNvPr id="5" name="object 5"/>
            <p:cNvSpPr/>
            <p:nvPr/>
          </p:nvSpPr>
          <p:spPr>
            <a:xfrm>
              <a:off x="6746111" y="3768692"/>
              <a:ext cx="1991995" cy="1158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0965" y="3777052"/>
              <a:ext cx="1150705" cy="11574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3294" y="3777052"/>
              <a:ext cx="1174372" cy="11574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876" y="3769902"/>
              <a:ext cx="1174372" cy="11645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1199" y="3312509"/>
            <a:ext cx="531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  <a:tab pos="4366895" algn="l"/>
              </a:tabLst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Diabete</a:t>
            </a:r>
            <a:r>
              <a:rPr sz="1800" dirty="0">
                <a:solidFill>
                  <a:srgbClr val="FFFFFF"/>
                </a:solidFill>
                <a:latin typeface="TeXGyreAdventor"/>
                <a:cs typeface="TeXGyreAdventor"/>
              </a:rPr>
              <a:t>s	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Hig</a:t>
            </a:r>
            <a:r>
              <a:rPr sz="1800" dirty="0">
                <a:solidFill>
                  <a:srgbClr val="FFFFFF"/>
                </a:solidFill>
                <a:latin typeface="TeXGyreAdventor"/>
                <a:cs typeface="TeXGyreAdventor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 bloo</a:t>
            </a:r>
            <a:r>
              <a:rPr sz="1800" dirty="0">
                <a:solidFill>
                  <a:srgbClr val="FFFFFF"/>
                </a:solidFill>
                <a:latin typeface="TeXGyreAdventor"/>
                <a:cs typeface="TeXGyreAdventor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 pressur</a:t>
            </a:r>
            <a:r>
              <a:rPr sz="1800" dirty="0">
                <a:solidFill>
                  <a:srgbClr val="FFFFFF"/>
                </a:solidFill>
                <a:latin typeface="TeXGyreAdventor"/>
                <a:cs typeface="TeXGyreAdventor"/>
              </a:rPr>
              <a:t>e	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Smoking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33509" y="3404348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Obesity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88" y="414921"/>
            <a:ext cx="557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solidFill>
                  <a:srgbClr val="0095EF"/>
                </a:solidFill>
                <a:latin typeface="Carlito"/>
                <a:cs typeface="Carlito"/>
              </a:rPr>
              <a:t>Logistic Regression </a:t>
            </a: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Full</a:t>
            </a:r>
            <a:r>
              <a:rPr sz="3600" b="0" spc="-50" dirty="0">
                <a:solidFill>
                  <a:srgbClr val="0095E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Model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423" y="1119935"/>
            <a:ext cx="5800413" cy="3668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88" y="140601"/>
            <a:ext cx="5536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Visualizing </a:t>
            </a: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the </a:t>
            </a:r>
            <a:r>
              <a:rPr sz="3600" b="0" spc="-15" dirty="0">
                <a:solidFill>
                  <a:srgbClr val="0095EF"/>
                </a:solidFill>
                <a:latin typeface="Carlito"/>
                <a:cs typeface="Carlito"/>
              </a:rPr>
              <a:t>tree(How </a:t>
            </a: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Race  </a:t>
            </a: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is </a:t>
            </a: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branching</a:t>
            </a:r>
            <a:r>
              <a:rPr sz="3600" b="0" spc="-15" dirty="0">
                <a:solidFill>
                  <a:srgbClr val="0095E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out)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974" y="1748196"/>
            <a:ext cx="5955587" cy="2714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88" y="414921"/>
            <a:ext cx="497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RF </a:t>
            </a: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model confusion</a:t>
            </a:r>
            <a:r>
              <a:rPr sz="3600" b="0" spc="-70" dirty="0">
                <a:solidFill>
                  <a:srgbClr val="0095EF"/>
                </a:solidFill>
                <a:latin typeface="Carlito"/>
                <a:cs typeface="Carlito"/>
              </a:rPr>
              <a:t> </a:t>
            </a:r>
            <a:r>
              <a:rPr sz="3600" b="0" spc="-15" dirty="0">
                <a:solidFill>
                  <a:srgbClr val="0095EF"/>
                </a:solidFill>
                <a:latin typeface="Carlito"/>
                <a:cs typeface="Carlito"/>
              </a:rPr>
              <a:t>matrix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423" y="1198547"/>
            <a:ext cx="5907138" cy="3012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88" y="414921"/>
            <a:ext cx="3077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SVM with</a:t>
            </a:r>
            <a:r>
              <a:rPr sz="3600" b="0" spc="-90" dirty="0">
                <a:solidFill>
                  <a:srgbClr val="0095EF"/>
                </a:solidFill>
                <a:latin typeface="Carlito"/>
                <a:cs typeface="Carlito"/>
              </a:rPr>
              <a:t> </a:t>
            </a:r>
            <a:r>
              <a:rPr sz="3600" b="0" spc="-5" dirty="0">
                <a:solidFill>
                  <a:srgbClr val="0095EF"/>
                </a:solidFill>
                <a:latin typeface="Carlito"/>
                <a:cs typeface="Carlito"/>
              </a:rPr>
              <a:t>C=100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974" y="1198547"/>
            <a:ext cx="6737161" cy="3447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988" y="414921"/>
            <a:ext cx="555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" dirty="0">
                <a:solidFill>
                  <a:srgbClr val="0095EF"/>
                </a:solidFill>
                <a:latin typeface="Carlito"/>
                <a:cs typeface="Carlito"/>
              </a:rPr>
              <a:t>Regularization </a:t>
            </a:r>
            <a:r>
              <a:rPr sz="3600" b="0" dirty="0">
                <a:solidFill>
                  <a:srgbClr val="0095EF"/>
                </a:solidFill>
                <a:latin typeface="Carlito"/>
                <a:cs typeface="Carlito"/>
              </a:rPr>
              <a:t>and</a:t>
            </a:r>
            <a:r>
              <a:rPr sz="3600" b="0" spc="-10" dirty="0">
                <a:solidFill>
                  <a:srgbClr val="0095EF"/>
                </a:solidFill>
                <a:latin typeface="Carlito"/>
                <a:cs typeface="Carlito"/>
              </a:rPr>
              <a:t> </a:t>
            </a:r>
            <a:r>
              <a:rPr sz="3600" b="0" spc="-15" dirty="0">
                <a:solidFill>
                  <a:srgbClr val="0095EF"/>
                </a:solidFill>
                <a:latin typeface="Carlito"/>
                <a:cs typeface="Carlito"/>
              </a:rPr>
              <a:t>Overfitting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974" y="1149572"/>
            <a:ext cx="6250687" cy="3511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6012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Try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different</a:t>
            </a:r>
            <a:r>
              <a:rPr sz="3400" b="0" spc="-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hyperparameter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073" y="1229972"/>
            <a:ext cx="7240035" cy="3599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34105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Best</a:t>
            </a:r>
            <a:r>
              <a:rPr sz="3400" b="0" spc="-4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parameters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3848" y="1518621"/>
            <a:ext cx="7206885" cy="294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21037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NB</a:t>
            </a:r>
            <a:r>
              <a:rPr sz="3400" b="0" spc="-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output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974" y="1315297"/>
            <a:ext cx="8008033" cy="3428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586842"/>
            <a:ext cx="2083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ROC</a:t>
            </a:r>
            <a:r>
              <a:rPr sz="3400" b="0" spc="-8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AUC</a:t>
            </a:r>
            <a:endParaRPr sz="3400">
              <a:latin typeface="TeXGyreAdventor"/>
              <a:cs typeface="TeXGyreAdvento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1123" y="1425647"/>
            <a:ext cx="7225030" cy="3359785"/>
            <a:chOff x="531123" y="1425647"/>
            <a:chExt cx="7225030" cy="3359785"/>
          </a:xfrm>
        </p:grpSpPr>
        <p:sp>
          <p:nvSpPr>
            <p:cNvPr id="4" name="object 4"/>
            <p:cNvSpPr/>
            <p:nvPr/>
          </p:nvSpPr>
          <p:spPr>
            <a:xfrm>
              <a:off x="531123" y="1425647"/>
              <a:ext cx="4193066" cy="33593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3964" y="1941421"/>
              <a:ext cx="2501969" cy="18056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44202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Let’s compare</a:t>
            </a:r>
            <a:r>
              <a:rPr sz="3400" b="0" spc="-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Again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974" y="1385747"/>
            <a:ext cx="8194583" cy="2505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39338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BUSINESS</a:t>
            </a:r>
            <a:r>
              <a:rPr sz="3400" b="0" spc="-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PROBLEM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880" marR="824230" indent="-367665">
              <a:lnSpc>
                <a:spcPct val="114999"/>
              </a:lnSpc>
              <a:spcBef>
                <a:spcPts val="100"/>
              </a:spcBef>
              <a:buChar char="•"/>
              <a:tabLst>
                <a:tab pos="437515" algn="l"/>
                <a:tab pos="438150" algn="l"/>
              </a:tabLst>
            </a:pPr>
            <a:r>
              <a:rPr spc="-5" dirty="0"/>
              <a:t>Over 1.4 million patients receiving renal replacement therapy  worldwide</a:t>
            </a:r>
          </a:p>
          <a:p>
            <a:pPr marL="436880" marR="5080" indent="-367665">
              <a:lnSpc>
                <a:spcPct val="114999"/>
              </a:lnSpc>
              <a:spcBef>
                <a:spcPts val="560"/>
              </a:spcBef>
              <a:buChar char="•"/>
              <a:tabLst>
                <a:tab pos="437515" algn="l"/>
                <a:tab pos="438150" algn="l"/>
              </a:tabLst>
            </a:pPr>
            <a:r>
              <a:rPr spc="-5" dirty="0"/>
              <a:t>Lack of conclusive research on any early detection system based </a:t>
            </a:r>
            <a:r>
              <a:rPr spc="-10" dirty="0"/>
              <a:t>on  </a:t>
            </a:r>
            <a:r>
              <a:rPr spc="-5" dirty="0"/>
              <a:t>lifestyle/behavioral</a:t>
            </a:r>
            <a:r>
              <a:rPr spc="-10" dirty="0"/>
              <a:t> factors</a:t>
            </a:r>
          </a:p>
          <a:p>
            <a:pPr marL="436880" marR="656590" indent="-367665">
              <a:lnSpc>
                <a:spcPct val="114999"/>
              </a:lnSpc>
              <a:spcBef>
                <a:spcPts val="560"/>
              </a:spcBef>
              <a:buChar char="•"/>
              <a:tabLst>
                <a:tab pos="437515" algn="l"/>
                <a:tab pos="438150" algn="l"/>
              </a:tabLst>
            </a:pPr>
            <a:r>
              <a:rPr spc="-5" dirty="0"/>
              <a:t>Explore whether demographic and lifestyle factors can lead </a:t>
            </a:r>
            <a:r>
              <a:rPr spc="-10" dirty="0"/>
              <a:t>to  </a:t>
            </a:r>
            <a:r>
              <a:rPr spc="-5" dirty="0"/>
              <a:t>prevention or early detection of kidney</a:t>
            </a:r>
            <a:r>
              <a:rPr spc="-25" dirty="0"/>
              <a:t> </a:t>
            </a:r>
            <a:r>
              <a:rPr spc="-5" dirty="0"/>
              <a:t>disease.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899" y="438072"/>
            <a:ext cx="67843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Oversampling Vs</a:t>
            </a:r>
            <a:r>
              <a:rPr sz="3400" b="0" spc="-8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Undersampling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974" y="1350097"/>
            <a:ext cx="5485188" cy="3359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68224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Advantages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and</a:t>
            </a:r>
            <a:r>
              <a:rPr sz="3400" b="0" spc="-8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disadvantages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89" y="1290164"/>
            <a:ext cx="7983855" cy="33680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Advantages:</a:t>
            </a:r>
            <a:endParaRPr sz="2800">
              <a:latin typeface="TeXGyreAdventor"/>
              <a:cs typeface="TeXGyreAdventor"/>
            </a:endParaRPr>
          </a:p>
          <a:p>
            <a:pPr marL="469900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Does not discard potentially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useful</a:t>
            </a:r>
            <a:r>
              <a:rPr sz="2800" spc="-4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data</a:t>
            </a:r>
            <a:endParaRPr sz="2800">
              <a:latin typeface="TeXGyreAdventor"/>
              <a:cs typeface="TeXGyreAdventor"/>
            </a:endParaRPr>
          </a:p>
          <a:p>
            <a:pPr marL="469900" indent="-4445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Rich, more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representative of the</a:t>
            </a:r>
            <a:r>
              <a:rPr sz="2800" spc="-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population</a:t>
            </a:r>
            <a:endParaRPr sz="28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eXGyreAdventor"/>
              <a:buChar char="•"/>
            </a:pPr>
            <a:endParaRPr sz="30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Disadvantages:</a:t>
            </a:r>
            <a:endParaRPr sz="2800">
              <a:latin typeface="TeXGyreAdventor"/>
              <a:cs typeface="TeXGyreAdventor"/>
            </a:endParaRPr>
          </a:p>
          <a:p>
            <a:pPr marL="469900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Overfitting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likely</a:t>
            </a:r>
            <a:endParaRPr sz="2800">
              <a:latin typeface="TeXGyreAdventor"/>
              <a:cs typeface="TeXGyreAdventor"/>
            </a:endParaRPr>
          </a:p>
          <a:p>
            <a:pPr marL="469900" indent="-4445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Increases learning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 time</a:t>
            </a:r>
            <a:endParaRPr sz="2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27857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Decision</a:t>
            </a:r>
            <a:r>
              <a:rPr sz="3400" b="0" spc="-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Tree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974" y="1350097"/>
            <a:ext cx="7373010" cy="3359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39058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Results/Conclusion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1361285"/>
            <a:ext cx="7944484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20955" indent="-444500">
              <a:lnSpc>
                <a:spcPct val="100000"/>
              </a:lnSpc>
              <a:spcBef>
                <a:spcPts val="10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Likelihood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of getting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kidney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can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be  predicted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using factors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such as sex,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race, 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BMI,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exercise,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smoking,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education, amount 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of sleep and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employment</a:t>
            </a:r>
            <a:r>
              <a:rPr sz="2800" spc="-3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status.</a:t>
            </a:r>
            <a:endParaRPr sz="2800">
              <a:latin typeface="TeXGyreAdventor"/>
              <a:cs typeface="TeXGyreAdventor"/>
            </a:endParaRPr>
          </a:p>
          <a:p>
            <a:pPr marL="456565" marR="5080" indent="-444500">
              <a:lnSpc>
                <a:spcPct val="100000"/>
              </a:lnSpc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Decision Tree is the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most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accurate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model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in 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making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such predictions. However, should  be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used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with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caution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since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RF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is</a:t>
            </a:r>
            <a:r>
              <a:rPr sz="2800" spc="-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lower</a:t>
            </a:r>
            <a:endParaRPr sz="2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51333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Direction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for Future</a:t>
            </a:r>
            <a:r>
              <a:rPr sz="3400" b="0" spc="-7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Work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188" y="3878365"/>
            <a:ext cx="972185" cy="5334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BRFSS</a:t>
            </a:r>
            <a:endParaRPr sz="28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1361285"/>
            <a:ext cx="772985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133350" indent="-444500">
              <a:lnSpc>
                <a:spcPct val="100000"/>
              </a:lnSpc>
              <a:spcBef>
                <a:spcPts val="10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National Kidney Foundation highlights</a:t>
            </a:r>
            <a:r>
              <a:rPr sz="2800" spc="-9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important of drinking adequate water in  preventing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kidney</a:t>
            </a:r>
            <a:r>
              <a:rPr sz="2800" spc="-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</a:t>
            </a:r>
            <a:endParaRPr sz="2800">
              <a:latin typeface="TeXGyreAdventor"/>
              <a:cs typeface="TeXGyreAdventor"/>
            </a:endParaRPr>
          </a:p>
          <a:p>
            <a:pPr marL="456565" marR="227329" indent="-444500">
              <a:lnSpc>
                <a:spcPct val="100000"/>
              </a:lnSpc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It also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cites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too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many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OTC painkillers as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a 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common cause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kidney</a:t>
            </a:r>
            <a:r>
              <a:rPr sz="2800" spc="-3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</a:t>
            </a:r>
            <a:endParaRPr sz="2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CDC can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incorporate these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measures</a:t>
            </a:r>
            <a:r>
              <a:rPr sz="2800" spc="-6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into</a:t>
            </a:r>
            <a:endParaRPr sz="2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05" y="5008888"/>
            <a:ext cx="25400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spc="-5" dirty="0">
                <a:solidFill>
                  <a:srgbClr val="626469"/>
                </a:solidFill>
                <a:latin typeface="Arial"/>
                <a:cs typeface="Arial"/>
              </a:rPr>
              <a:t>Internal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38695" y="438374"/>
            <a:ext cx="4267200" cy="4267200"/>
            <a:chOff x="2438695" y="438374"/>
            <a:chExt cx="4267200" cy="4267200"/>
          </a:xfrm>
        </p:grpSpPr>
        <p:sp>
          <p:nvSpPr>
            <p:cNvPr id="5" name="object 5"/>
            <p:cNvSpPr/>
            <p:nvPr/>
          </p:nvSpPr>
          <p:spPr>
            <a:xfrm>
              <a:off x="2448220" y="447899"/>
              <a:ext cx="4248150" cy="4248150"/>
            </a:xfrm>
            <a:custGeom>
              <a:avLst/>
              <a:gdLst/>
              <a:ahLst/>
              <a:cxnLst/>
              <a:rect l="l" t="t" r="r" b="b"/>
              <a:pathLst>
                <a:path w="4248150" h="4248150">
                  <a:moveTo>
                    <a:pt x="0" y="2123845"/>
                  </a:moveTo>
                  <a:lnTo>
                    <a:pt x="533" y="2075768"/>
                  </a:lnTo>
                  <a:lnTo>
                    <a:pt x="2126" y="2027952"/>
                  </a:lnTo>
                  <a:lnTo>
                    <a:pt x="4767" y="1980409"/>
                  </a:lnTo>
                  <a:lnTo>
                    <a:pt x="8444" y="1933149"/>
                  </a:lnTo>
                  <a:lnTo>
                    <a:pt x="13148" y="1886184"/>
                  </a:lnTo>
                  <a:lnTo>
                    <a:pt x="18866" y="1839526"/>
                  </a:lnTo>
                  <a:lnTo>
                    <a:pt x="25587" y="1793185"/>
                  </a:lnTo>
                  <a:lnTo>
                    <a:pt x="33300" y="1747173"/>
                  </a:lnTo>
                  <a:lnTo>
                    <a:pt x="41993" y="1701501"/>
                  </a:lnTo>
                  <a:lnTo>
                    <a:pt x="51656" y="1656180"/>
                  </a:lnTo>
                  <a:lnTo>
                    <a:pt x="62277" y="1611221"/>
                  </a:lnTo>
                  <a:lnTo>
                    <a:pt x="73846" y="1566637"/>
                  </a:lnTo>
                  <a:lnTo>
                    <a:pt x="86350" y="1522437"/>
                  </a:lnTo>
                  <a:lnTo>
                    <a:pt x="99778" y="1478633"/>
                  </a:lnTo>
                  <a:lnTo>
                    <a:pt x="114120" y="1435237"/>
                  </a:lnTo>
                  <a:lnTo>
                    <a:pt x="129363" y="1392259"/>
                  </a:lnTo>
                  <a:lnTo>
                    <a:pt x="145498" y="1349712"/>
                  </a:lnTo>
                  <a:lnTo>
                    <a:pt x="162512" y="1307605"/>
                  </a:lnTo>
                  <a:lnTo>
                    <a:pt x="180394" y="1265951"/>
                  </a:lnTo>
                  <a:lnTo>
                    <a:pt x="199133" y="1224760"/>
                  </a:lnTo>
                  <a:lnTo>
                    <a:pt x="218718" y="1184045"/>
                  </a:lnTo>
                  <a:lnTo>
                    <a:pt x="239138" y="1143815"/>
                  </a:lnTo>
                  <a:lnTo>
                    <a:pt x="260380" y="1104083"/>
                  </a:lnTo>
                  <a:lnTo>
                    <a:pt x="282435" y="1064859"/>
                  </a:lnTo>
                  <a:lnTo>
                    <a:pt x="305291" y="1026155"/>
                  </a:lnTo>
                  <a:lnTo>
                    <a:pt x="328937" y="987983"/>
                  </a:lnTo>
                  <a:lnTo>
                    <a:pt x="353360" y="950352"/>
                  </a:lnTo>
                  <a:lnTo>
                    <a:pt x="378551" y="913275"/>
                  </a:lnTo>
                  <a:lnTo>
                    <a:pt x="404498" y="876763"/>
                  </a:lnTo>
                  <a:lnTo>
                    <a:pt x="431189" y="840827"/>
                  </a:lnTo>
                  <a:lnTo>
                    <a:pt x="458614" y="805478"/>
                  </a:lnTo>
                  <a:lnTo>
                    <a:pt x="486761" y="770728"/>
                  </a:lnTo>
                  <a:lnTo>
                    <a:pt x="515619" y="736587"/>
                  </a:lnTo>
                  <a:lnTo>
                    <a:pt x="545176" y="703068"/>
                  </a:lnTo>
                  <a:lnTo>
                    <a:pt x="575422" y="670180"/>
                  </a:lnTo>
                  <a:lnTo>
                    <a:pt x="606346" y="637937"/>
                  </a:lnTo>
                  <a:lnTo>
                    <a:pt x="637935" y="606347"/>
                  </a:lnTo>
                  <a:lnTo>
                    <a:pt x="670179" y="575424"/>
                  </a:lnTo>
                  <a:lnTo>
                    <a:pt x="703066" y="545178"/>
                  </a:lnTo>
                  <a:lnTo>
                    <a:pt x="736585" y="515621"/>
                  </a:lnTo>
                  <a:lnTo>
                    <a:pt x="770726" y="486763"/>
                  </a:lnTo>
                  <a:lnTo>
                    <a:pt x="805476" y="458616"/>
                  </a:lnTo>
                  <a:lnTo>
                    <a:pt x="840825" y="431191"/>
                  </a:lnTo>
                  <a:lnTo>
                    <a:pt x="876761" y="404499"/>
                  </a:lnTo>
                  <a:lnTo>
                    <a:pt x="913273" y="378553"/>
                  </a:lnTo>
                  <a:lnTo>
                    <a:pt x="950350" y="353362"/>
                  </a:lnTo>
                  <a:lnTo>
                    <a:pt x="987980" y="328938"/>
                  </a:lnTo>
                  <a:lnTo>
                    <a:pt x="1026153" y="305292"/>
                  </a:lnTo>
                  <a:lnTo>
                    <a:pt x="1064857" y="282436"/>
                  </a:lnTo>
                  <a:lnTo>
                    <a:pt x="1104081" y="260381"/>
                  </a:lnTo>
                  <a:lnTo>
                    <a:pt x="1143813" y="239138"/>
                  </a:lnTo>
                  <a:lnTo>
                    <a:pt x="1184042" y="218719"/>
                  </a:lnTo>
                  <a:lnTo>
                    <a:pt x="1224758" y="199134"/>
                  </a:lnTo>
                  <a:lnTo>
                    <a:pt x="1265949" y="180394"/>
                  </a:lnTo>
                  <a:lnTo>
                    <a:pt x="1307603" y="162512"/>
                  </a:lnTo>
                  <a:lnTo>
                    <a:pt x="1349709" y="145498"/>
                  </a:lnTo>
                  <a:lnTo>
                    <a:pt x="1392257" y="129364"/>
                  </a:lnTo>
                  <a:lnTo>
                    <a:pt x="1435235" y="114120"/>
                  </a:lnTo>
                  <a:lnTo>
                    <a:pt x="1478631" y="99778"/>
                  </a:lnTo>
                  <a:lnTo>
                    <a:pt x="1522435" y="86350"/>
                  </a:lnTo>
                  <a:lnTo>
                    <a:pt x="1566635" y="73846"/>
                  </a:lnTo>
                  <a:lnTo>
                    <a:pt x="1611220" y="62278"/>
                  </a:lnTo>
                  <a:lnTo>
                    <a:pt x="1656178" y="51656"/>
                  </a:lnTo>
                  <a:lnTo>
                    <a:pt x="1701499" y="41993"/>
                  </a:lnTo>
                  <a:lnTo>
                    <a:pt x="1747172" y="33300"/>
                  </a:lnTo>
                  <a:lnTo>
                    <a:pt x="1793184" y="25587"/>
                  </a:lnTo>
                  <a:lnTo>
                    <a:pt x="1839525" y="18866"/>
                  </a:lnTo>
                  <a:lnTo>
                    <a:pt x="1886183" y="13148"/>
                  </a:lnTo>
                  <a:lnTo>
                    <a:pt x="1933148" y="8444"/>
                  </a:lnTo>
                  <a:lnTo>
                    <a:pt x="1980408" y="4767"/>
                  </a:lnTo>
                  <a:lnTo>
                    <a:pt x="2027952" y="2126"/>
                  </a:lnTo>
                  <a:lnTo>
                    <a:pt x="2075768" y="533"/>
                  </a:lnTo>
                  <a:lnTo>
                    <a:pt x="2123845" y="0"/>
                  </a:lnTo>
                  <a:lnTo>
                    <a:pt x="2173483" y="579"/>
                  </a:lnTo>
                  <a:lnTo>
                    <a:pt x="2222983" y="2312"/>
                  </a:lnTo>
                  <a:lnTo>
                    <a:pt x="2272327" y="5192"/>
                  </a:lnTo>
                  <a:lnTo>
                    <a:pt x="2321497" y="9211"/>
                  </a:lnTo>
                  <a:lnTo>
                    <a:pt x="2370475" y="14360"/>
                  </a:lnTo>
                  <a:lnTo>
                    <a:pt x="2419242" y="20634"/>
                  </a:lnTo>
                  <a:lnTo>
                    <a:pt x="2467781" y="28024"/>
                  </a:lnTo>
                  <a:lnTo>
                    <a:pt x="2516073" y="36523"/>
                  </a:lnTo>
                  <a:lnTo>
                    <a:pt x="2564101" y="46123"/>
                  </a:lnTo>
                  <a:lnTo>
                    <a:pt x="2611845" y="56817"/>
                  </a:lnTo>
                  <a:lnTo>
                    <a:pt x="2659289" y="68597"/>
                  </a:lnTo>
                  <a:lnTo>
                    <a:pt x="2706413" y="81456"/>
                  </a:lnTo>
                  <a:lnTo>
                    <a:pt x="2753199" y="95386"/>
                  </a:lnTo>
                  <a:lnTo>
                    <a:pt x="2799631" y="110380"/>
                  </a:lnTo>
                  <a:lnTo>
                    <a:pt x="2845688" y="126430"/>
                  </a:lnTo>
                  <a:lnTo>
                    <a:pt x="2891354" y="143528"/>
                  </a:lnTo>
                  <a:lnTo>
                    <a:pt x="2936609" y="161668"/>
                  </a:lnTo>
                  <a:lnTo>
                    <a:pt x="2981437" y="180841"/>
                  </a:lnTo>
                  <a:lnTo>
                    <a:pt x="3025818" y="201041"/>
                  </a:lnTo>
                  <a:lnTo>
                    <a:pt x="3069735" y="222259"/>
                  </a:lnTo>
                  <a:lnTo>
                    <a:pt x="3113169" y="244488"/>
                  </a:lnTo>
                  <a:lnTo>
                    <a:pt x="3156102" y="267721"/>
                  </a:lnTo>
                  <a:lnTo>
                    <a:pt x="3198517" y="291950"/>
                  </a:lnTo>
                  <a:lnTo>
                    <a:pt x="3240395" y="317168"/>
                  </a:lnTo>
                  <a:lnTo>
                    <a:pt x="3281717" y="343366"/>
                  </a:lnTo>
                  <a:lnTo>
                    <a:pt x="3322466" y="370538"/>
                  </a:lnTo>
                  <a:lnTo>
                    <a:pt x="3362624" y="398677"/>
                  </a:lnTo>
                  <a:lnTo>
                    <a:pt x="3402172" y="427773"/>
                  </a:lnTo>
                  <a:lnTo>
                    <a:pt x="3441092" y="457821"/>
                  </a:lnTo>
                  <a:lnTo>
                    <a:pt x="3479367" y="488812"/>
                  </a:lnTo>
                  <a:lnTo>
                    <a:pt x="3516977" y="520739"/>
                  </a:lnTo>
                  <a:lnTo>
                    <a:pt x="3553905" y="553594"/>
                  </a:lnTo>
                  <a:lnTo>
                    <a:pt x="3590133" y="587371"/>
                  </a:lnTo>
                  <a:lnTo>
                    <a:pt x="3625642" y="622061"/>
                  </a:lnTo>
                  <a:lnTo>
                    <a:pt x="3660332" y="657570"/>
                  </a:lnTo>
                  <a:lnTo>
                    <a:pt x="3694108" y="693797"/>
                  </a:lnTo>
                  <a:lnTo>
                    <a:pt x="3726964" y="730725"/>
                  </a:lnTo>
                  <a:lnTo>
                    <a:pt x="3758891" y="768335"/>
                  </a:lnTo>
                  <a:lnTo>
                    <a:pt x="3789881" y="806609"/>
                  </a:lnTo>
                  <a:lnTo>
                    <a:pt x="3819929" y="845529"/>
                  </a:lnTo>
                  <a:lnTo>
                    <a:pt x="3849025" y="885076"/>
                  </a:lnTo>
                  <a:lnTo>
                    <a:pt x="3877163" y="925233"/>
                  </a:lnTo>
                  <a:lnTo>
                    <a:pt x="3904334" y="965982"/>
                  </a:lnTo>
                  <a:lnTo>
                    <a:pt x="3930533" y="1007304"/>
                  </a:lnTo>
                  <a:lnTo>
                    <a:pt x="3955750" y="1049181"/>
                  </a:lnTo>
                  <a:lnTo>
                    <a:pt x="3979978" y="1091595"/>
                  </a:lnTo>
                  <a:lnTo>
                    <a:pt x="4003210" y="1134528"/>
                  </a:lnTo>
                  <a:lnTo>
                    <a:pt x="4025439" y="1177961"/>
                  </a:lnTo>
                  <a:lnTo>
                    <a:pt x="4046657" y="1221877"/>
                  </a:lnTo>
                  <a:lnTo>
                    <a:pt x="4066856" y="1266258"/>
                  </a:lnTo>
                  <a:lnTo>
                    <a:pt x="4086029" y="1311085"/>
                  </a:lnTo>
                  <a:lnTo>
                    <a:pt x="4104168" y="1356340"/>
                  </a:lnTo>
                  <a:lnTo>
                    <a:pt x="4121266" y="1402005"/>
                  </a:lnTo>
                  <a:lnTo>
                    <a:pt x="4137315" y="1448062"/>
                  </a:lnTo>
                  <a:lnTo>
                    <a:pt x="4152309" y="1494492"/>
                  </a:lnTo>
                  <a:lnTo>
                    <a:pt x="4166238" y="1541279"/>
                  </a:lnTo>
                  <a:lnTo>
                    <a:pt x="4179097" y="1588402"/>
                  </a:lnTo>
                  <a:lnTo>
                    <a:pt x="4190876" y="1635845"/>
                  </a:lnTo>
                  <a:lnTo>
                    <a:pt x="4201570" y="1683589"/>
                  </a:lnTo>
                  <a:lnTo>
                    <a:pt x="4211169" y="1731616"/>
                  </a:lnTo>
                  <a:lnTo>
                    <a:pt x="4219668" y="1779908"/>
                  </a:lnTo>
                  <a:lnTo>
                    <a:pt x="4227057" y="1828447"/>
                  </a:lnTo>
                  <a:lnTo>
                    <a:pt x="4233331" y="1877215"/>
                  </a:lnTo>
                  <a:lnTo>
                    <a:pt x="4238480" y="1926192"/>
                  </a:lnTo>
                  <a:lnTo>
                    <a:pt x="4242499" y="1975362"/>
                  </a:lnTo>
                  <a:lnTo>
                    <a:pt x="4245378" y="2024707"/>
                  </a:lnTo>
                  <a:lnTo>
                    <a:pt x="4247112" y="2074207"/>
                  </a:lnTo>
                  <a:lnTo>
                    <a:pt x="4247691" y="2123845"/>
                  </a:lnTo>
                  <a:lnTo>
                    <a:pt x="4247158" y="2171923"/>
                  </a:lnTo>
                  <a:lnTo>
                    <a:pt x="4245565" y="2219739"/>
                  </a:lnTo>
                  <a:lnTo>
                    <a:pt x="4242924" y="2267282"/>
                  </a:lnTo>
                  <a:lnTo>
                    <a:pt x="4239246" y="2314542"/>
                  </a:lnTo>
                  <a:lnTo>
                    <a:pt x="4234543" y="2361507"/>
                  </a:lnTo>
                  <a:lnTo>
                    <a:pt x="4228825" y="2408166"/>
                  </a:lnTo>
                  <a:lnTo>
                    <a:pt x="4222104" y="2454507"/>
                  </a:lnTo>
                  <a:lnTo>
                    <a:pt x="4214391" y="2500519"/>
                  </a:lnTo>
                  <a:lnTo>
                    <a:pt x="4205697" y="2546191"/>
                  </a:lnTo>
                  <a:lnTo>
                    <a:pt x="4196034" y="2591512"/>
                  </a:lnTo>
                  <a:lnTo>
                    <a:pt x="4185413" y="2636471"/>
                  </a:lnTo>
                  <a:lnTo>
                    <a:pt x="4173845" y="2681056"/>
                  </a:lnTo>
                  <a:lnTo>
                    <a:pt x="4161341" y="2725256"/>
                  </a:lnTo>
                  <a:lnTo>
                    <a:pt x="4147912" y="2769059"/>
                  </a:lnTo>
                  <a:lnTo>
                    <a:pt x="4133571" y="2812456"/>
                  </a:lnTo>
                  <a:lnTo>
                    <a:pt x="4118327" y="2855433"/>
                  </a:lnTo>
                  <a:lnTo>
                    <a:pt x="4102193" y="2897981"/>
                  </a:lnTo>
                  <a:lnTo>
                    <a:pt x="4085179" y="2940088"/>
                  </a:lnTo>
                  <a:lnTo>
                    <a:pt x="4067297" y="2981742"/>
                  </a:lnTo>
                  <a:lnTo>
                    <a:pt x="4048558" y="3022932"/>
                  </a:lnTo>
                  <a:lnTo>
                    <a:pt x="4028972" y="3063648"/>
                  </a:lnTo>
                  <a:lnTo>
                    <a:pt x="4008553" y="3103878"/>
                  </a:lnTo>
                  <a:lnTo>
                    <a:pt x="3987310" y="3143610"/>
                  </a:lnTo>
                  <a:lnTo>
                    <a:pt x="3965255" y="3182833"/>
                  </a:lnTo>
                  <a:lnTo>
                    <a:pt x="3942399" y="3221537"/>
                  </a:lnTo>
                  <a:lnTo>
                    <a:pt x="3918754" y="3259710"/>
                  </a:lnTo>
                  <a:lnTo>
                    <a:pt x="3894330" y="3297340"/>
                  </a:lnTo>
                  <a:lnTo>
                    <a:pt x="3869139" y="3334417"/>
                  </a:lnTo>
                  <a:lnTo>
                    <a:pt x="3843192" y="3370929"/>
                  </a:lnTo>
                  <a:lnTo>
                    <a:pt x="3816501" y="3406865"/>
                  </a:lnTo>
                  <a:lnTo>
                    <a:pt x="3789076" y="3442214"/>
                  </a:lnTo>
                  <a:lnTo>
                    <a:pt x="3760929" y="3476965"/>
                  </a:lnTo>
                  <a:lnTo>
                    <a:pt x="3732071" y="3511105"/>
                  </a:lnTo>
                  <a:lnTo>
                    <a:pt x="3702514" y="3544625"/>
                  </a:lnTo>
                  <a:lnTo>
                    <a:pt x="3672268" y="3577512"/>
                  </a:lnTo>
                  <a:lnTo>
                    <a:pt x="3641345" y="3609756"/>
                  </a:lnTo>
                  <a:lnTo>
                    <a:pt x="3609756" y="3641345"/>
                  </a:lnTo>
                  <a:lnTo>
                    <a:pt x="3577512" y="3672268"/>
                  </a:lnTo>
                  <a:lnTo>
                    <a:pt x="3544625" y="3702514"/>
                  </a:lnTo>
                  <a:lnTo>
                    <a:pt x="3511105" y="3732071"/>
                  </a:lnTo>
                  <a:lnTo>
                    <a:pt x="3476965" y="3760929"/>
                  </a:lnTo>
                  <a:lnTo>
                    <a:pt x="3442214" y="3789076"/>
                  </a:lnTo>
                  <a:lnTo>
                    <a:pt x="3406865" y="3816501"/>
                  </a:lnTo>
                  <a:lnTo>
                    <a:pt x="3370929" y="3843192"/>
                  </a:lnTo>
                  <a:lnTo>
                    <a:pt x="3334417" y="3869139"/>
                  </a:lnTo>
                  <a:lnTo>
                    <a:pt x="3297340" y="3894330"/>
                  </a:lnTo>
                  <a:lnTo>
                    <a:pt x="3259710" y="3918754"/>
                  </a:lnTo>
                  <a:lnTo>
                    <a:pt x="3221537" y="3942399"/>
                  </a:lnTo>
                  <a:lnTo>
                    <a:pt x="3182833" y="3965255"/>
                  </a:lnTo>
                  <a:lnTo>
                    <a:pt x="3143610" y="3987310"/>
                  </a:lnTo>
                  <a:lnTo>
                    <a:pt x="3103878" y="4008553"/>
                  </a:lnTo>
                  <a:lnTo>
                    <a:pt x="3063648" y="4028972"/>
                  </a:lnTo>
                  <a:lnTo>
                    <a:pt x="3022932" y="4048558"/>
                  </a:lnTo>
                  <a:lnTo>
                    <a:pt x="2981742" y="4067297"/>
                  </a:lnTo>
                  <a:lnTo>
                    <a:pt x="2940088" y="4085179"/>
                  </a:lnTo>
                  <a:lnTo>
                    <a:pt x="2897981" y="4102193"/>
                  </a:lnTo>
                  <a:lnTo>
                    <a:pt x="2855433" y="4118327"/>
                  </a:lnTo>
                  <a:lnTo>
                    <a:pt x="2812456" y="4133571"/>
                  </a:lnTo>
                  <a:lnTo>
                    <a:pt x="2769059" y="4147912"/>
                  </a:lnTo>
                  <a:lnTo>
                    <a:pt x="2725256" y="4161341"/>
                  </a:lnTo>
                  <a:lnTo>
                    <a:pt x="2681056" y="4173845"/>
                  </a:lnTo>
                  <a:lnTo>
                    <a:pt x="2636471" y="4185413"/>
                  </a:lnTo>
                  <a:lnTo>
                    <a:pt x="2591512" y="4196034"/>
                  </a:lnTo>
                  <a:lnTo>
                    <a:pt x="2546191" y="4205697"/>
                  </a:lnTo>
                  <a:lnTo>
                    <a:pt x="2500519" y="4214391"/>
                  </a:lnTo>
                  <a:lnTo>
                    <a:pt x="2454507" y="4222104"/>
                  </a:lnTo>
                  <a:lnTo>
                    <a:pt x="2408166" y="4228825"/>
                  </a:lnTo>
                  <a:lnTo>
                    <a:pt x="2361507" y="4234543"/>
                  </a:lnTo>
                  <a:lnTo>
                    <a:pt x="2314542" y="4239246"/>
                  </a:lnTo>
                  <a:lnTo>
                    <a:pt x="2267282" y="4242924"/>
                  </a:lnTo>
                  <a:lnTo>
                    <a:pt x="2219739" y="4245565"/>
                  </a:lnTo>
                  <a:lnTo>
                    <a:pt x="2171923" y="4247158"/>
                  </a:lnTo>
                  <a:lnTo>
                    <a:pt x="2123845" y="4247691"/>
                  </a:lnTo>
                  <a:lnTo>
                    <a:pt x="2075768" y="4247158"/>
                  </a:lnTo>
                  <a:lnTo>
                    <a:pt x="2027952" y="4245565"/>
                  </a:lnTo>
                  <a:lnTo>
                    <a:pt x="1980408" y="4242924"/>
                  </a:lnTo>
                  <a:lnTo>
                    <a:pt x="1933148" y="4239246"/>
                  </a:lnTo>
                  <a:lnTo>
                    <a:pt x="1886183" y="4234543"/>
                  </a:lnTo>
                  <a:lnTo>
                    <a:pt x="1839525" y="4228825"/>
                  </a:lnTo>
                  <a:lnTo>
                    <a:pt x="1793184" y="4222104"/>
                  </a:lnTo>
                  <a:lnTo>
                    <a:pt x="1747172" y="4214391"/>
                  </a:lnTo>
                  <a:lnTo>
                    <a:pt x="1701499" y="4205697"/>
                  </a:lnTo>
                  <a:lnTo>
                    <a:pt x="1656178" y="4196034"/>
                  </a:lnTo>
                  <a:lnTo>
                    <a:pt x="1611220" y="4185413"/>
                  </a:lnTo>
                  <a:lnTo>
                    <a:pt x="1566635" y="4173845"/>
                  </a:lnTo>
                  <a:lnTo>
                    <a:pt x="1522435" y="4161341"/>
                  </a:lnTo>
                  <a:lnTo>
                    <a:pt x="1478631" y="4147912"/>
                  </a:lnTo>
                  <a:lnTo>
                    <a:pt x="1435235" y="4133571"/>
                  </a:lnTo>
                  <a:lnTo>
                    <a:pt x="1392257" y="4118327"/>
                  </a:lnTo>
                  <a:lnTo>
                    <a:pt x="1349709" y="4102193"/>
                  </a:lnTo>
                  <a:lnTo>
                    <a:pt x="1307603" y="4085179"/>
                  </a:lnTo>
                  <a:lnTo>
                    <a:pt x="1265949" y="4067297"/>
                  </a:lnTo>
                  <a:lnTo>
                    <a:pt x="1224758" y="4048558"/>
                  </a:lnTo>
                  <a:lnTo>
                    <a:pt x="1184042" y="4028972"/>
                  </a:lnTo>
                  <a:lnTo>
                    <a:pt x="1143813" y="4008553"/>
                  </a:lnTo>
                  <a:lnTo>
                    <a:pt x="1104081" y="3987310"/>
                  </a:lnTo>
                  <a:lnTo>
                    <a:pt x="1064857" y="3965255"/>
                  </a:lnTo>
                  <a:lnTo>
                    <a:pt x="1026153" y="3942399"/>
                  </a:lnTo>
                  <a:lnTo>
                    <a:pt x="987980" y="3918754"/>
                  </a:lnTo>
                  <a:lnTo>
                    <a:pt x="950350" y="3894330"/>
                  </a:lnTo>
                  <a:lnTo>
                    <a:pt x="913273" y="3869139"/>
                  </a:lnTo>
                  <a:lnTo>
                    <a:pt x="876761" y="3843192"/>
                  </a:lnTo>
                  <a:lnTo>
                    <a:pt x="840825" y="3816501"/>
                  </a:lnTo>
                  <a:lnTo>
                    <a:pt x="805476" y="3789076"/>
                  </a:lnTo>
                  <a:lnTo>
                    <a:pt x="770726" y="3760929"/>
                  </a:lnTo>
                  <a:lnTo>
                    <a:pt x="736585" y="3732071"/>
                  </a:lnTo>
                  <a:lnTo>
                    <a:pt x="703066" y="3702514"/>
                  </a:lnTo>
                  <a:lnTo>
                    <a:pt x="670179" y="3672268"/>
                  </a:lnTo>
                  <a:lnTo>
                    <a:pt x="637935" y="3641345"/>
                  </a:lnTo>
                  <a:lnTo>
                    <a:pt x="606346" y="3609756"/>
                  </a:lnTo>
                  <a:lnTo>
                    <a:pt x="575422" y="3577512"/>
                  </a:lnTo>
                  <a:lnTo>
                    <a:pt x="545176" y="3544625"/>
                  </a:lnTo>
                  <a:lnTo>
                    <a:pt x="515619" y="3511105"/>
                  </a:lnTo>
                  <a:lnTo>
                    <a:pt x="486761" y="3476965"/>
                  </a:lnTo>
                  <a:lnTo>
                    <a:pt x="458614" y="3442214"/>
                  </a:lnTo>
                  <a:lnTo>
                    <a:pt x="431189" y="3406865"/>
                  </a:lnTo>
                  <a:lnTo>
                    <a:pt x="404498" y="3370929"/>
                  </a:lnTo>
                  <a:lnTo>
                    <a:pt x="378551" y="3334417"/>
                  </a:lnTo>
                  <a:lnTo>
                    <a:pt x="353360" y="3297340"/>
                  </a:lnTo>
                  <a:lnTo>
                    <a:pt x="328937" y="3259710"/>
                  </a:lnTo>
                  <a:lnTo>
                    <a:pt x="305291" y="3221537"/>
                  </a:lnTo>
                  <a:lnTo>
                    <a:pt x="282435" y="3182833"/>
                  </a:lnTo>
                  <a:lnTo>
                    <a:pt x="260380" y="3143610"/>
                  </a:lnTo>
                  <a:lnTo>
                    <a:pt x="239138" y="3103878"/>
                  </a:lnTo>
                  <a:lnTo>
                    <a:pt x="218718" y="3063648"/>
                  </a:lnTo>
                  <a:lnTo>
                    <a:pt x="199133" y="3022932"/>
                  </a:lnTo>
                  <a:lnTo>
                    <a:pt x="180394" y="2981742"/>
                  </a:lnTo>
                  <a:lnTo>
                    <a:pt x="162512" y="2940088"/>
                  </a:lnTo>
                  <a:lnTo>
                    <a:pt x="145498" y="2897981"/>
                  </a:lnTo>
                  <a:lnTo>
                    <a:pt x="129363" y="2855433"/>
                  </a:lnTo>
                  <a:lnTo>
                    <a:pt x="114120" y="2812456"/>
                  </a:lnTo>
                  <a:lnTo>
                    <a:pt x="99778" y="2769059"/>
                  </a:lnTo>
                  <a:lnTo>
                    <a:pt x="86350" y="2725256"/>
                  </a:lnTo>
                  <a:lnTo>
                    <a:pt x="73846" y="2681056"/>
                  </a:lnTo>
                  <a:lnTo>
                    <a:pt x="62277" y="2636471"/>
                  </a:lnTo>
                  <a:lnTo>
                    <a:pt x="51656" y="2591512"/>
                  </a:lnTo>
                  <a:lnTo>
                    <a:pt x="41993" y="2546191"/>
                  </a:lnTo>
                  <a:lnTo>
                    <a:pt x="33300" y="2500519"/>
                  </a:lnTo>
                  <a:lnTo>
                    <a:pt x="25587" y="2454507"/>
                  </a:lnTo>
                  <a:lnTo>
                    <a:pt x="18866" y="2408166"/>
                  </a:lnTo>
                  <a:lnTo>
                    <a:pt x="13148" y="2361507"/>
                  </a:lnTo>
                  <a:lnTo>
                    <a:pt x="8444" y="2314542"/>
                  </a:lnTo>
                  <a:lnTo>
                    <a:pt x="4767" y="2267282"/>
                  </a:lnTo>
                  <a:lnTo>
                    <a:pt x="2126" y="2219739"/>
                  </a:lnTo>
                  <a:lnTo>
                    <a:pt x="533" y="2171923"/>
                  </a:lnTo>
                  <a:lnTo>
                    <a:pt x="0" y="2123845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1819" y="571498"/>
              <a:ext cx="4000500" cy="3987800"/>
            </a:xfrm>
            <a:custGeom>
              <a:avLst/>
              <a:gdLst/>
              <a:ahLst/>
              <a:cxnLst/>
              <a:rect l="l" t="t" r="r" b="b"/>
              <a:pathLst>
                <a:path w="4000500" h="3987800">
                  <a:moveTo>
                    <a:pt x="2246899" y="12700"/>
                  </a:moveTo>
                  <a:lnTo>
                    <a:pt x="1760227" y="12700"/>
                  </a:lnTo>
                  <a:lnTo>
                    <a:pt x="1807610" y="0"/>
                  </a:lnTo>
                  <a:lnTo>
                    <a:pt x="2197946" y="0"/>
                  </a:lnTo>
                  <a:lnTo>
                    <a:pt x="2246899" y="12700"/>
                  </a:lnTo>
                  <a:close/>
                </a:path>
                <a:path w="4000500" h="3987800">
                  <a:moveTo>
                    <a:pt x="2380337" y="3962400"/>
                  </a:moveTo>
                  <a:lnTo>
                    <a:pt x="1620154" y="3962400"/>
                  </a:lnTo>
                  <a:lnTo>
                    <a:pt x="1307094" y="3873500"/>
                  </a:lnTo>
                  <a:lnTo>
                    <a:pt x="1264138" y="3848100"/>
                  </a:lnTo>
                  <a:lnTo>
                    <a:pt x="1179681" y="3822700"/>
                  </a:lnTo>
                  <a:lnTo>
                    <a:pt x="1138207" y="3797300"/>
                  </a:lnTo>
                  <a:lnTo>
                    <a:pt x="1097254" y="3784600"/>
                  </a:lnTo>
                  <a:lnTo>
                    <a:pt x="1056833" y="3759200"/>
                  </a:lnTo>
                  <a:lnTo>
                    <a:pt x="977645" y="3708400"/>
                  </a:lnTo>
                  <a:lnTo>
                    <a:pt x="938903" y="3695700"/>
                  </a:lnTo>
                  <a:lnTo>
                    <a:pt x="900747" y="3670300"/>
                  </a:lnTo>
                  <a:lnTo>
                    <a:pt x="863189" y="3644900"/>
                  </a:lnTo>
                  <a:lnTo>
                    <a:pt x="826244" y="3619500"/>
                  </a:lnTo>
                  <a:lnTo>
                    <a:pt x="789924" y="3581400"/>
                  </a:lnTo>
                  <a:lnTo>
                    <a:pt x="754241" y="3556000"/>
                  </a:lnTo>
                  <a:lnTo>
                    <a:pt x="719210" y="3530600"/>
                  </a:lnTo>
                  <a:lnTo>
                    <a:pt x="684844" y="3505200"/>
                  </a:lnTo>
                  <a:lnTo>
                    <a:pt x="651155" y="3467100"/>
                  </a:lnTo>
                  <a:lnTo>
                    <a:pt x="618156" y="3441700"/>
                  </a:lnTo>
                  <a:lnTo>
                    <a:pt x="585861" y="3403600"/>
                  </a:lnTo>
                  <a:lnTo>
                    <a:pt x="554282" y="3378200"/>
                  </a:lnTo>
                  <a:lnTo>
                    <a:pt x="523434" y="3340100"/>
                  </a:lnTo>
                  <a:lnTo>
                    <a:pt x="493328" y="3314700"/>
                  </a:lnTo>
                  <a:lnTo>
                    <a:pt x="463979" y="3276600"/>
                  </a:lnTo>
                  <a:lnTo>
                    <a:pt x="435398" y="3238500"/>
                  </a:lnTo>
                  <a:lnTo>
                    <a:pt x="407600" y="3200400"/>
                  </a:lnTo>
                  <a:lnTo>
                    <a:pt x="380597" y="3162300"/>
                  </a:lnTo>
                  <a:lnTo>
                    <a:pt x="354402" y="3136900"/>
                  </a:lnTo>
                  <a:lnTo>
                    <a:pt x="329029" y="3098800"/>
                  </a:lnTo>
                  <a:lnTo>
                    <a:pt x="304491" y="3060700"/>
                  </a:lnTo>
                  <a:lnTo>
                    <a:pt x="280800" y="3022600"/>
                  </a:lnTo>
                  <a:lnTo>
                    <a:pt x="257970" y="2971800"/>
                  </a:lnTo>
                  <a:lnTo>
                    <a:pt x="236014" y="2933700"/>
                  </a:lnTo>
                  <a:lnTo>
                    <a:pt x="214944" y="2895600"/>
                  </a:lnTo>
                  <a:lnTo>
                    <a:pt x="194775" y="2857500"/>
                  </a:lnTo>
                  <a:lnTo>
                    <a:pt x="175519" y="2819400"/>
                  </a:lnTo>
                  <a:lnTo>
                    <a:pt x="157190" y="2768600"/>
                  </a:lnTo>
                  <a:lnTo>
                    <a:pt x="139800" y="2730500"/>
                  </a:lnTo>
                  <a:lnTo>
                    <a:pt x="123362" y="2692400"/>
                  </a:lnTo>
                  <a:lnTo>
                    <a:pt x="107890" y="2641600"/>
                  </a:lnTo>
                  <a:lnTo>
                    <a:pt x="93396" y="2603500"/>
                  </a:lnTo>
                  <a:lnTo>
                    <a:pt x="79894" y="2552700"/>
                  </a:lnTo>
                  <a:lnTo>
                    <a:pt x="67398" y="2514600"/>
                  </a:lnTo>
                  <a:lnTo>
                    <a:pt x="55919" y="2463800"/>
                  </a:lnTo>
                  <a:lnTo>
                    <a:pt x="45471" y="2425700"/>
                  </a:lnTo>
                  <a:lnTo>
                    <a:pt x="36067" y="2374900"/>
                  </a:lnTo>
                  <a:lnTo>
                    <a:pt x="27721" y="2324100"/>
                  </a:lnTo>
                  <a:lnTo>
                    <a:pt x="20445" y="2286000"/>
                  </a:lnTo>
                  <a:lnTo>
                    <a:pt x="14252" y="2235200"/>
                  </a:lnTo>
                  <a:lnTo>
                    <a:pt x="9156" y="2184400"/>
                  </a:lnTo>
                  <a:lnTo>
                    <a:pt x="5170" y="2133600"/>
                  </a:lnTo>
                  <a:lnTo>
                    <a:pt x="2306" y="2095500"/>
                  </a:lnTo>
                  <a:lnTo>
                    <a:pt x="578" y="2044700"/>
                  </a:lnTo>
                  <a:lnTo>
                    <a:pt x="0" y="1993900"/>
                  </a:lnTo>
                  <a:lnTo>
                    <a:pt x="578" y="1943100"/>
                  </a:lnTo>
                  <a:lnTo>
                    <a:pt x="2306" y="1892300"/>
                  </a:lnTo>
                  <a:lnTo>
                    <a:pt x="5170" y="1854200"/>
                  </a:lnTo>
                  <a:lnTo>
                    <a:pt x="9156" y="1803400"/>
                  </a:lnTo>
                  <a:lnTo>
                    <a:pt x="14252" y="1752600"/>
                  </a:lnTo>
                  <a:lnTo>
                    <a:pt x="20445" y="1701800"/>
                  </a:lnTo>
                  <a:lnTo>
                    <a:pt x="27721" y="1663700"/>
                  </a:lnTo>
                  <a:lnTo>
                    <a:pt x="36067" y="1612900"/>
                  </a:lnTo>
                  <a:lnTo>
                    <a:pt x="45471" y="1562100"/>
                  </a:lnTo>
                  <a:lnTo>
                    <a:pt x="55919" y="1524000"/>
                  </a:lnTo>
                  <a:lnTo>
                    <a:pt x="67398" y="1473200"/>
                  </a:lnTo>
                  <a:lnTo>
                    <a:pt x="79894" y="1435100"/>
                  </a:lnTo>
                  <a:lnTo>
                    <a:pt x="93396" y="1384300"/>
                  </a:lnTo>
                  <a:lnTo>
                    <a:pt x="107890" y="1346200"/>
                  </a:lnTo>
                  <a:lnTo>
                    <a:pt x="123362" y="1295400"/>
                  </a:lnTo>
                  <a:lnTo>
                    <a:pt x="139800" y="1257300"/>
                  </a:lnTo>
                  <a:lnTo>
                    <a:pt x="157190" y="1219200"/>
                  </a:lnTo>
                  <a:lnTo>
                    <a:pt x="175519" y="1168400"/>
                  </a:lnTo>
                  <a:lnTo>
                    <a:pt x="194775" y="1130300"/>
                  </a:lnTo>
                  <a:lnTo>
                    <a:pt x="214944" y="1092200"/>
                  </a:lnTo>
                  <a:lnTo>
                    <a:pt x="236014" y="1054100"/>
                  </a:lnTo>
                  <a:lnTo>
                    <a:pt x="257970" y="1016000"/>
                  </a:lnTo>
                  <a:lnTo>
                    <a:pt x="280800" y="965200"/>
                  </a:lnTo>
                  <a:lnTo>
                    <a:pt x="304491" y="927100"/>
                  </a:lnTo>
                  <a:lnTo>
                    <a:pt x="329029" y="889000"/>
                  </a:lnTo>
                  <a:lnTo>
                    <a:pt x="354402" y="850900"/>
                  </a:lnTo>
                  <a:lnTo>
                    <a:pt x="380597" y="825500"/>
                  </a:lnTo>
                  <a:lnTo>
                    <a:pt x="407600" y="787400"/>
                  </a:lnTo>
                  <a:lnTo>
                    <a:pt x="435398" y="749300"/>
                  </a:lnTo>
                  <a:lnTo>
                    <a:pt x="463979" y="711200"/>
                  </a:lnTo>
                  <a:lnTo>
                    <a:pt x="493328" y="673100"/>
                  </a:lnTo>
                  <a:lnTo>
                    <a:pt x="523434" y="647700"/>
                  </a:lnTo>
                  <a:lnTo>
                    <a:pt x="554282" y="609600"/>
                  </a:lnTo>
                  <a:lnTo>
                    <a:pt x="585861" y="584200"/>
                  </a:lnTo>
                  <a:lnTo>
                    <a:pt x="618156" y="546100"/>
                  </a:lnTo>
                  <a:lnTo>
                    <a:pt x="651155" y="520700"/>
                  </a:lnTo>
                  <a:lnTo>
                    <a:pt x="684844" y="482600"/>
                  </a:lnTo>
                  <a:lnTo>
                    <a:pt x="719210" y="457200"/>
                  </a:lnTo>
                  <a:lnTo>
                    <a:pt x="754241" y="431800"/>
                  </a:lnTo>
                  <a:lnTo>
                    <a:pt x="789924" y="406400"/>
                  </a:lnTo>
                  <a:lnTo>
                    <a:pt x="826244" y="368300"/>
                  </a:lnTo>
                  <a:lnTo>
                    <a:pt x="863189" y="342900"/>
                  </a:lnTo>
                  <a:lnTo>
                    <a:pt x="900747" y="317500"/>
                  </a:lnTo>
                  <a:lnTo>
                    <a:pt x="938903" y="292100"/>
                  </a:lnTo>
                  <a:lnTo>
                    <a:pt x="977645" y="279400"/>
                  </a:lnTo>
                  <a:lnTo>
                    <a:pt x="1016959" y="254000"/>
                  </a:lnTo>
                  <a:lnTo>
                    <a:pt x="1097254" y="203200"/>
                  </a:lnTo>
                  <a:lnTo>
                    <a:pt x="1138207" y="190500"/>
                  </a:lnTo>
                  <a:lnTo>
                    <a:pt x="1179681" y="165100"/>
                  </a:lnTo>
                  <a:lnTo>
                    <a:pt x="1264138" y="139700"/>
                  </a:lnTo>
                  <a:lnTo>
                    <a:pt x="1307094" y="114300"/>
                  </a:lnTo>
                  <a:lnTo>
                    <a:pt x="1620154" y="25400"/>
                  </a:lnTo>
                  <a:lnTo>
                    <a:pt x="1666487" y="25400"/>
                  </a:lnTo>
                  <a:lnTo>
                    <a:pt x="1713182" y="12700"/>
                  </a:lnTo>
                  <a:lnTo>
                    <a:pt x="2295622" y="12700"/>
                  </a:lnTo>
                  <a:lnTo>
                    <a:pt x="2392297" y="38100"/>
                  </a:lnTo>
                  <a:lnTo>
                    <a:pt x="2440209" y="38100"/>
                  </a:lnTo>
                  <a:lnTo>
                    <a:pt x="2628530" y="88900"/>
                  </a:lnTo>
                  <a:lnTo>
                    <a:pt x="2674678" y="114300"/>
                  </a:lnTo>
                  <a:lnTo>
                    <a:pt x="2765710" y="139700"/>
                  </a:lnTo>
                  <a:lnTo>
                    <a:pt x="2854921" y="190500"/>
                  </a:lnTo>
                  <a:lnTo>
                    <a:pt x="2898792" y="203200"/>
                  </a:lnTo>
                  <a:lnTo>
                    <a:pt x="2984964" y="254000"/>
                  </a:lnTo>
                  <a:lnTo>
                    <a:pt x="3068906" y="304800"/>
                  </a:lnTo>
                  <a:lnTo>
                    <a:pt x="3150453" y="355600"/>
                  </a:lnTo>
                  <a:lnTo>
                    <a:pt x="3190277" y="381000"/>
                  </a:lnTo>
                  <a:lnTo>
                    <a:pt x="3229441" y="419100"/>
                  </a:lnTo>
                  <a:lnTo>
                    <a:pt x="3267925" y="444500"/>
                  </a:lnTo>
                  <a:lnTo>
                    <a:pt x="3305707" y="482600"/>
                  </a:lnTo>
                  <a:lnTo>
                    <a:pt x="3342768" y="508000"/>
                  </a:lnTo>
                  <a:lnTo>
                    <a:pt x="3379087" y="546100"/>
                  </a:lnTo>
                  <a:lnTo>
                    <a:pt x="3414643" y="584200"/>
                  </a:lnTo>
                  <a:lnTo>
                    <a:pt x="3449325" y="609600"/>
                  </a:lnTo>
                  <a:lnTo>
                    <a:pt x="3483037" y="647700"/>
                  </a:lnTo>
                  <a:lnTo>
                    <a:pt x="3515768" y="685800"/>
                  </a:lnTo>
                  <a:lnTo>
                    <a:pt x="3547510" y="723900"/>
                  </a:lnTo>
                  <a:lnTo>
                    <a:pt x="3578256" y="762000"/>
                  </a:lnTo>
                  <a:lnTo>
                    <a:pt x="3607996" y="800100"/>
                  </a:lnTo>
                  <a:lnTo>
                    <a:pt x="3636723" y="838200"/>
                  </a:lnTo>
                  <a:lnTo>
                    <a:pt x="3664427" y="889000"/>
                  </a:lnTo>
                  <a:lnTo>
                    <a:pt x="3691099" y="927100"/>
                  </a:lnTo>
                  <a:lnTo>
                    <a:pt x="3716733" y="965200"/>
                  </a:lnTo>
                  <a:lnTo>
                    <a:pt x="3741318" y="1003300"/>
                  </a:lnTo>
                  <a:lnTo>
                    <a:pt x="3764847" y="1054100"/>
                  </a:lnTo>
                  <a:lnTo>
                    <a:pt x="3787312" y="1092200"/>
                  </a:lnTo>
                  <a:lnTo>
                    <a:pt x="3808702" y="1143000"/>
                  </a:lnTo>
                  <a:lnTo>
                    <a:pt x="3829011" y="1181100"/>
                  </a:lnTo>
                  <a:lnTo>
                    <a:pt x="3848229" y="1231900"/>
                  </a:lnTo>
                  <a:lnTo>
                    <a:pt x="3866349" y="1270000"/>
                  </a:lnTo>
                  <a:lnTo>
                    <a:pt x="3883361" y="1320800"/>
                  </a:lnTo>
                  <a:lnTo>
                    <a:pt x="3899257" y="1371600"/>
                  </a:lnTo>
                  <a:lnTo>
                    <a:pt x="3914028" y="1409700"/>
                  </a:lnTo>
                  <a:lnTo>
                    <a:pt x="3927667" y="1460500"/>
                  </a:lnTo>
                  <a:lnTo>
                    <a:pt x="3940165" y="1511300"/>
                  </a:lnTo>
                  <a:lnTo>
                    <a:pt x="3951512" y="1549400"/>
                  </a:lnTo>
                  <a:lnTo>
                    <a:pt x="3961701" y="1600200"/>
                  </a:lnTo>
                  <a:lnTo>
                    <a:pt x="3970723" y="1651000"/>
                  </a:lnTo>
                  <a:lnTo>
                    <a:pt x="3978570" y="1701800"/>
                  </a:lnTo>
                  <a:lnTo>
                    <a:pt x="3985233" y="1752600"/>
                  </a:lnTo>
                  <a:lnTo>
                    <a:pt x="3990703" y="1790700"/>
                  </a:lnTo>
                  <a:lnTo>
                    <a:pt x="3994973" y="1841500"/>
                  </a:lnTo>
                  <a:lnTo>
                    <a:pt x="3998033" y="1892300"/>
                  </a:lnTo>
                  <a:lnTo>
                    <a:pt x="3999876" y="1943100"/>
                  </a:lnTo>
                  <a:lnTo>
                    <a:pt x="4000492" y="1993900"/>
                  </a:lnTo>
                  <a:lnTo>
                    <a:pt x="3999913" y="2044700"/>
                  </a:lnTo>
                  <a:lnTo>
                    <a:pt x="3998185" y="2095500"/>
                  </a:lnTo>
                  <a:lnTo>
                    <a:pt x="3995321" y="2133600"/>
                  </a:lnTo>
                  <a:lnTo>
                    <a:pt x="3991335" y="2184400"/>
                  </a:lnTo>
                  <a:lnTo>
                    <a:pt x="3986239" y="2235200"/>
                  </a:lnTo>
                  <a:lnTo>
                    <a:pt x="3980046" y="2286000"/>
                  </a:lnTo>
                  <a:lnTo>
                    <a:pt x="3972770" y="2324100"/>
                  </a:lnTo>
                  <a:lnTo>
                    <a:pt x="3964424" y="2374900"/>
                  </a:lnTo>
                  <a:lnTo>
                    <a:pt x="3955020" y="2425700"/>
                  </a:lnTo>
                  <a:lnTo>
                    <a:pt x="3944572" y="2463800"/>
                  </a:lnTo>
                  <a:lnTo>
                    <a:pt x="3933093" y="2514600"/>
                  </a:lnTo>
                  <a:lnTo>
                    <a:pt x="3920597" y="2552700"/>
                  </a:lnTo>
                  <a:lnTo>
                    <a:pt x="3907095" y="2603500"/>
                  </a:lnTo>
                  <a:lnTo>
                    <a:pt x="3892601" y="2641600"/>
                  </a:lnTo>
                  <a:lnTo>
                    <a:pt x="3877129" y="2692400"/>
                  </a:lnTo>
                  <a:lnTo>
                    <a:pt x="3860691" y="2730500"/>
                  </a:lnTo>
                  <a:lnTo>
                    <a:pt x="3843301" y="2768600"/>
                  </a:lnTo>
                  <a:lnTo>
                    <a:pt x="3824972" y="2819400"/>
                  </a:lnTo>
                  <a:lnTo>
                    <a:pt x="3805716" y="2857500"/>
                  </a:lnTo>
                  <a:lnTo>
                    <a:pt x="3785547" y="2895600"/>
                  </a:lnTo>
                  <a:lnTo>
                    <a:pt x="3764478" y="2933700"/>
                  </a:lnTo>
                  <a:lnTo>
                    <a:pt x="3742521" y="2971800"/>
                  </a:lnTo>
                  <a:lnTo>
                    <a:pt x="3719691" y="3022600"/>
                  </a:lnTo>
                  <a:lnTo>
                    <a:pt x="3696001" y="3060700"/>
                  </a:lnTo>
                  <a:lnTo>
                    <a:pt x="3671462" y="3098800"/>
                  </a:lnTo>
                  <a:lnTo>
                    <a:pt x="3646089" y="3136900"/>
                  </a:lnTo>
                  <a:lnTo>
                    <a:pt x="3619894" y="3162300"/>
                  </a:lnTo>
                  <a:lnTo>
                    <a:pt x="3592891" y="3200400"/>
                  </a:lnTo>
                  <a:lnTo>
                    <a:pt x="3565093" y="3238500"/>
                  </a:lnTo>
                  <a:lnTo>
                    <a:pt x="3536512" y="3276600"/>
                  </a:lnTo>
                  <a:lnTo>
                    <a:pt x="3507163" y="3314700"/>
                  </a:lnTo>
                  <a:lnTo>
                    <a:pt x="3477057" y="3340100"/>
                  </a:lnTo>
                  <a:lnTo>
                    <a:pt x="3446209" y="3378200"/>
                  </a:lnTo>
                  <a:lnTo>
                    <a:pt x="3414630" y="3403600"/>
                  </a:lnTo>
                  <a:lnTo>
                    <a:pt x="3382335" y="3441700"/>
                  </a:lnTo>
                  <a:lnTo>
                    <a:pt x="3349336" y="3467100"/>
                  </a:lnTo>
                  <a:lnTo>
                    <a:pt x="3315647" y="3505200"/>
                  </a:lnTo>
                  <a:lnTo>
                    <a:pt x="3281281" y="3530600"/>
                  </a:lnTo>
                  <a:lnTo>
                    <a:pt x="3246250" y="3556000"/>
                  </a:lnTo>
                  <a:lnTo>
                    <a:pt x="3210567" y="3581400"/>
                  </a:lnTo>
                  <a:lnTo>
                    <a:pt x="3174247" y="3619500"/>
                  </a:lnTo>
                  <a:lnTo>
                    <a:pt x="3137302" y="3644900"/>
                  </a:lnTo>
                  <a:lnTo>
                    <a:pt x="3099744" y="3670300"/>
                  </a:lnTo>
                  <a:lnTo>
                    <a:pt x="3061588" y="3695700"/>
                  </a:lnTo>
                  <a:lnTo>
                    <a:pt x="3022846" y="3708400"/>
                  </a:lnTo>
                  <a:lnTo>
                    <a:pt x="2943658" y="3759200"/>
                  </a:lnTo>
                  <a:lnTo>
                    <a:pt x="2903237" y="3784600"/>
                  </a:lnTo>
                  <a:lnTo>
                    <a:pt x="2862284" y="3797300"/>
                  </a:lnTo>
                  <a:lnTo>
                    <a:pt x="2820810" y="3822700"/>
                  </a:lnTo>
                  <a:lnTo>
                    <a:pt x="2736353" y="3848100"/>
                  </a:lnTo>
                  <a:lnTo>
                    <a:pt x="2693397" y="3873500"/>
                  </a:lnTo>
                  <a:lnTo>
                    <a:pt x="2380337" y="3962400"/>
                  </a:lnTo>
                  <a:close/>
                </a:path>
                <a:path w="4000500" h="3987800">
                  <a:moveTo>
                    <a:pt x="2287309" y="3975100"/>
                  </a:moveTo>
                  <a:lnTo>
                    <a:pt x="1713182" y="3975100"/>
                  </a:lnTo>
                  <a:lnTo>
                    <a:pt x="1666487" y="3962400"/>
                  </a:lnTo>
                  <a:lnTo>
                    <a:pt x="2334004" y="3962400"/>
                  </a:lnTo>
                  <a:lnTo>
                    <a:pt x="2287309" y="3975100"/>
                  </a:lnTo>
                  <a:close/>
                </a:path>
                <a:path w="4000500" h="3987800">
                  <a:moveTo>
                    <a:pt x="2192881" y="3987800"/>
                  </a:moveTo>
                  <a:lnTo>
                    <a:pt x="1807610" y="3987800"/>
                  </a:lnTo>
                  <a:lnTo>
                    <a:pt x="1760227" y="3975100"/>
                  </a:lnTo>
                  <a:lnTo>
                    <a:pt x="2240264" y="3975100"/>
                  </a:lnTo>
                  <a:lnTo>
                    <a:pt x="2192881" y="3987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5960" y="2233925"/>
            <a:ext cx="221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5" dirty="0"/>
              <a:t> </a:t>
            </a:r>
            <a:r>
              <a:rPr spc="-20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35718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BUSINESS</a:t>
            </a:r>
            <a:r>
              <a:rPr sz="3400" b="0" spc="-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IMPACT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1457804"/>
            <a:ext cx="7891780" cy="9093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56565" marR="5080" indent="-444500">
              <a:lnSpc>
                <a:spcPct val="105600"/>
              </a:lnSpc>
              <a:spcBef>
                <a:spcPts val="219"/>
              </a:spcBef>
              <a:buSzPct val="155555"/>
              <a:buChar char="•"/>
              <a:tabLst>
                <a:tab pos="456565" algn="l"/>
                <a:tab pos="457200" algn="l"/>
              </a:tabLst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Organizations in the healthcare space can benefit profoundly </a:t>
            </a:r>
            <a:r>
              <a:rPr sz="1800" spc="-10" dirty="0">
                <a:solidFill>
                  <a:srgbClr val="FFFFFF"/>
                </a:solidFill>
                <a:latin typeface="TeXGyreAdventor"/>
                <a:cs typeface="TeXGyreAdventor"/>
              </a:rPr>
              <a:t>from 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this research and monitor early risk factors or risky behavioral  </a:t>
            </a:r>
            <a:r>
              <a:rPr sz="1800" spc="-10" dirty="0">
                <a:solidFill>
                  <a:srgbClr val="FFFFFF"/>
                </a:solidFill>
                <a:latin typeface="TeXGyreAdventor"/>
                <a:cs typeface="TeXGyreAdventor"/>
              </a:rPr>
              <a:t>patterns.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5872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Approach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and data</a:t>
            </a:r>
            <a:r>
              <a:rPr sz="3400" b="0" spc="-6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Source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1290164"/>
            <a:ext cx="7767320" cy="23723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6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Secondary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Data</a:t>
            </a:r>
            <a:endParaRPr sz="2800">
              <a:latin typeface="TeXGyreAdventor"/>
              <a:cs typeface="TeXGyreAdventor"/>
            </a:endParaRPr>
          </a:p>
          <a:p>
            <a:pPr marL="456565" marR="5080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The Behavioral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Risk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Factor Surveillance  System data is </a:t>
            </a:r>
            <a:r>
              <a:rPr sz="2800" dirty="0">
                <a:solidFill>
                  <a:srgbClr val="FFFFFF"/>
                </a:solidFill>
                <a:latin typeface="TeXGyreAdventor"/>
                <a:cs typeface="TeXGyreAdventor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dataset available directly 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from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CDC</a:t>
            </a:r>
            <a:r>
              <a:rPr sz="2800" spc="-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website</a:t>
            </a:r>
            <a:endParaRPr sz="2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Published</a:t>
            </a:r>
            <a:r>
              <a:rPr sz="2800" spc="-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Yearly</a:t>
            </a:r>
            <a:endParaRPr sz="2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4476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Tools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and</a:t>
            </a:r>
            <a:r>
              <a:rPr sz="3400" b="0" spc="-8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Techniques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1290164"/>
            <a:ext cx="7435215" cy="30124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6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Five predictive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models utilized.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These</a:t>
            </a:r>
            <a:r>
              <a:rPr sz="2800" spc="-6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are</a:t>
            </a:r>
            <a:endParaRPr sz="2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logistic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 regression</a:t>
            </a:r>
            <a:endParaRPr sz="2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random</a:t>
            </a:r>
            <a:r>
              <a:rPr sz="2800" spc="-15" dirty="0">
                <a:solidFill>
                  <a:srgbClr val="FFFFFF"/>
                </a:solidFill>
                <a:latin typeface="TeXGyreAdventor"/>
                <a:cs typeface="TeXGyreAdventor"/>
              </a:rPr>
              <a:t> forest</a:t>
            </a:r>
            <a:endParaRPr sz="2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decision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 tree</a:t>
            </a:r>
            <a:endParaRPr sz="2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SVM</a:t>
            </a:r>
            <a:endParaRPr sz="2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56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naive</a:t>
            </a:r>
            <a:r>
              <a:rPr sz="2800" spc="-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Bayes</a:t>
            </a:r>
            <a:endParaRPr sz="2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28606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10" dirty="0">
                <a:solidFill>
                  <a:srgbClr val="FFFFFF"/>
                </a:solidFill>
                <a:latin typeface="TeXGyreAdventor"/>
                <a:cs typeface="TeXGyreAdventor"/>
              </a:rPr>
              <a:t>Methodology</a:t>
            </a:r>
            <a:endParaRPr sz="3400">
              <a:latin typeface="TeXGyreAdventor"/>
              <a:cs typeface="TeXGyreAdventor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00577" y="2768894"/>
            <a:ext cx="1477010" cy="1337310"/>
            <a:chOff x="2400577" y="2768894"/>
            <a:chExt cx="1477010" cy="1337310"/>
          </a:xfrm>
        </p:grpSpPr>
        <p:sp>
          <p:nvSpPr>
            <p:cNvPr id="4" name="object 4"/>
            <p:cNvSpPr/>
            <p:nvPr/>
          </p:nvSpPr>
          <p:spPr>
            <a:xfrm>
              <a:off x="3068043" y="3433218"/>
              <a:ext cx="796290" cy="660400"/>
            </a:xfrm>
            <a:custGeom>
              <a:avLst/>
              <a:gdLst/>
              <a:ahLst/>
              <a:cxnLst/>
              <a:rect l="l" t="t" r="r" b="b"/>
              <a:pathLst>
                <a:path w="796289" h="660400">
                  <a:moveTo>
                    <a:pt x="560173" y="659773"/>
                  </a:moveTo>
                  <a:lnTo>
                    <a:pt x="560173" y="603173"/>
                  </a:lnTo>
                  <a:lnTo>
                    <a:pt x="0" y="603173"/>
                  </a:lnTo>
                  <a:lnTo>
                    <a:pt x="0" y="0"/>
                  </a:lnTo>
                  <a:lnTo>
                    <a:pt x="216674" y="0"/>
                  </a:lnTo>
                  <a:lnTo>
                    <a:pt x="216674" y="386499"/>
                  </a:lnTo>
                  <a:lnTo>
                    <a:pt x="560173" y="386499"/>
                  </a:lnTo>
                  <a:lnTo>
                    <a:pt x="560173" y="329899"/>
                  </a:lnTo>
                  <a:lnTo>
                    <a:pt x="796248" y="494824"/>
                  </a:lnTo>
                  <a:lnTo>
                    <a:pt x="560173" y="659773"/>
                  </a:lnTo>
                  <a:close/>
                </a:path>
              </a:pathLst>
            </a:custGeom>
            <a:solidFill>
              <a:srgbClr val="BFCC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8043" y="3433218"/>
              <a:ext cx="796290" cy="660400"/>
            </a:xfrm>
            <a:custGeom>
              <a:avLst/>
              <a:gdLst/>
              <a:ahLst/>
              <a:cxnLst/>
              <a:rect l="l" t="t" r="r" b="b"/>
              <a:pathLst>
                <a:path w="796289" h="660400">
                  <a:moveTo>
                    <a:pt x="216674" y="0"/>
                  </a:moveTo>
                  <a:lnTo>
                    <a:pt x="216674" y="386499"/>
                  </a:lnTo>
                  <a:lnTo>
                    <a:pt x="560173" y="386499"/>
                  </a:lnTo>
                  <a:lnTo>
                    <a:pt x="560173" y="329899"/>
                  </a:lnTo>
                  <a:lnTo>
                    <a:pt x="796248" y="494824"/>
                  </a:lnTo>
                  <a:lnTo>
                    <a:pt x="560173" y="659773"/>
                  </a:lnTo>
                  <a:lnTo>
                    <a:pt x="560173" y="603173"/>
                  </a:lnTo>
                  <a:lnTo>
                    <a:pt x="0" y="603173"/>
                  </a:lnTo>
                  <a:lnTo>
                    <a:pt x="0" y="0"/>
                  </a:lnTo>
                  <a:lnTo>
                    <a:pt x="216674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3277" y="2781594"/>
              <a:ext cx="1314450" cy="581025"/>
            </a:xfrm>
            <a:custGeom>
              <a:avLst/>
              <a:gdLst/>
              <a:ahLst/>
              <a:cxnLst/>
              <a:rect l="l" t="t" r="r" b="b"/>
              <a:pathLst>
                <a:path w="1314450" h="581025">
                  <a:moveTo>
                    <a:pt x="1217590" y="580448"/>
                  </a:moveTo>
                  <a:lnTo>
                    <a:pt x="96767" y="580448"/>
                  </a:lnTo>
                  <a:lnTo>
                    <a:pt x="59099" y="572844"/>
                  </a:lnTo>
                  <a:lnTo>
                    <a:pt x="28340" y="552105"/>
                  </a:lnTo>
                  <a:lnTo>
                    <a:pt x="7603" y="521344"/>
                  </a:lnTo>
                  <a:lnTo>
                    <a:pt x="0" y="483674"/>
                  </a:lnTo>
                  <a:lnTo>
                    <a:pt x="0" y="96774"/>
                  </a:lnTo>
                  <a:lnTo>
                    <a:pt x="7603" y="59104"/>
                  </a:lnTo>
                  <a:lnTo>
                    <a:pt x="28340" y="28343"/>
                  </a:lnTo>
                  <a:lnTo>
                    <a:pt x="59099" y="7604"/>
                  </a:lnTo>
                  <a:lnTo>
                    <a:pt x="96767" y="0"/>
                  </a:lnTo>
                  <a:lnTo>
                    <a:pt x="1217590" y="0"/>
                  </a:lnTo>
                  <a:lnTo>
                    <a:pt x="1271277" y="16263"/>
                  </a:lnTo>
                  <a:lnTo>
                    <a:pt x="1306996" y="59740"/>
                  </a:lnTo>
                  <a:lnTo>
                    <a:pt x="1314364" y="96774"/>
                  </a:lnTo>
                  <a:lnTo>
                    <a:pt x="1314364" y="483674"/>
                  </a:lnTo>
                  <a:lnTo>
                    <a:pt x="1306760" y="521344"/>
                  </a:lnTo>
                  <a:lnTo>
                    <a:pt x="1286021" y="552105"/>
                  </a:lnTo>
                  <a:lnTo>
                    <a:pt x="1255260" y="572844"/>
                  </a:lnTo>
                  <a:lnTo>
                    <a:pt x="1217590" y="58044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3277" y="2781594"/>
              <a:ext cx="1314450" cy="581025"/>
            </a:xfrm>
            <a:custGeom>
              <a:avLst/>
              <a:gdLst/>
              <a:ahLst/>
              <a:cxnLst/>
              <a:rect l="l" t="t" r="r" b="b"/>
              <a:pathLst>
                <a:path w="1314450" h="581025">
                  <a:moveTo>
                    <a:pt x="0" y="96774"/>
                  </a:moveTo>
                  <a:lnTo>
                    <a:pt x="7603" y="59104"/>
                  </a:lnTo>
                  <a:lnTo>
                    <a:pt x="28340" y="28343"/>
                  </a:lnTo>
                  <a:lnTo>
                    <a:pt x="59099" y="7604"/>
                  </a:lnTo>
                  <a:lnTo>
                    <a:pt x="96767" y="0"/>
                  </a:lnTo>
                  <a:lnTo>
                    <a:pt x="1217590" y="0"/>
                  </a:lnTo>
                  <a:lnTo>
                    <a:pt x="1271277" y="16263"/>
                  </a:lnTo>
                  <a:lnTo>
                    <a:pt x="1306996" y="59740"/>
                  </a:lnTo>
                  <a:lnTo>
                    <a:pt x="1314364" y="96774"/>
                  </a:lnTo>
                  <a:lnTo>
                    <a:pt x="1314364" y="483674"/>
                  </a:lnTo>
                  <a:lnTo>
                    <a:pt x="1306760" y="521344"/>
                  </a:lnTo>
                  <a:lnTo>
                    <a:pt x="1286021" y="552105"/>
                  </a:lnTo>
                  <a:lnTo>
                    <a:pt x="1255260" y="572844"/>
                  </a:lnTo>
                  <a:lnTo>
                    <a:pt x="1217590" y="580448"/>
                  </a:lnTo>
                  <a:lnTo>
                    <a:pt x="96767" y="580448"/>
                  </a:lnTo>
                  <a:lnTo>
                    <a:pt x="59099" y="572844"/>
                  </a:lnTo>
                  <a:lnTo>
                    <a:pt x="28340" y="552105"/>
                  </a:lnTo>
                  <a:lnTo>
                    <a:pt x="7603" y="521344"/>
                  </a:lnTo>
                  <a:lnTo>
                    <a:pt x="0" y="483674"/>
                  </a:lnTo>
                  <a:lnTo>
                    <a:pt x="0" y="9677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141" y="1361285"/>
            <a:ext cx="7868920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  <a:buChar char="•"/>
              <a:tabLst>
                <a:tab pos="456565" algn="l"/>
                <a:tab pos="457200" algn="l"/>
              </a:tabLst>
            </a:pP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Python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utilized for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data </a:t>
            </a:r>
            <a:r>
              <a:rPr sz="2800" spc="-10" dirty="0">
                <a:solidFill>
                  <a:srgbClr val="FFFFFF"/>
                </a:solidFill>
                <a:latin typeface="TeXGyreAdventor"/>
                <a:cs typeface="TeXGyreAdventor"/>
              </a:rPr>
              <a:t>cleaning </a:t>
            </a:r>
            <a:r>
              <a:rPr sz="2800" spc="-5" dirty="0">
                <a:solidFill>
                  <a:srgbClr val="FFFFFF"/>
                </a:solidFill>
                <a:latin typeface="TeXGyreAdventor"/>
                <a:cs typeface="TeXGyreAdventor"/>
              </a:rPr>
              <a:t>and only  the variables relevant to this analysis will be  retained</a:t>
            </a:r>
            <a:endParaRPr sz="2800">
              <a:latin typeface="TeXGyreAdventor"/>
              <a:cs typeface="TeXGyreAdventor"/>
            </a:endParaRPr>
          </a:p>
          <a:p>
            <a:pPr marL="2052320">
              <a:lnSpc>
                <a:spcPct val="100000"/>
              </a:lnSpc>
              <a:spcBef>
                <a:spcPts val="247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Cleaning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72892" y="3448393"/>
            <a:ext cx="1534160" cy="1369695"/>
            <a:chOff x="3872892" y="3448393"/>
            <a:chExt cx="1534160" cy="1369695"/>
          </a:xfrm>
        </p:grpSpPr>
        <p:sp>
          <p:nvSpPr>
            <p:cNvPr id="10" name="object 10"/>
            <p:cNvSpPr/>
            <p:nvPr/>
          </p:nvSpPr>
          <p:spPr>
            <a:xfrm>
              <a:off x="4612740" y="4211841"/>
              <a:ext cx="702310" cy="593725"/>
            </a:xfrm>
            <a:custGeom>
              <a:avLst/>
              <a:gdLst/>
              <a:ahLst/>
              <a:cxnLst/>
              <a:rect l="l" t="t" r="r" b="b"/>
              <a:pathLst>
                <a:path w="702310" h="593725">
                  <a:moveTo>
                    <a:pt x="489549" y="593523"/>
                  </a:moveTo>
                  <a:lnTo>
                    <a:pt x="489549" y="542598"/>
                  </a:lnTo>
                  <a:lnTo>
                    <a:pt x="0" y="542598"/>
                  </a:lnTo>
                  <a:lnTo>
                    <a:pt x="0" y="0"/>
                  </a:lnTo>
                  <a:lnTo>
                    <a:pt x="194899" y="0"/>
                  </a:lnTo>
                  <a:lnTo>
                    <a:pt x="194899" y="347699"/>
                  </a:lnTo>
                  <a:lnTo>
                    <a:pt x="489549" y="347699"/>
                  </a:lnTo>
                  <a:lnTo>
                    <a:pt x="489549" y="296774"/>
                  </a:lnTo>
                  <a:lnTo>
                    <a:pt x="701923" y="445149"/>
                  </a:lnTo>
                  <a:lnTo>
                    <a:pt x="489549" y="593523"/>
                  </a:lnTo>
                  <a:close/>
                </a:path>
              </a:pathLst>
            </a:custGeom>
            <a:solidFill>
              <a:srgbClr val="BFCC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2740" y="4211841"/>
              <a:ext cx="702310" cy="593725"/>
            </a:xfrm>
            <a:custGeom>
              <a:avLst/>
              <a:gdLst/>
              <a:ahLst/>
              <a:cxnLst/>
              <a:rect l="l" t="t" r="r" b="b"/>
              <a:pathLst>
                <a:path w="702310" h="593725">
                  <a:moveTo>
                    <a:pt x="194899" y="0"/>
                  </a:moveTo>
                  <a:lnTo>
                    <a:pt x="194899" y="347699"/>
                  </a:lnTo>
                  <a:lnTo>
                    <a:pt x="489549" y="347699"/>
                  </a:lnTo>
                  <a:lnTo>
                    <a:pt x="489549" y="296774"/>
                  </a:lnTo>
                  <a:lnTo>
                    <a:pt x="701923" y="445149"/>
                  </a:lnTo>
                  <a:lnTo>
                    <a:pt x="489549" y="593523"/>
                  </a:lnTo>
                  <a:lnTo>
                    <a:pt x="489549" y="542598"/>
                  </a:lnTo>
                  <a:lnTo>
                    <a:pt x="0" y="542598"/>
                  </a:lnTo>
                  <a:lnTo>
                    <a:pt x="0" y="0"/>
                  </a:lnTo>
                  <a:lnTo>
                    <a:pt x="194899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5592" y="3461093"/>
              <a:ext cx="1508760" cy="711835"/>
            </a:xfrm>
            <a:custGeom>
              <a:avLst/>
              <a:gdLst/>
              <a:ahLst/>
              <a:cxnLst/>
              <a:rect l="l" t="t" r="r" b="b"/>
              <a:pathLst>
                <a:path w="1508760" h="711835">
                  <a:moveTo>
                    <a:pt x="1389797" y="711548"/>
                  </a:moveTo>
                  <a:lnTo>
                    <a:pt x="118624" y="711548"/>
                  </a:lnTo>
                  <a:lnTo>
                    <a:pt x="72446" y="702227"/>
                  </a:lnTo>
                  <a:lnTo>
                    <a:pt x="34740" y="676808"/>
                  </a:lnTo>
                  <a:lnTo>
                    <a:pt x="9320" y="639102"/>
                  </a:lnTo>
                  <a:lnTo>
                    <a:pt x="0" y="592923"/>
                  </a:lnTo>
                  <a:lnTo>
                    <a:pt x="0" y="118599"/>
                  </a:lnTo>
                  <a:lnTo>
                    <a:pt x="9320" y="72435"/>
                  </a:lnTo>
                  <a:lnTo>
                    <a:pt x="34759" y="34724"/>
                  </a:lnTo>
                  <a:lnTo>
                    <a:pt x="72446" y="9320"/>
                  </a:lnTo>
                  <a:lnTo>
                    <a:pt x="118624" y="0"/>
                  </a:lnTo>
                  <a:lnTo>
                    <a:pt x="1389797" y="0"/>
                  </a:lnTo>
                  <a:lnTo>
                    <a:pt x="1435184" y="9018"/>
                  </a:lnTo>
                  <a:lnTo>
                    <a:pt x="1473682" y="34737"/>
                  </a:lnTo>
                  <a:lnTo>
                    <a:pt x="1499368" y="73212"/>
                  </a:lnTo>
                  <a:lnTo>
                    <a:pt x="1508397" y="118599"/>
                  </a:lnTo>
                  <a:lnTo>
                    <a:pt x="1508397" y="592923"/>
                  </a:lnTo>
                  <a:lnTo>
                    <a:pt x="1499076" y="639102"/>
                  </a:lnTo>
                  <a:lnTo>
                    <a:pt x="1473659" y="676808"/>
                  </a:lnTo>
                  <a:lnTo>
                    <a:pt x="1435961" y="702227"/>
                  </a:lnTo>
                  <a:lnTo>
                    <a:pt x="1389797" y="71154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5592" y="3461093"/>
              <a:ext cx="1508760" cy="711835"/>
            </a:xfrm>
            <a:custGeom>
              <a:avLst/>
              <a:gdLst/>
              <a:ahLst/>
              <a:cxnLst/>
              <a:rect l="l" t="t" r="r" b="b"/>
              <a:pathLst>
                <a:path w="1508760" h="711835">
                  <a:moveTo>
                    <a:pt x="0" y="118599"/>
                  </a:moveTo>
                  <a:lnTo>
                    <a:pt x="9320" y="72435"/>
                  </a:lnTo>
                  <a:lnTo>
                    <a:pt x="34740" y="34737"/>
                  </a:lnTo>
                  <a:lnTo>
                    <a:pt x="72446" y="9320"/>
                  </a:lnTo>
                  <a:lnTo>
                    <a:pt x="118624" y="0"/>
                  </a:lnTo>
                  <a:lnTo>
                    <a:pt x="1389797" y="0"/>
                  </a:lnTo>
                  <a:lnTo>
                    <a:pt x="1435184" y="9018"/>
                  </a:lnTo>
                  <a:lnTo>
                    <a:pt x="1473672" y="34724"/>
                  </a:lnTo>
                  <a:lnTo>
                    <a:pt x="1499368" y="73212"/>
                  </a:lnTo>
                  <a:lnTo>
                    <a:pt x="1508396" y="118599"/>
                  </a:lnTo>
                  <a:lnTo>
                    <a:pt x="1508396" y="592923"/>
                  </a:lnTo>
                  <a:lnTo>
                    <a:pt x="1499076" y="639102"/>
                  </a:lnTo>
                  <a:lnTo>
                    <a:pt x="1473659" y="676808"/>
                  </a:lnTo>
                  <a:lnTo>
                    <a:pt x="1435961" y="702227"/>
                  </a:lnTo>
                  <a:lnTo>
                    <a:pt x="1389797" y="711548"/>
                  </a:lnTo>
                  <a:lnTo>
                    <a:pt x="118624" y="711548"/>
                  </a:lnTo>
                  <a:lnTo>
                    <a:pt x="72446" y="702227"/>
                  </a:lnTo>
                  <a:lnTo>
                    <a:pt x="34740" y="676808"/>
                  </a:lnTo>
                  <a:lnTo>
                    <a:pt x="9320" y="639102"/>
                  </a:lnTo>
                  <a:lnTo>
                    <a:pt x="0" y="592923"/>
                  </a:lnTo>
                  <a:lnTo>
                    <a:pt x="0" y="11859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41573" y="3642002"/>
            <a:ext cx="1193800" cy="3295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93675" marR="5080" indent="-181610">
              <a:lnSpc>
                <a:spcPts val="1130"/>
              </a:lnSpc>
              <a:spcBef>
                <a:spcPts val="24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05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Assumptions  and Fit</a:t>
            </a:r>
            <a:r>
              <a:rPr sz="10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94914" y="4277091"/>
            <a:ext cx="1706245" cy="709295"/>
            <a:chOff x="5294914" y="4277091"/>
            <a:chExt cx="1706245" cy="709295"/>
          </a:xfrm>
        </p:grpSpPr>
        <p:sp>
          <p:nvSpPr>
            <p:cNvPr id="16" name="object 16"/>
            <p:cNvSpPr/>
            <p:nvPr/>
          </p:nvSpPr>
          <p:spPr>
            <a:xfrm>
              <a:off x="5307614" y="4289791"/>
              <a:ext cx="1680845" cy="683895"/>
            </a:xfrm>
            <a:custGeom>
              <a:avLst/>
              <a:gdLst/>
              <a:ahLst/>
              <a:cxnLst/>
              <a:rect l="l" t="t" r="r" b="b"/>
              <a:pathLst>
                <a:path w="1680845" h="683895">
                  <a:moveTo>
                    <a:pt x="1566696" y="683823"/>
                  </a:moveTo>
                  <a:lnTo>
                    <a:pt x="113999" y="683823"/>
                  </a:lnTo>
                  <a:lnTo>
                    <a:pt x="69630" y="674863"/>
                  </a:lnTo>
                  <a:lnTo>
                    <a:pt x="33393" y="650429"/>
                  </a:lnTo>
                  <a:lnTo>
                    <a:pt x="8960" y="614193"/>
                  </a:lnTo>
                  <a:lnTo>
                    <a:pt x="0" y="569823"/>
                  </a:lnTo>
                  <a:lnTo>
                    <a:pt x="0" y="113974"/>
                  </a:lnTo>
                  <a:lnTo>
                    <a:pt x="8960" y="69609"/>
                  </a:lnTo>
                  <a:lnTo>
                    <a:pt x="33402" y="33374"/>
                  </a:lnTo>
                  <a:lnTo>
                    <a:pt x="69630" y="8956"/>
                  </a:lnTo>
                  <a:lnTo>
                    <a:pt x="113999" y="0"/>
                  </a:lnTo>
                  <a:lnTo>
                    <a:pt x="1566696" y="0"/>
                  </a:lnTo>
                  <a:lnTo>
                    <a:pt x="1610315" y="8671"/>
                  </a:lnTo>
                  <a:lnTo>
                    <a:pt x="1647301" y="33381"/>
                  </a:lnTo>
                  <a:lnTo>
                    <a:pt x="1671999" y="70356"/>
                  </a:lnTo>
                  <a:lnTo>
                    <a:pt x="1680671" y="113974"/>
                  </a:lnTo>
                  <a:lnTo>
                    <a:pt x="1680671" y="569823"/>
                  </a:lnTo>
                  <a:lnTo>
                    <a:pt x="1671715" y="614193"/>
                  </a:lnTo>
                  <a:lnTo>
                    <a:pt x="1647290" y="650429"/>
                  </a:lnTo>
                  <a:lnTo>
                    <a:pt x="1611062" y="674863"/>
                  </a:lnTo>
                  <a:lnTo>
                    <a:pt x="1566696" y="683823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7614" y="4289791"/>
              <a:ext cx="1680845" cy="683895"/>
            </a:xfrm>
            <a:custGeom>
              <a:avLst/>
              <a:gdLst/>
              <a:ahLst/>
              <a:cxnLst/>
              <a:rect l="l" t="t" r="r" b="b"/>
              <a:pathLst>
                <a:path w="1680845" h="683895">
                  <a:moveTo>
                    <a:pt x="0" y="113974"/>
                  </a:moveTo>
                  <a:lnTo>
                    <a:pt x="8960" y="69609"/>
                  </a:lnTo>
                  <a:lnTo>
                    <a:pt x="33393" y="33381"/>
                  </a:lnTo>
                  <a:lnTo>
                    <a:pt x="69630" y="8956"/>
                  </a:lnTo>
                  <a:lnTo>
                    <a:pt x="113999" y="0"/>
                  </a:lnTo>
                  <a:lnTo>
                    <a:pt x="1566696" y="0"/>
                  </a:lnTo>
                  <a:lnTo>
                    <a:pt x="1610315" y="8671"/>
                  </a:lnTo>
                  <a:lnTo>
                    <a:pt x="1647296" y="33374"/>
                  </a:lnTo>
                  <a:lnTo>
                    <a:pt x="1671999" y="70356"/>
                  </a:lnTo>
                  <a:lnTo>
                    <a:pt x="1680671" y="113974"/>
                  </a:lnTo>
                  <a:lnTo>
                    <a:pt x="1680671" y="569823"/>
                  </a:lnTo>
                  <a:lnTo>
                    <a:pt x="1671715" y="614193"/>
                  </a:lnTo>
                  <a:lnTo>
                    <a:pt x="1647290" y="650429"/>
                  </a:lnTo>
                  <a:lnTo>
                    <a:pt x="1611062" y="674863"/>
                  </a:lnTo>
                  <a:lnTo>
                    <a:pt x="1566696" y="683823"/>
                  </a:lnTo>
                  <a:lnTo>
                    <a:pt x="113999" y="683823"/>
                  </a:lnTo>
                  <a:lnTo>
                    <a:pt x="69630" y="674863"/>
                  </a:lnTo>
                  <a:lnTo>
                    <a:pt x="33393" y="650429"/>
                  </a:lnTo>
                  <a:lnTo>
                    <a:pt x="8960" y="614193"/>
                  </a:lnTo>
                  <a:lnTo>
                    <a:pt x="0" y="569823"/>
                  </a:lnTo>
                  <a:lnTo>
                    <a:pt x="0" y="11397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75639" y="4456841"/>
            <a:ext cx="1344295" cy="3295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84785">
              <a:lnSpc>
                <a:spcPts val="1130"/>
              </a:lnSpc>
              <a:spcBef>
                <a:spcPts val="24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Compare </a:t>
            </a: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performance/accuracy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8" y="438072"/>
            <a:ext cx="35306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Expected</a:t>
            </a:r>
            <a:r>
              <a:rPr sz="3400" b="0" spc="-9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eXGyreAdventor"/>
                <a:cs typeface="TeXGyreAdventor"/>
              </a:rPr>
              <a:t>Results</a:t>
            </a:r>
            <a:endParaRPr sz="3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1457804"/>
            <a:ext cx="8045450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11100"/>
              </a:lnSpc>
              <a:spcBef>
                <a:spcPts val="100"/>
              </a:spcBef>
              <a:buSzPct val="155555"/>
              <a:buChar char="•"/>
              <a:tabLst>
                <a:tab pos="456565" algn="l"/>
                <a:tab pos="457200" algn="l"/>
              </a:tabLst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From this project we intend to design </a:t>
            </a:r>
            <a:r>
              <a:rPr sz="1800" dirty="0">
                <a:solidFill>
                  <a:srgbClr val="FFFFFF"/>
                </a:solidFill>
                <a:latin typeface="TeXGyreAdventor"/>
                <a:cs typeface="TeXGyreAdventor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model which will forecast </a:t>
            </a:r>
            <a:r>
              <a:rPr sz="1800" spc="-10" dirty="0">
                <a:solidFill>
                  <a:srgbClr val="FFFFFF"/>
                </a:solidFill>
                <a:latin typeface="TeXGyreAdventor"/>
                <a:cs typeface="TeXGyreAdventor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early detection of chronic kidney</a:t>
            </a:r>
            <a:r>
              <a:rPr sz="1800" spc="-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disease.</a:t>
            </a:r>
            <a:endParaRPr sz="1800">
              <a:latin typeface="TeXGyreAdventor"/>
              <a:cs typeface="TeXGyreAdventor"/>
            </a:endParaRPr>
          </a:p>
          <a:p>
            <a:pPr marL="456565" indent="-444500">
              <a:lnSpc>
                <a:spcPct val="100000"/>
              </a:lnSpc>
              <a:spcBef>
                <a:spcPts val="1520"/>
              </a:spcBef>
              <a:buSzPct val="155555"/>
              <a:buChar char="•"/>
              <a:tabLst>
                <a:tab pos="456565" algn="l"/>
                <a:tab pos="457200" algn="l"/>
              </a:tabLst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Determination of factors linked with kidney</a:t>
            </a:r>
            <a:r>
              <a:rPr sz="1800" spc="-3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disease.</a:t>
            </a:r>
            <a:endParaRPr sz="1800">
              <a:latin typeface="TeXGyreAdventor"/>
              <a:cs typeface="TeXGyreAdventor"/>
            </a:endParaRPr>
          </a:p>
          <a:p>
            <a:pPr marL="456565" marR="73660" indent="-444500">
              <a:lnSpc>
                <a:spcPct val="111100"/>
              </a:lnSpc>
              <a:spcBef>
                <a:spcPts val="1520"/>
              </a:spcBef>
              <a:buSzPct val="155555"/>
              <a:buChar char="•"/>
              <a:tabLst>
                <a:tab pos="456565" algn="l"/>
                <a:tab pos="457200" algn="l"/>
              </a:tabLst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Using Decision tree model, data set will be broken down into smaller  subsets to identify useful</a:t>
            </a:r>
            <a:r>
              <a:rPr sz="1800" spc="-1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data.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855" y="2218383"/>
            <a:ext cx="11595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02A1A3"/>
                </a:solidFill>
                <a:latin typeface="TeXGyreAdventor"/>
                <a:cs typeface="TeXGyreAdventor"/>
              </a:rPr>
              <a:t>Week1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954" y="4222296"/>
            <a:ext cx="19418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Literature</a:t>
            </a:r>
            <a:r>
              <a:rPr sz="1050" spc="-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review</a:t>
            </a:r>
            <a:endParaRPr sz="10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Planning the Step/</a:t>
            </a:r>
            <a:r>
              <a:rPr sz="1050" spc="-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eXGyreAdventor"/>
                <a:cs typeface="TeXGyreAdventor"/>
              </a:rPr>
              <a:t>procedure</a:t>
            </a:r>
            <a:endParaRPr sz="105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3380" y="3292611"/>
            <a:ext cx="11595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ED9523"/>
                </a:solidFill>
                <a:latin typeface="TeXGyreAdventor"/>
                <a:cs typeface="TeXGyreAdventor"/>
              </a:rPr>
              <a:t>Week2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8416" y="1464643"/>
            <a:ext cx="9798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Data</a:t>
            </a:r>
            <a:r>
              <a:rPr sz="1050" spc="-7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Cleaning</a:t>
            </a:r>
            <a:endParaRPr sz="105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483" y="2225575"/>
            <a:ext cx="11595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EF2F77"/>
                </a:solidFill>
                <a:latin typeface="TeXGyreAdventor"/>
                <a:cs typeface="TeXGyreAdventor"/>
              </a:rPr>
              <a:t>Week3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880" y="4222296"/>
            <a:ext cx="21685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Using Proper Sampling Technique  Exploratory Data</a:t>
            </a:r>
            <a:r>
              <a:rPr sz="1050" spc="-2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Analysis</a:t>
            </a:r>
            <a:endParaRPr sz="105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155" y="3298640"/>
            <a:ext cx="1160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1C7CBA"/>
                </a:solidFill>
                <a:latin typeface="TeXGyreAdventor"/>
                <a:cs typeface="TeXGyreAdventor"/>
              </a:rPr>
              <a:t>Week4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290" y="1464643"/>
            <a:ext cx="1875789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Checking Model</a:t>
            </a:r>
            <a:r>
              <a:rPr sz="1050" spc="-4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eXGyreAdventor"/>
                <a:cs typeface="TeXGyreAdventor"/>
              </a:rPr>
              <a:t>Assumption</a:t>
            </a:r>
            <a:endParaRPr sz="105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8184" y="2244663"/>
            <a:ext cx="1160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974805"/>
                </a:solidFill>
                <a:latin typeface="TeXGyreAdventor"/>
                <a:cs typeface="TeXGyreAdventor"/>
              </a:rPr>
              <a:t>Week5</a:t>
            </a:r>
            <a:endParaRPr sz="2700">
              <a:latin typeface="TeXGyreAdventor"/>
              <a:cs typeface="TeXGyreAdvento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9133" y="4222296"/>
            <a:ext cx="16833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Run Model and</a:t>
            </a:r>
            <a:r>
              <a:rPr sz="1050" spc="-8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TeXGyreAdventor"/>
                <a:cs typeface="TeXGyreAdventor"/>
              </a:rPr>
              <a:t>Compare  results</a:t>
            </a:r>
            <a:endParaRPr sz="1050">
              <a:latin typeface="TeXGyreAdventor"/>
              <a:cs typeface="TeXGyreAdventor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8741" y="659238"/>
            <a:ext cx="8289290" cy="4010025"/>
            <a:chOff x="488741" y="659238"/>
            <a:chExt cx="8289290" cy="4010025"/>
          </a:xfrm>
        </p:grpSpPr>
        <p:sp>
          <p:nvSpPr>
            <p:cNvPr id="13" name="object 13"/>
            <p:cNvSpPr/>
            <p:nvPr/>
          </p:nvSpPr>
          <p:spPr>
            <a:xfrm>
              <a:off x="488741" y="4659265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ln w="19049">
              <a:solidFill>
                <a:srgbClr val="02A1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8692" y="4659265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ln w="19049">
              <a:solidFill>
                <a:srgbClr val="EF2F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1310" y="4659265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ln w="19049">
              <a:solidFill>
                <a:srgbClr val="9748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05973" y="1376482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4" y="0"/>
                  </a:lnTo>
                </a:path>
              </a:pathLst>
            </a:custGeom>
            <a:ln w="19049">
              <a:solidFill>
                <a:srgbClr val="ED9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96013" y="1376482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ln w="19049">
              <a:solidFill>
                <a:srgbClr val="1C7C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34066" y="659238"/>
              <a:ext cx="142874" cy="142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7416" y="659238"/>
              <a:ext cx="142874" cy="142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0516" y="659238"/>
              <a:ext cx="142874" cy="142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3590" y="659238"/>
              <a:ext cx="142874" cy="1428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67040" y="659238"/>
              <a:ext cx="142874" cy="1428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86196" y="109018"/>
            <a:ext cx="3562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2670" algn="l"/>
              </a:tabLst>
            </a:pPr>
            <a:r>
              <a:rPr sz="3000" b="0" spc="-52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3000" b="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18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000" b="0" spc="-19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3000" b="0" spc="-690" dirty="0">
                <a:solidFill>
                  <a:srgbClr val="FFFFFF"/>
                </a:solidFill>
                <a:latin typeface="Arial"/>
                <a:cs typeface="Arial"/>
              </a:rPr>
              <a:t>E      </a:t>
            </a:r>
            <a:r>
              <a:rPr sz="3000" b="0" spc="-515" dirty="0">
                <a:solidFill>
                  <a:srgbClr val="FFFFFF"/>
                </a:solidFill>
                <a:latin typeface="Arial"/>
                <a:cs typeface="Arial"/>
              </a:rPr>
              <a:t>L   </a:t>
            </a:r>
            <a:r>
              <a:rPr sz="3000" b="0" spc="-1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1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69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3000" b="0" spc="-50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000" b="0" spc="-51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3000" b="0" spc="-18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000" b="0" spc="-35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000" b="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6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Internal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602</Words>
  <Application>Microsoft Office PowerPoint</Application>
  <PresentationFormat>On-screen Show (16:9)</PresentationFormat>
  <Paragraphs>137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Carlito</vt:lpstr>
      <vt:lpstr>TeXGyreAdventor</vt:lpstr>
      <vt:lpstr>Office Theme</vt:lpstr>
      <vt:lpstr>Prediction model for Kidney disease</vt:lpstr>
      <vt:lpstr>Introduction</vt:lpstr>
      <vt:lpstr>BUSINESS PROBLEM</vt:lpstr>
      <vt:lpstr>BUSINESS IMPACT</vt:lpstr>
      <vt:lpstr>Approach and data Source</vt:lpstr>
      <vt:lpstr>Tools and Techniques</vt:lpstr>
      <vt:lpstr>Methodology</vt:lpstr>
      <vt:lpstr>Expected Results</vt:lpstr>
      <vt:lpstr>T  I M E      L   I N E S L I D E</vt:lpstr>
      <vt:lpstr>T  I M E      L   I N E S L I D E</vt:lpstr>
      <vt:lpstr>Data cleaning</vt:lpstr>
      <vt:lpstr>Dealing with Imbalanced Dataset</vt:lpstr>
      <vt:lpstr>Data cleaning contd.</vt:lpstr>
      <vt:lpstr>PowerPoint Presentation</vt:lpstr>
      <vt:lpstr>Kidney Disease Vs Exercise</vt:lpstr>
      <vt:lpstr>Race and Kidney disease</vt:lpstr>
      <vt:lpstr>Sex and Kidney disease</vt:lpstr>
      <vt:lpstr>Education and Kidney disease</vt:lpstr>
      <vt:lpstr>BMI and Kidney Disease</vt:lpstr>
      <vt:lpstr>Logistic Regression Full Model</vt:lpstr>
      <vt:lpstr>Visualizing the tree(How Race  is branching out)</vt:lpstr>
      <vt:lpstr>RF model confusion matrix</vt:lpstr>
      <vt:lpstr>SVM with C=100</vt:lpstr>
      <vt:lpstr>Regularization and Overfitting</vt:lpstr>
      <vt:lpstr>Try different hyperparameter</vt:lpstr>
      <vt:lpstr>Best parameters</vt:lpstr>
      <vt:lpstr>NB output</vt:lpstr>
      <vt:lpstr>ROC AUC</vt:lpstr>
      <vt:lpstr>Let’s compare Again</vt:lpstr>
      <vt:lpstr>Oversampling Vs Undersampling</vt:lpstr>
      <vt:lpstr>Advantages and disadvantages</vt:lpstr>
      <vt:lpstr>Decision Tree</vt:lpstr>
      <vt:lpstr>Results/Conclusion</vt:lpstr>
      <vt:lpstr>Direction for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 for Kidney disease</dc:title>
  <cp:lastModifiedBy>Sarwat Zabeen</cp:lastModifiedBy>
  <cp:revision>1</cp:revision>
  <dcterms:created xsi:type="dcterms:W3CDTF">2022-01-08T03:33:21Z</dcterms:created>
  <dcterms:modified xsi:type="dcterms:W3CDTF">2022-01-08T03:34:47Z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2022-01-08T00:00:00Z</vt:filetime>
  </property>
</Properties>
</file>