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72" r:id="rId4"/>
    <p:sldId id="273" r:id="rId5"/>
    <p:sldId id="274" r:id="rId6"/>
    <p:sldId id="278" r:id="rId7"/>
    <p:sldId id="275" r:id="rId8"/>
    <p:sldId id="276" r:id="rId9"/>
    <p:sldId id="277" r:id="rId10"/>
    <p:sldId id="280" r:id="rId11"/>
    <p:sldId id="279" r:id="rId12"/>
    <p:sldId id="281" r:id="rId13"/>
    <p:sldId id="282" r:id="rId14"/>
    <p:sldId id="283" r:id="rId15"/>
    <p:sldId id="271" r:id="rId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C61C659-5E4B-49B5-9429-0B62276F631F}">
  <a:tblStyle styleId="{CC61C659-5E4B-49B5-9429-0B62276F631F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A466684-0AB8-46EE-9B30-6CED47A9FA1B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7A9AF56-DCC0-4AA7-B558-48FE5A2577B1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2" d="100"/>
          <a:sy n="102" d="100"/>
        </p:scale>
        <p:origin x="-1288" y="-2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72360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ui/layout/relative.html" TargetMode="External"/><Relationship Id="rId4" Type="http://schemas.openxmlformats.org/officeDocument/2006/relationships/hyperlink" Target="http://developer.android.com/guide/topics/ui/layout/linear.html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unes.apple.com/il/app/kmh-sylmty-kl-krtysy-h-sr/id482476889?mt=8" TargetMode="External"/><Relationship Id="rId4" Type="http://schemas.openxmlformats.org/officeDocument/2006/relationships/hyperlink" Target="http://loginbox-app.com/loginbox/site/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rbes.com/sites/tristanlouis/2013/08/10/how-much-do-average-apps-make/" TargetMode="External"/><Relationship Id="rId4" Type="http://schemas.openxmlformats.org/officeDocument/2006/relationships/hyperlink" Target="http://www.forbes.com/sites/terokuittinen/2013/08/05/number-of-app-sessions-on-google-play-growing-by-nearly-twice-as-fast-as-on-ios/" TargetMode="Externa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1BesOlQb8c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basics/activity-lifecycle/starting.html" TargetMode="External"/><Relationship Id="rId4" Type="http://schemas.openxmlformats.org/officeDocument/2006/relationships/hyperlink" Target="http://developer.android.com/guide/components/fragments.html" TargetMode="External"/><Relationship Id="rId5" Type="http://schemas.openxmlformats.org/officeDocument/2006/relationships/hyperlink" Target="http://developer.android.com/guide/practices/tablets-and-handsets.html" TargetMode="External"/><Relationship Id="rId6" Type="http://schemas.openxmlformats.org/officeDocument/2006/relationships/hyperlink" Target="http://developer.android.com/training/animation/screen-slide.html" TargetMode="External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indent="0" algn="ctr">
              <a:buNone/>
            </a:pPr>
            <a:r>
              <a:rPr lang="en-US" sz="5400" dirty="0" smtClean="0"/>
              <a:t>Android App </a:t>
            </a:r>
            <a:r>
              <a:rPr lang="en-US" sz="5400" dirty="0" smtClean="0"/>
              <a:t>Dev. </a:t>
            </a:r>
            <a:r>
              <a:rPr lang="en-US" sz="5400" dirty="0" smtClean="0"/>
              <a:t>Basics</a:t>
            </a:r>
            <a:endParaRPr lang="en" sz="5400"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3"/>
            <a:ext cx="7772400" cy="121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0" algn="ctr">
              <a:buNone/>
            </a:pPr>
            <a:r>
              <a:rPr lang="en-US" dirty="0" smtClean="0"/>
              <a:t>April 2014 – Yossi Shmulevitch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084" y="1"/>
            <a:ext cx="2631915" cy="14068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257362" cy="140687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647700" lvl="0" indent="-457200" algn="ctr" rtl="1"/>
            <a:r>
              <a:rPr lang="en-US" dirty="0"/>
              <a:t>Views and Layouts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2920" y="1093387"/>
            <a:ext cx="8229600" cy="405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View – view hierarchy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Custom View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Layouts</a:t>
            </a:r>
          </a:p>
          <a:p>
            <a:pPr marL="1047750" lvl="1" indent="-457200" rtl="1">
              <a:buFont typeface="Arial"/>
              <a:buChar char="•"/>
            </a:pPr>
            <a:r>
              <a:rPr lang="en-US" sz="1800" dirty="0" smtClean="0">
                <a:hlinkClick r:id="rId3"/>
              </a:rPr>
              <a:t>Relative layout</a:t>
            </a:r>
            <a:endParaRPr lang="en-US" sz="1800" dirty="0" smtClean="0"/>
          </a:p>
          <a:p>
            <a:pPr marL="1047750" lvl="1" indent="-457200" rtl="1">
              <a:buFont typeface="Arial"/>
              <a:buChar char="•"/>
            </a:pPr>
            <a:r>
              <a:rPr lang="en-US" sz="1800" dirty="0" smtClean="0">
                <a:hlinkClick r:id="rId4"/>
              </a:rPr>
              <a:t>Linear Layout</a:t>
            </a:r>
            <a:endParaRPr lang="en-US" sz="1800" dirty="0" smtClean="0"/>
          </a:p>
          <a:p>
            <a:pPr marL="1047750" lvl="1" indent="-457200" rtl="1">
              <a:buFont typeface="Arial"/>
              <a:buChar char="•"/>
            </a:pPr>
            <a:r>
              <a:rPr lang="en-US" sz="1800" dirty="0" err="1" smtClean="0"/>
              <a:t>AbsoluteLayout</a:t>
            </a:r>
            <a:endParaRPr lang="en-US" sz="1800" dirty="0" smtClean="0"/>
          </a:p>
          <a:p>
            <a:pPr marL="533400" indent="-342900" rtl="1">
              <a:buFont typeface="Arial"/>
              <a:buChar char="•"/>
            </a:pPr>
            <a:r>
              <a:rPr lang="en-US" sz="2400" dirty="0"/>
              <a:t>Padding &amp; </a:t>
            </a:r>
            <a:r>
              <a:rPr lang="en-US" sz="2400" dirty="0" smtClean="0"/>
              <a:t>Margins</a:t>
            </a:r>
          </a:p>
          <a:p>
            <a:pPr marL="533400" indent="-342900" rtl="1">
              <a:buFont typeface="Arial"/>
              <a:buChar char="•"/>
            </a:pPr>
            <a:r>
              <a:rPr lang="en-US" sz="2400" dirty="0" smtClean="0"/>
              <a:t>Other attributes</a:t>
            </a:r>
          </a:p>
          <a:p>
            <a:pPr marL="647700" indent="-457200" rtl="1">
              <a:buFont typeface="Arial"/>
              <a:buChar char="•"/>
            </a:pPr>
            <a:endParaRPr lang="en-US" sz="2400" dirty="0" smtClean="0"/>
          </a:p>
          <a:p>
            <a:pPr marL="647700" indent="-457200" rtl="1">
              <a:buFont typeface="Arial"/>
              <a:buChar char="•"/>
            </a:pPr>
            <a:endParaRPr lang="en-US" sz="2400" dirty="0"/>
          </a:p>
          <a:p>
            <a:pPr marL="647700" indent="-457200" rtl="1">
              <a:buFont typeface="Arial"/>
              <a:buChar char="•"/>
            </a:pPr>
            <a:endParaRPr lang="en-US" dirty="0" smtClean="0"/>
          </a:p>
          <a:p>
            <a:pPr marL="1047750" lvl="1" indent="-457200" rtl="1">
              <a:buFont typeface="Arial"/>
              <a:buChar char="•"/>
            </a:pPr>
            <a:endParaRPr lang="en-US" sz="1800" dirty="0"/>
          </a:p>
          <a:p>
            <a:pPr marL="1047750" lvl="1" indent="-457200" rtl="1">
              <a:buFont typeface="Arial"/>
              <a:buChar char="•"/>
            </a:pPr>
            <a:endParaRPr lang="en-US" sz="1800" dirty="0" smtClean="0"/>
          </a:p>
          <a:p>
            <a:pPr marL="647700" lvl="0" indent="-457200" rtl="1">
              <a:buFont typeface="Arial"/>
              <a:buChar char="•"/>
            </a:pPr>
            <a:endParaRPr lang="en-US" sz="2600" dirty="0" smtClean="0"/>
          </a:p>
          <a:p>
            <a:pPr marL="590550" lvl="1" indent="0" rtl="1"/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he-IL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716" y="1234648"/>
            <a:ext cx="26416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6492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647700" lvl="0" indent="-457200" algn="ctr" rtl="1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2920" y="1093387"/>
            <a:ext cx="8229600" cy="405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indent="-457200" rtl="1">
              <a:buFont typeface="Arial"/>
              <a:buChar char="•"/>
            </a:pPr>
            <a:endParaRPr lang="en-US" sz="2400" dirty="0" smtClean="0"/>
          </a:p>
          <a:p>
            <a:pPr marL="647700" indent="-457200" rtl="1">
              <a:buFont typeface="Arial"/>
              <a:buChar char="•"/>
            </a:pPr>
            <a:endParaRPr lang="en-US" sz="2400" dirty="0"/>
          </a:p>
          <a:p>
            <a:pPr marL="647700" indent="-457200" rtl="1">
              <a:buFont typeface="Arial"/>
              <a:buChar char="•"/>
            </a:pPr>
            <a:endParaRPr lang="en-US" dirty="0" smtClean="0"/>
          </a:p>
          <a:p>
            <a:pPr marL="1047750" lvl="1" indent="-457200" rtl="1">
              <a:buFont typeface="Arial"/>
              <a:buChar char="•"/>
            </a:pPr>
            <a:endParaRPr lang="en-US" sz="1800" dirty="0"/>
          </a:p>
          <a:p>
            <a:pPr marL="1047750" lvl="1" indent="-457200" rtl="1">
              <a:buFont typeface="Arial"/>
              <a:buChar char="•"/>
            </a:pPr>
            <a:endParaRPr lang="en-US" sz="1800" dirty="0" smtClean="0"/>
          </a:p>
          <a:p>
            <a:pPr marL="647700" lvl="0" indent="-457200" rtl="1">
              <a:buFont typeface="Arial"/>
              <a:buChar char="•"/>
            </a:pPr>
            <a:endParaRPr lang="en-US" sz="2600" dirty="0" smtClean="0"/>
          </a:p>
          <a:p>
            <a:pPr marL="590550" lvl="1" indent="0" rtl="1"/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he-IL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3387"/>
            <a:ext cx="9144000" cy="40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0921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647700" lvl="0" indent="-457200" algn="ctr" rtl="1"/>
            <a:r>
              <a:rPr lang="en-US" dirty="0" smtClean="0"/>
              <a:t>Security and Tracking +</a:t>
            </a:r>
            <a:endParaRPr lang="en-US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2920" y="1093387"/>
            <a:ext cx="8229600" cy="405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Security in Android – challenging!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File usage options – Ext. </a:t>
            </a:r>
            <a:r>
              <a:rPr lang="en-US" sz="2800" dirty="0" err="1" smtClean="0"/>
              <a:t>Vs</a:t>
            </a:r>
            <a:r>
              <a:rPr lang="en-US" sz="2800" dirty="0" smtClean="0"/>
              <a:t> Int.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Encryption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Tracking – GA or Flurry?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Crashes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Support?</a:t>
            </a:r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indent="-457200" rtl="1">
              <a:buFont typeface="Arial"/>
              <a:buChar char="•"/>
            </a:pPr>
            <a:endParaRPr lang="en-US" sz="2400" dirty="0" smtClean="0"/>
          </a:p>
          <a:p>
            <a:pPr marL="647700" indent="-457200" rtl="1">
              <a:buFont typeface="Arial"/>
              <a:buChar char="•"/>
            </a:pPr>
            <a:endParaRPr lang="en-US" sz="2400" dirty="0"/>
          </a:p>
          <a:p>
            <a:pPr marL="647700" indent="-457200" rtl="1">
              <a:buFont typeface="Arial"/>
              <a:buChar char="•"/>
            </a:pPr>
            <a:endParaRPr lang="en-US" dirty="0" smtClean="0"/>
          </a:p>
          <a:p>
            <a:pPr marL="1047750" lvl="1" indent="-457200" rtl="1">
              <a:buFont typeface="Arial"/>
              <a:buChar char="•"/>
            </a:pPr>
            <a:endParaRPr lang="en-US" sz="1800" dirty="0"/>
          </a:p>
          <a:p>
            <a:pPr marL="1047750" lvl="1" indent="-457200" rtl="1">
              <a:buFont typeface="Arial"/>
              <a:buChar char="•"/>
            </a:pPr>
            <a:endParaRPr lang="en-US" sz="1800" dirty="0" smtClean="0"/>
          </a:p>
          <a:p>
            <a:pPr marL="647700" lvl="0" indent="-457200" rtl="1">
              <a:buFont typeface="Arial"/>
              <a:buChar char="•"/>
            </a:pPr>
            <a:endParaRPr lang="en-US" sz="2600" dirty="0" smtClean="0"/>
          </a:p>
          <a:p>
            <a:pPr marL="590550" lvl="1" indent="0" rtl="1"/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he-IL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0" y="26797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517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647700" lvl="0" indent="-457200" algn="ctr" rtl="1"/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2920" y="1093387"/>
            <a:ext cx="8229600" cy="405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indent="-457200" rtl="1">
              <a:buFont typeface="Arial"/>
              <a:buChar char="•"/>
            </a:pPr>
            <a:r>
              <a:rPr lang="en-US" sz="2800" dirty="0"/>
              <a:t>JSON/</a:t>
            </a:r>
            <a:r>
              <a:rPr lang="en-US" sz="2800" dirty="0" smtClean="0"/>
              <a:t>REST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err="1" smtClean="0"/>
              <a:t>RoR</a:t>
            </a:r>
            <a:endParaRPr lang="en-US" sz="2800" dirty="0" smtClean="0"/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Google App engine (Cloud platform)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JEE/.NET/whatever on EC2 </a:t>
            </a:r>
            <a:r>
              <a:rPr lang="en-US" sz="2800" dirty="0"/>
              <a:t>(</a:t>
            </a:r>
            <a:r>
              <a:rPr lang="en-US" sz="2800" dirty="0" smtClean="0"/>
              <a:t>other cloud </a:t>
            </a:r>
            <a:r>
              <a:rPr lang="en-US" sz="2800" dirty="0" err="1" smtClean="0"/>
              <a:t>plaf</a:t>
            </a:r>
            <a:r>
              <a:rPr lang="en-US" sz="2800" dirty="0" smtClean="0"/>
              <a:t>.)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Tones of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Parties(</a:t>
            </a:r>
            <a:r>
              <a:rPr lang="en-US" sz="2800" dirty="0" err="1" smtClean="0"/>
              <a:t>Aplicasa</a:t>
            </a:r>
            <a:r>
              <a:rPr lang="en-US" sz="2800" dirty="0" smtClean="0"/>
              <a:t>)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User data on cloud</a:t>
            </a:r>
            <a:r>
              <a:rPr lang="he-IL" sz="2800" dirty="0" smtClean="0"/>
              <a:t> – </a:t>
            </a:r>
            <a:r>
              <a:rPr lang="en-US" sz="2800" dirty="0" err="1" smtClean="0"/>
              <a:t>iCloud</a:t>
            </a:r>
            <a:r>
              <a:rPr lang="en-US" sz="2800" dirty="0" smtClean="0"/>
              <a:t>, </a:t>
            </a:r>
            <a:r>
              <a:rPr lang="en-US" sz="2800" dirty="0" err="1" smtClean="0"/>
              <a:t>google</a:t>
            </a:r>
            <a:r>
              <a:rPr lang="en-US" sz="2800" dirty="0" smtClean="0"/>
              <a:t> </a:t>
            </a:r>
            <a:r>
              <a:rPr lang="en-US" sz="2800" dirty="0" err="1" smtClean="0"/>
              <a:t>drive,dropbox</a:t>
            </a:r>
            <a:endParaRPr lang="en-US" sz="28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indent="-457200" rtl="1">
              <a:buFont typeface="Arial"/>
              <a:buChar char="•"/>
            </a:pPr>
            <a:endParaRPr lang="en-US" sz="2400" dirty="0" smtClean="0"/>
          </a:p>
          <a:p>
            <a:pPr marL="647700" indent="-457200" rtl="1">
              <a:buFont typeface="Arial"/>
              <a:buChar char="•"/>
            </a:pPr>
            <a:endParaRPr lang="en-US" sz="2400" dirty="0"/>
          </a:p>
          <a:p>
            <a:pPr marL="647700" indent="-457200" rtl="1">
              <a:buFont typeface="Arial"/>
              <a:buChar char="•"/>
            </a:pPr>
            <a:endParaRPr lang="en-US" dirty="0" smtClean="0"/>
          </a:p>
          <a:p>
            <a:pPr marL="1047750" lvl="1" indent="-457200" rtl="1">
              <a:buFont typeface="Arial"/>
              <a:buChar char="•"/>
            </a:pPr>
            <a:endParaRPr lang="en-US" sz="1800" dirty="0"/>
          </a:p>
          <a:p>
            <a:pPr marL="1047750" lvl="1" indent="-457200" rtl="1">
              <a:buFont typeface="Arial"/>
              <a:buChar char="•"/>
            </a:pPr>
            <a:endParaRPr lang="en-US" sz="1800" dirty="0" smtClean="0"/>
          </a:p>
          <a:p>
            <a:pPr marL="647700" lvl="0" indent="-457200" rtl="1">
              <a:buFont typeface="Arial"/>
              <a:buChar char="•"/>
            </a:pPr>
            <a:endParaRPr lang="en-US" sz="2600" dirty="0" smtClean="0"/>
          </a:p>
          <a:p>
            <a:pPr marL="590550" lvl="1" indent="0" rtl="1"/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he-IL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51" y="1093387"/>
            <a:ext cx="2031849" cy="11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2762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647700" lvl="0" indent="-457200" algn="ctr" rtl="1"/>
            <a:r>
              <a:rPr lang="en-US" dirty="0" smtClean="0"/>
              <a:t>Monetization</a:t>
            </a:r>
            <a:endParaRPr lang="en-US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2920" y="1093387"/>
            <a:ext cx="8229600" cy="405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indent="-457200" rtl="1">
              <a:buFont typeface="Arial"/>
              <a:buChar char="•"/>
            </a:pPr>
            <a:r>
              <a:rPr lang="en-US" sz="2800" dirty="0" err="1" smtClean="0"/>
              <a:t>Freemium</a:t>
            </a:r>
            <a:r>
              <a:rPr lang="en-US" sz="2800" dirty="0" smtClean="0"/>
              <a:t>?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In-App Purchases?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Ads?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Subscription?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Pricing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Israeli summit</a:t>
            </a:r>
          </a:p>
          <a:p>
            <a:pPr marL="647700" lvl="0" indent="-457200" rtl="1">
              <a:buFont typeface="Arial"/>
              <a:buChar char="•"/>
            </a:pPr>
            <a:endParaRPr lang="en-US" sz="28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indent="-457200" rtl="1">
              <a:buFont typeface="Arial"/>
              <a:buChar char="•"/>
            </a:pPr>
            <a:endParaRPr lang="en-US" sz="2400" dirty="0" smtClean="0"/>
          </a:p>
          <a:p>
            <a:pPr marL="647700" indent="-457200" rtl="1">
              <a:buFont typeface="Arial"/>
              <a:buChar char="•"/>
            </a:pPr>
            <a:endParaRPr lang="en-US" sz="2400" dirty="0"/>
          </a:p>
          <a:p>
            <a:pPr marL="647700" indent="-457200" rtl="1">
              <a:buFont typeface="Arial"/>
              <a:buChar char="•"/>
            </a:pPr>
            <a:endParaRPr lang="en-US" dirty="0" smtClean="0"/>
          </a:p>
          <a:p>
            <a:pPr marL="1047750" lvl="1" indent="-457200" rtl="1">
              <a:buFont typeface="Arial"/>
              <a:buChar char="•"/>
            </a:pPr>
            <a:endParaRPr lang="en-US" sz="1800" dirty="0"/>
          </a:p>
          <a:p>
            <a:pPr marL="1047750" lvl="1" indent="-457200" rtl="1">
              <a:buFont typeface="Arial"/>
              <a:buChar char="•"/>
            </a:pPr>
            <a:endParaRPr lang="en-US" sz="1800" dirty="0" smtClean="0"/>
          </a:p>
          <a:p>
            <a:pPr marL="647700" lvl="0" indent="-457200" rtl="1">
              <a:buFont typeface="Arial"/>
              <a:buChar char="•"/>
            </a:pPr>
            <a:endParaRPr lang="en-US" sz="2600" dirty="0" smtClean="0"/>
          </a:p>
          <a:p>
            <a:pPr marL="590550" lvl="1" indent="0" rtl="1"/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he-IL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00" y="3543300"/>
            <a:ext cx="5054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620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1">
              <a:buNone/>
            </a:pPr>
            <a:r>
              <a:rPr lang="en-US" sz="9600" dirty="0" smtClean="0">
                <a:solidFill>
                  <a:srgbClr val="6AA84F"/>
                </a:solidFill>
              </a:rPr>
              <a:t>Q&amp;A</a:t>
            </a:r>
            <a:endParaRPr lang="en" sz="9600" dirty="0">
              <a:solidFill>
                <a:srgbClr val="6AA84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indent="0" algn="ctr">
              <a:buNone/>
            </a:pPr>
            <a:r>
              <a:rPr lang="en-US" dirty="0" smtClean="0"/>
              <a:t>About Me </a:t>
            </a:r>
            <a:endParaRPr lang="e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1">
              <a:buNone/>
            </a:pPr>
            <a:r>
              <a:rPr lang="en" dirty="0" smtClean="0"/>
              <a:t>        </a:t>
            </a:r>
            <a:endParaRPr lang="en" dirty="0"/>
          </a:p>
        </p:txBody>
      </p:sp>
      <p:sp>
        <p:nvSpPr>
          <p:cNvPr id="4" name="Rectangle 3"/>
          <p:cNvSpPr/>
          <p:nvPr/>
        </p:nvSpPr>
        <p:spPr>
          <a:xfrm>
            <a:off x="-1" y="1200150"/>
            <a:ext cx="88903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7700" lvl="0" indent="-457200" rtl="1">
              <a:buFont typeface="Arial"/>
              <a:buChar char="•"/>
            </a:pPr>
            <a:r>
              <a:rPr lang="he-IL" sz="2800" dirty="0" smtClean="0"/>
              <a:t>14 </a:t>
            </a:r>
            <a:r>
              <a:rPr lang="en-US" sz="2800" dirty="0" smtClean="0"/>
              <a:t>years as Software (Mostly Java) professional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3 years in Mobile development – </a:t>
            </a:r>
            <a:r>
              <a:rPr lang="en-US" sz="2800" dirty="0" err="1" smtClean="0"/>
              <a:t>iOS</a:t>
            </a:r>
            <a:r>
              <a:rPr lang="en-US" sz="2800" dirty="0" smtClean="0"/>
              <a:t> &amp; Android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Owner of </a:t>
            </a:r>
            <a:r>
              <a:rPr lang="en-US" sz="2800" dirty="0" smtClean="0">
                <a:hlinkClick r:id="rId3"/>
              </a:rPr>
              <a:t>Kama Shilamti</a:t>
            </a:r>
            <a:r>
              <a:rPr lang="he-IL" sz="2800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hlinkClick r:id="rId4"/>
              </a:rPr>
              <a:t>LoginBox</a:t>
            </a:r>
            <a:endParaRPr lang="en-US" sz="2800" dirty="0" smtClean="0"/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Software/Architecture consultant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Technion MBA graduate</a:t>
            </a:r>
            <a:endParaRPr lang="en-US" sz="2800" dirty="0"/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Hobbies: Basketball player</a:t>
            </a:r>
            <a:r>
              <a:rPr lang="he-IL" sz="2800" dirty="0" smtClean="0"/>
              <a:t> </a:t>
            </a:r>
            <a:r>
              <a:rPr lang="en-US" sz="2800" dirty="0" smtClean="0"/>
              <a:t>+ coach</a:t>
            </a:r>
            <a:endParaRPr lang="en-US" sz="2800" dirty="0"/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Business : US real estate</a:t>
            </a:r>
          </a:p>
          <a:p>
            <a:pPr marL="647700" lvl="0" indent="-457200" rtl="1">
              <a:buFont typeface="Arial"/>
              <a:buChar char="•"/>
            </a:pPr>
            <a:endParaRPr lang="en-US" sz="2800" dirty="0" smtClean="0"/>
          </a:p>
          <a:p>
            <a:pPr marL="647700" lvl="0" indent="-457200" rtl="1">
              <a:buFont typeface="Arial"/>
              <a:buChar char="•"/>
            </a:pPr>
            <a:endParaRPr lang="en-US" sz="2800" dirty="0" smtClean="0"/>
          </a:p>
          <a:p>
            <a:pPr marL="647700" lvl="0" indent="-457200" rtl="1">
              <a:buFont typeface="Arial"/>
              <a:buChar char="•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641" y="2339182"/>
            <a:ext cx="1781359" cy="280431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indent="0" algn="ctr">
              <a:buNone/>
            </a:pPr>
            <a:r>
              <a:rPr lang="en-US" dirty="0" smtClean="0"/>
              <a:t>Agenda</a:t>
            </a:r>
            <a:endParaRPr lang="e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2920" y="1093387"/>
            <a:ext cx="8229600" cy="405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Background – Android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iOS</a:t>
            </a: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Eclipse and Android &amp; SDK</a:t>
            </a:r>
          </a:p>
          <a:p>
            <a:pPr marL="647700" indent="-457200" rtl="1">
              <a:buFont typeface="Arial"/>
              <a:buChar char="•"/>
            </a:pPr>
            <a:r>
              <a:rPr lang="en-US" sz="2400" dirty="0" smtClean="0"/>
              <a:t>Project structure – Manifest +</a:t>
            </a:r>
          </a:p>
          <a:p>
            <a:pPr marL="647700" indent="-457200" rtl="1">
              <a:buFont typeface="Arial"/>
              <a:buChar char="•"/>
            </a:pPr>
            <a:r>
              <a:rPr lang="en-US" sz="2400" dirty="0" smtClean="0"/>
              <a:t>Activities VS Fragments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Views and Layouts</a:t>
            </a:r>
          </a:p>
          <a:p>
            <a:pPr marL="647700" indent="-457200" rtl="1">
              <a:buFont typeface="Arial"/>
              <a:buChar char="•"/>
            </a:pPr>
            <a:r>
              <a:rPr lang="en-US" sz="2400" dirty="0" smtClean="0"/>
              <a:t>Demo </a:t>
            </a:r>
            <a:r>
              <a:rPr lang="en-US" sz="2400" dirty="0"/>
              <a:t>App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Security and Error Tracking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Server Side for mobile Apps – cloud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Monetization $$</a:t>
            </a:r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he-IL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0" y="1785705"/>
            <a:ext cx="3949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1411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indent="0" algn="ctr">
              <a:buNone/>
            </a:pPr>
            <a:r>
              <a:rPr lang="en-US" dirty="0" smtClean="0"/>
              <a:t>Android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endParaRPr lang="e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lvl="0" indent="-457200" rtl="1">
              <a:buFont typeface="Arial"/>
              <a:buChar char="•"/>
            </a:pPr>
            <a:r>
              <a:rPr lang="en-US" dirty="0" smtClean="0">
                <a:hlinkClick r:id="rId3"/>
              </a:rPr>
              <a:t>Revenues</a:t>
            </a:r>
            <a:r>
              <a:rPr lang="he-IL" dirty="0" smtClean="0"/>
              <a:t> </a:t>
            </a:r>
            <a:r>
              <a:rPr lang="en-US" dirty="0" smtClean="0"/>
              <a:t>(Source : Forbes)</a:t>
            </a:r>
            <a:endParaRPr lang="he-IL" dirty="0" smtClean="0"/>
          </a:p>
          <a:p>
            <a:pPr marL="647700" lvl="0" indent="-457200" rtl="1">
              <a:buFont typeface="Arial"/>
              <a:buChar char="•"/>
            </a:pPr>
            <a:r>
              <a:rPr lang="en-US" dirty="0" smtClean="0">
                <a:hlinkClick r:id="rId4"/>
              </a:rPr>
              <a:t>App Sessions</a:t>
            </a:r>
            <a:r>
              <a:rPr lang="en-US" dirty="0" smtClean="0"/>
              <a:t> (</a:t>
            </a:r>
            <a:r>
              <a:rPr lang="en-US" dirty="0"/>
              <a:t>Source : Forbes)</a:t>
            </a: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41" y="2440245"/>
            <a:ext cx="7145902" cy="270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6979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indent="0" algn="ctr">
              <a:buNone/>
            </a:pPr>
            <a:r>
              <a:rPr lang="en-US" dirty="0" smtClean="0"/>
              <a:t>Time Spent</a:t>
            </a:r>
            <a:endParaRPr lang="e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544" y="946217"/>
            <a:ext cx="4955659" cy="45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083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647700" lvl="0" indent="-457200" algn="ctr" rtl="1"/>
            <a:r>
              <a:rPr lang="en-US" dirty="0" smtClean="0"/>
              <a:t>Android - Architecture</a:t>
            </a:r>
            <a:endParaRPr lang="en-US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2920" y="1093387"/>
            <a:ext cx="8229600" cy="405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indent="-457200" rtl="1">
              <a:buFont typeface="Arial"/>
              <a:buChar char="•"/>
            </a:pPr>
            <a:endParaRPr lang="en-US" sz="2400" dirty="0" smtClean="0"/>
          </a:p>
          <a:p>
            <a:pPr marL="647700" indent="-457200" rtl="1">
              <a:buFont typeface="Arial"/>
              <a:buChar char="•"/>
            </a:pPr>
            <a:r>
              <a:rPr lang="en-US" sz="2400" dirty="0" smtClean="0"/>
              <a:t>Linux</a:t>
            </a:r>
          </a:p>
          <a:p>
            <a:pPr marL="647700" indent="-457200" rtl="1">
              <a:buFont typeface="Arial"/>
              <a:buChar char="•"/>
            </a:pPr>
            <a:r>
              <a:rPr lang="en-US" sz="2400" dirty="0" smtClean="0"/>
              <a:t>Libraries</a:t>
            </a:r>
          </a:p>
          <a:p>
            <a:pPr marL="647700" indent="-457200" rtl="1">
              <a:buFont typeface="Arial"/>
              <a:buChar char="•"/>
            </a:pPr>
            <a:r>
              <a:rPr lang="en-US" sz="2400" dirty="0" err="1" smtClean="0"/>
              <a:t>Dalvik</a:t>
            </a:r>
            <a:r>
              <a:rPr lang="en-US" sz="2400" dirty="0" smtClean="0"/>
              <a:t> VM – </a:t>
            </a:r>
            <a:r>
              <a:rPr lang="en-US" sz="2400" dirty="0" err="1" smtClean="0"/>
              <a:t>dex</a:t>
            </a:r>
            <a:endParaRPr lang="en-US" sz="2400" dirty="0" smtClean="0"/>
          </a:p>
          <a:p>
            <a:pPr marL="647700" indent="-457200" rtl="1">
              <a:buFont typeface="Arial"/>
              <a:buChar char="•"/>
            </a:pPr>
            <a:r>
              <a:rPr lang="en-US" sz="2400" dirty="0" smtClean="0">
                <a:hlinkClick r:id="rId3"/>
              </a:rPr>
              <a:t>ART in 4.4 (KitKat)</a:t>
            </a:r>
            <a:endParaRPr lang="en-US" sz="2400" dirty="0" smtClean="0"/>
          </a:p>
          <a:p>
            <a:pPr marL="647700" indent="-457200" rtl="1">
              <a:buFont typeface="Arial"/>
              <a:buChar char="•"/>
            </a:pPr>
            <a:r>
              <a:rPr lang="en-US" sz="2400" dirty="0" smtClean="0"/>
              <a:t>Is it Java (JSE)?</a:t>
            </a:r>
          </a:p>
          <a:p>
            <a:pPr marL="647700" indent="-457200" rtl="1">
              <a:buFont typeface="Arial"/>
              <a:buChar char="•"/>
            </a:pPr>
            <a:r>
              <a:rPr lang="en-US" sz="2400" dirty="0" smtClean="0"/>
              <a:t>Libraries</a:t>
            </a:r>
          </a:p>
          <a:p>
            <a:pPr marL="647700" indent="-457200" rtl="1">
              <a:buFont typeface="Arial"/>
              <a:buChar char="•"/>
            </a:pPr>
            <a:r>
              <a:rPr lang="en-US" sz="2400" dirty="0" smtClean="0"/>
              <a:t>Open Source!</a:t>
            </a:r>
            <a:endParaRPr lang="en-US" dirty="0" smtClean="0"/>
          </a:p>
          <a:p>
            <a:pPr marL="1047750" lvl="1" indent="-457200" rtl="1">
              <a:buFont typeface="Arial"/>
              <a:buChar char="•"/>
            </a:pPr>
            <a:endParaRPr lang="en-US" sz="1800" dirty="0"/>
          </a:p>
          <a:p>
            <a:pPr marL="1047750" lvl="1" indent="-457200" rtl="1">
              <a:buFont typeface="Arial"/>
              <a:buChar char="•"/>
            </a:pPr>
            <a:endParaRPr lang="en-US" sz="1800" dirty="0" smtClean="0"/>
          </a:p>
          <a:p>
            <a:pPr marL="647700" lvl="0" indent="-457200" rtl="1">
              <a:buFont typeface="Arial"/>
              <a:buChar char="•"/>
            </a:pPr>
            <a:endParaRPr lang="en-US" sz="2600" dirty="0" smtClean="0"/>
          </a:p>
          <a:p>
            <a:pPr marL="590550" lvl="1" indent="0" rtl="1"/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he-IL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535" y="1981412"/>
            <a:ext cx="3365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736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indent="0" algn="ctr">
              <a:buNone/>
            </a:pPr>
            <a:r>
              <a:rPr lang="en-US" dirty="0" smtClean="0"/>
              <a:t>Eclipse and Android SDK</a:t>
            </a:r>
            <a:endParaRPr lang="e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2920" y="1093387"/>
            <a:ext cx="8229600" cy="405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DDMS perspective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Android SDK 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Devices – API Level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err="1" smtClean="0"/>
              <a:t>LogCat</a:t>
            </a: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Running App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Debugging</a:t>
            </a:r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he-IL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481" y="3324211"/>
            <a:ext cx="5741520" cy="18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095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indent="0" algn="ctr">
              <a:buNone/>
            </a:pPr>
            <a:r>
              <a:rPr lang="en-US" dirty="0" smtClean="0"/>
              <a:t>Project Structure</a:t>
            </a:r>
            <a:endParaRPr lang="e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2920" y="1093387"/>
            <a:ext cx="8229600" cy="405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lvl="0" indent="-457200" rtl="1">
              <a:buFont typeface="Arial"/>
              <a:buChar char="•"/>
            </a:pPr>
            <a:r>
              <a:rPr lang="en-US" sz="2800" dirty="0" smtClean="0"/>
              <a:t>Manifest File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Assets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Bin &amp; </a:t>
            </a:r>
            <a:r>
              <a:rPr lang="en-US" sz="2400" dirty="0" err="1" smtClean="0"/>
              <a:t>Dex</a:t>
            </a: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Generated code (gen </a:t>
            </a:r>
            <a:r>
              <a:rPr lang="en-US" sz="2400" dirty="0" err="1" smtClean="0"/>
              <a:t>dir</a:t>
            </a:r>
            <a:r>
              <a:rPr lang="en-US" sz="2400" dirty="0" smtClean="0"/>
              <a:t>)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Resources  </a:t>
            </a:r>
          </a:p>
          <a:p>
            <a:pPr marL="1047750" lvl="1" indent="-457200" rtl="1">
              <a:buFont typeface="Arial"/>
              <a:buChar char="•"/>
            </a:pPr>
            <a:r>
              <a:rPr lang="en-US" sz="1800" dirty="0" err="1" smtClean="0"/>
              <a:t>drawables</a:t>
            </a:r>
            <a:r>
              <a:rPr lang="en-US" sz="1800" dirty="0" smtClean="0"/>
              <a:t> (resolutions)</a:t>
            </a:r>
          </a:p>
          <a:p>
            <a:pPr marL="1047750" lvl="1" indent="-457200" rtl="1">
              <a:buFont typeface="Arial"/>
              <a:buChar char="•"/>
            </a:pPr>
            <a:r>
              <a:rPr lang="en-US" sz="1800" dirty="0" smtClean="0"/>
              <a:t>Menu</a:t>
            </a:r>
          </a:p>
          <a:p>
            <a:pPr marL="1047750" lvl="1" indent="-457200" rtl="1">
              <a:buFont typeface="Arial"/>
              <a:buChar char="•"/>
            </a:pPr>
            <a:r>
              <a:rPr lang="en-US" sz="1800" dirty="0" smtClean="0"/>
              <a:t>Values</a:t>
            </a:r>
          </a:p>
          <a:p>
            <a:pPr marL="1047750" lvl="1" indent="-457200" rtl="1">
              <a:buFont typeface="Arial"/>
              <a:buChar char="•"/>
            </a:pPr>
            <a:r>
              <a:rPr lang="en-US" sz="1800" dirty="0" smtClean="0"/>
              <a:t>Layouts</a:t>
            </a:r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he-IL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548" y="1219827"/>
            <a:ext cx="3129973" cy="39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135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indent="0" algn="ctr">
              <a:buNone/>
            </a:pPr>
            <a:r>
              <a:rPr lang="en-US" dirty="0" smtClean="0"/>
              <a:t>Activities VS Fragments +</a:t>
            </a:r>
            <a:endParaRPr lang="e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2920" y="1093387"/>
            <a:ext cx="8229600" cy="405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Application class</a:t>
            </a:r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>
                <a:hlinkClick r:id="rId3"/>
              </a:rPr>
              <a:t>Activity </a:t>
            </a:r>
            <a:r>
              <a:rPr lang="en-US" sz="2400" dirty="0" err="1" smtClean="0">
                <a:hlinkClick r:id="rId3"/>
              </a:rPr>
              <a:t>LifeCycle</a:t>
            </a:r>
            <a:r>
              <a:rPr lang="en-US" sz="2400" dirty="0" smtClean="0">
                <a:hlinkClick r:id="rId3"/>
              </a:rPr>
              <a:t> and Intents</a:t>
            </a: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>
                <a:hlinkClick r:id="rId4"/>
              </a:rPr>
              <a:t>Fragment usage and “transaction”</a:t>
            </a: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r>
              <a:rPr lang="en-US" sz="2400" dirty="0" smtClean="0"/>
              <a:t>Fragments advantages:</a:t>
            </a:r>
          </a:p>
          <a:p>
            <a:pPr marL="1047750" lvl="1" indent="-457200" rtl="1">
              <a:buFont typeface="Arial"/>
              <a:buChar char="•"/>
            </a:pPr>
            <a:r>
              <a:rPr lang="en-US" sz="2000" dirty="0" smtClean="0">
                <a:hlinkClick r:id="rId5"/>
              </a:rPr>
              <a:t>Tablet (landscape) support</a:t>
            </a:r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r>
              <a:rPr lang="en-US" sz="2000" dirty="0" smtClean="0"/>
              <a:t>Action Bar</a:t>
            </a:r>
          </a:p>
          <a:p>
            <a:pPr marL="1047750" lvl="1" indent="-457200" rtl="1">
              <a:buFont typeface="Arial"/>
              <a:buChar char="•"/>
            </a:pPr>
            <a:r>
              <a:rPr lang="en-US" sz="2000" dirty="0" smtClean="0"/>
              <a:t>Smart back (last fragment state)</a:t>
            </a:r>
          </a:p>
          <a:p>
            <a:pPr marL="1047750" lvl="1" indent="-457200" rtl="1">
              <a:buFont typeface="Arial"/>
              <a:buChar char="•"/>
            </a:pPr>
            <a:r>
              <a:rPr lang="en-US" sz="2000" dirty="0" smtClean="0">
                <a:hlinkClick r:id="rId6"/>
              </a:rPr>
              <a:t>View Pager </a:t>
            </a:r>
            <a:r>
              <a:rPr lang="en-US" sz="2000" dirty="0" smtClean="0"/>
              <a:t>(swipe)</a:t>
            </a:r>
          </a:p>
          <a:p>
            <a:pPr marL="647700" indent="-457200" rtl="1">
              <a:buFont typeface="Arial"/>
              <a:buChar char="•"/>
            </a:pPr>
            <a:r>
              <a:rPr lang="en-US" sz="2600" dirty="0" smtClean="0"/>
              <a:t>Services, </a:t>
            </a:r>
            <a:r>
              <a:rPr lang="en-US" sz="2600" dirty="0" err="1" smtClean="0"/>
              <a:t>Recievers</a:t>
            </a:r>
            <a:r>
              <a:rPr lang="en-US" sz="2600" dirty="0" smtClean="0"/>
              <a:t>, and Providers</a:t>
            </a:r>
          </a:p>
          <a:p>
            <a:pPr marL="590550" lvl="1" indent="0" rtl="1"/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1047750" lvl="1" indent="-457200" rtl="1">
              <a:buFont typeface="Arial"/>
              <a:buChar char="•"/>
            </a:pPr>
            <a:endParaRPr lang="en-US" sz="20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he-IL" sz="2400" dirty="0" smtClean="0"/>
          </a:p>
          <a:p>
            <a:pPr marL="190500" lvl="0" indent="0" rtl="1"/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sz="2400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he-IL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-US" dirty="0" smtClean="0"/>
          </a:p>
          <a:p>
            <a:pPr marL="647700" lvl="0" indent="-457200" rtl="1">
              <a:buFont typeface="Arial"/>
              <a:buChar char="•"/>
            </a:pP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1680" y="2452695"/>
            <a:ext cx="3612320" cy="196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54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332</Words>
  <Application>Microsoft Macintosh PowerPoint</Application>
  <PresentationFormat>On-screen Show (16:9)</PresentationFormat>
  <Paragraphs>316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biz</vt:lpstr>
      <vt:lpstr>Android App Dev. Basics</vt:lpstr>
      <vt:lpstr>About Me </vt:lpstr>
      <vt:lpstr>Agenda</vt:lpstr>
      <vt:lpstr>Android vs iOS</vt:lpstr>
      <vt:lpstr>Time Spent</vt:lpstr>
      <vt:lpstr>Android - Architecture</vt:lpstr>
      <vt:lpstr>Eclipse and Android SDK</vt:lpstr>
      <vt:lpstr>Project Structure</vt:lpstr>
      <vt:lpstr>Activities VS Fragments +</vt:lpstr>
      <vt:lpstr>Views and Layouts</vt:lpstr>
      <vt:lpstr>Demo</vt:lpstr>
      <vt:lpstr>Security and Tracking +</vt:lpstr>
      <vt:lpstr>Server side</vt:lpstr>
      <vt:lpstr>Monetization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ארה”ב-קבוצת רכישה נכס מניב </dc:title>
  <cp:lastModifiedBy>Cisco Employee</cp:lastModifiedBy>
  <cp:revision>87</cp:revision>
  <dcterms:modified xsi:type="dcterms:W3CDTF">2014-04-06T14:03:33Z</dcterms:modified>
</cp:coreProperties>
</file>