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57" r:id="rId4"/>
    <p:sldId id="258" r:id="rId5"/>
    <p:sldId id="259" r:id="rId6"/>
    <p:sldId id="260" r:id="rId7"/>
    <p:sldId id="261" r:id="rId8"/>
    <p:sldId id="262" r:id="rId9"/>
    <p:sldId id="263" r:id="rId10"/>
    <p:sldId id="264"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8" autoAdjust="0"/>
  </p:normalViewPr>
  <p:slideViewPr>
    <p:cSldViewPr snapToGrid="0" snapToObjects="1">
      <p:cViewPr>
        <p:scale>
          <a:sx n="87" d="100"/>
          <a:sy n="87" d="100"/>
        </p:scale>
        <p:origin x="34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BD919-6F71-4215-8D8C-84E9C372A54F}" type="datetimeFigureOut">
              <a:rPr lang="en-US" smtClean="0"/>
              <a:t>1/11/2025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AD86F-A6C3-4FFA-A89E-D0ABD2E74E0E}" type="slidenum">
              <a:rPr lang="en-US" smtClean="0"/>
              <a:t>‹#›</a:t>
            </a:fld>
            <a:endParaRPr lang="en-US"/>
          </a:p>
        </p:txBody>
      </p:sp>
    </p:spTree>
    <p:extLst>
      <p:ext uri="{BB962C8B-B14F-4D97-AF65-F5344CB8AC3E}">
        <p14:creationId xmlns:p14="http://schemas.microsoft.com/office/powerpoint/2010/main" val="2255108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we'll explore how to interpret datasets with tools like descriptive statistics, visualizations, and statistical tests to uncover insights into factors like BMI, blood glucose, and cholesterol. By the end of this session, you'll understand how to apply Python to real-world biological data analysis.</a:t>
            </a:r>
          </a:p>
          <a:p>
            <a:endParaRPr lang="en-US" dirty="0"/>
          </a:p>
        </p:txBody>
      </p:sp>
      <p:sp>
        <p:nvSpPr>
          <p:cNvPr id="4" name="Slide Number Placeholder 3"/>
          <p:cNvSpPr>
            <a:spLocks noGrp="1"/>
          </p:cNvSpPr>
          <p:nvPr>
            <p:ph type="sldNum" sz="quarter" idx="5"/>
          </p:nvPr>
        </p:nvSpPr>
        <p:spPr/>
        <p:txBody>
          <a:bodyPr/>
          <a:lstStyle/>
          <a:p>
            <a:fld id="{6ACAD86F-A6C3-4FFA-A89E-D0ABD2E74E0E}" type="slidenum">
              <a:rPr lang="en-US" smtClean="0"/>
              <a:t>1</a:t>
            </a:fld>
            <a:endParaRPr lang="en-US"/>
          </a:p>
        </p:txBody>
      </p:sp>
    </p:spTree>
    <p:extLst>
      <p:ext uri="{BB962C8B-B14F-4D97-AF65-F5344CB8AC3E}">
        <p14:creationId xmlns:p14="http://schemas.microsoft.com/office/powerpoint/2010/main" val="181741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plots are excellent for comparing distributions across different groups.</a:t>
            </a:r>
          </a:p>
          <a:p>
            <a:pPr>
              <a:buFont typeface="Arial" panose="020B0604020202020204" pitchFamily="34" charset="0"/>
              <a:buChar char="•"/>
            </a:pPr>
            <a:r>
              <a:rPr lang="en-US" dirty="0"/>
              <a:t>They display the </a:t>
            </a:r>
            <a:r>
              <a:rPr lang="en-US" b="1" dirty="0"/>
              <a:t>median</a:t>
            </a:r>
            <a:r>
              <a:rPr lang="en-US" dirty="0"/>
              <a:t>, </a:t>
            </a:r>
            <a:r>
              <a:rPr lang="en-US" b="1" dirty="0"/>
              <a:t>quartiles</a:t>
            </a:r>
            <a:r>
              <a:rPr lang="en-US" dirty="0"/>
              <a:t>, and </a:t>
            </a:r>
            <a:r>
              <a:rPr lang="en-US" b="1" dirty="0"/>
              <a:t>outliers</a:t>
            </a:r>
            <a:r>
              <a:rPr lang="en-US" dirty="0"/>
              <a:t>.</a:t>
            </a:r>
          </a:p>
          <a:p>
            <a:pPr>
              <a:buFont typeface="Arial" panose="020B0604020202020204" pitchFamily="34" charset="0"/>
              <a:buChar char="•"/>
            </a:pPr>
            <a:r>
              <a:rPr lang="en-US" dirty="0"/>
              <a:t>The </a:t>
            </a:r>
            <a:r>
              <a:rPr lang="en-US" b="1" dirty="0"/>
              <a:t>box</a:t>
            </a:r>
            <a:r>
              <a:rPr lang="en-US" dirty="0"/>
              <a:t> represents the interquartile range (middle 50% of data), and the </a:t>
            </a:r>
            <a:r>
              <a:rPr lang="en-US" b="1" dirty="0"/>
              <a:t>whiskers</a:t>
            </a:r>
            <a:r>
              <a:rPr lang="en-US" dirty="0"/>
              <a:t> extend to the rest of the data within 1.5× the IQR.</a:t>
            </a:r>
          </a:p>
          <a:p>
            <a:pPr>
              <a:buFont typeface="Arial" panose="020B0604020202020204" pitchFamily="34" charset="0"/>
              <a:buChar char="•"/>
            </a:pPr>
            <a:r>
              <a:rPr lang="en-US" b="1" dirty="0"/>
              <a:t>Outliers</a:t>
            </a:r>
            <a:r>
              <a:rPr lang="en-US" dirty="0"/>
              <a:t> are plotted as individual points beyond the whiskers.</a:t>
            </a:r>
          </a:p>
          <a:p>
            <a:r>
              <a:rPr lang="en-US" dirty="0"/>
              <a:t>For example, a box plot can help us compare </a:t>
            </a:r>
            <a:r>
              <a:rPr lang="en-US" b="1" dirty="0"/>
              <a:t>blood glucose</a:t>
            </a:r>
            <a:r>
              <a:rPr lang="en-US" dirty="0"/>
              <a:t> levels between healthy and diabetic patients or between genders.</a:t>
            </a:r>
          </a:p>
        </p:txBody>
      </p:sp>
      <p:sp>
        <p:nvSpPr>
          <p:cNvPr id="4" name="Slide Number Placeholder 3"/>
          <p:cNvSpPr>
            <a:spLocks noGrp="1"/>
          </p:cNvSpPr>
          <p:nvPr>
            <p:ph type="sldNum" sz="quarter" idx="5"/>
          </p:nvPr>
        </p:nvSpPr>
        <p:spPr/>
        <p:txBody>
          <a:bodyPr/>
          <a:lstStyle/>
          <a:p>
            <a:fld id="{6ACAD86F-A6C3-4FFA-A89E-D0ABD2E74E0E}" type="slidenum">
              <a:rPr lang="en-US" smtClean="0"/>
              <a:t>10</a:t>
            </a:fld>
            <a:endParaRPr lang="en-US"/>
          </a:p>
        </p:txBody>
      </p:sp>
    </p:spTree>
    <p:extLst>
      <p:ext uri="{BB962C8B-B14F-4D97-AF65-F5344CB8AC3E}">
        <p14:creationId xmlns:p14="http://schemas.microsoft.com/office/powerpoint/2010/main" val="44478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biology, data can come in many forms. The five most common types are:</a:t>
            </a:r>
          </a:p>
          <a:p>
            <a:pPr>
              <a:buFont typeface="+mj-lt"/>
              <a:buAutoNum type="arabicPeriod"/>
            </a:pPr>
            <a:r>
              <a:rPr lang="en-US" b="1" dirty="0"/>
              <a:t>Quantitative Data</a:t>
            </a:r>
            <a:r>
              <a:rPr lang="en-US" dirty="0"/>
              <a:t>: Numeric and measurable data, like BMI or blood glucose levels.</a:t>
            </a:r>
          </a:p>
          <a:p>
            <a:pPr>
              <a:buFont typeface="+mj-lt"/>
              <a:buAutoNum type="arabicPeriod"/>
            </a:pPr>
            <a:r>
              <a:rPr lang="en-US" b="1" dirty="0"/>
              <a:t>Qualitative Data</a:t>
            </a:r>
            <a:r>
              <a:rPr lang="en-US" dirty="0"/>
              <a:t>: Descriptive categories, like blood type or disease stage.</a:t>
            </a:r>
          </a:p>
          <a:p>
            <a:pPr>
              <a:buFont typeface="+mj-lt"/>
              <a:buAutoNum type="arabicPeriod"/>
            </a:pPr>
            <a:r>
              <a:rPr lang="en-US" b="1" dirty="0"/>
              <a:t>Time-Series Data</a:t>
            </a:r>
            <a:r>
              <a:rPr lang="en-US" dirty="0"/>
              <a:t>: Data collected over time, such as monitoring glucose levels daily.</a:t>
            </a:r>
          </a:p>
          <a:p>
            <a:pPr>
              <a:buFont typeface="+mj-lt"/>
              <a:buAutoNum type="arabicPeriod"/>
            </a:pPr>
            <a:r>
              <a:rPr lang="en-US" b="1" dirty="0"/>
              <a:t>Spatial Data</a:t>
            </a:r>
            <a:r>
              <a:rPr lang="en-US" dirty="0"/>
              <a:t>: Data tied to physical locations, like species distribution or organ imaging.</a:t>
            </a:r>
          </a:p>
          <a:p>
            <a:pPr>
              <a:buFont typeface="+mj-lt"/>
              <a:buAutoNum type="arabicPeriod"/>
            </a:pPr>
            <a:r>
              <a:rPr lang="en-US" b="1" dirty="0"/>
              <a:t>Omics Data</a:t>
            </a:r>
            <a:r>
              <a:rPr lang="en-US" dirty="0"/>
              <a:t>: Large-scale datasets, including genomics and proteomics, that provide complex molecular insights.</a:t>
            </a:r>
          </a:p>
          <a:p>
            <a:r>
              <a:rPr lang="en-US" dirty="0"/>
              <a:t>In today’s lecture, we’ll primarily focus on </a:t>
            </a:r>
            <a:r>
              <a:rPr lang="en-US" b="1" dirty="0"/>
              <a:t>quantitative data</a:t>
            </a:r>
            <a:r>
              <a:rPr lang="en-US" dirty="0"/>
              <a:t>, which includes continuous measurements relevant to T2D analysis.</a:t>
            </a:r>
          </a:p>
        </p:txBody>
      </p:sp>
      <p:sp>
        <p:nvSpPr>
          <p:cNvPr id="4" name="Slide Number Placeholder 3"/>
          <p:cNvSpPr>
            <a:spLocks noGrp="1"/>
          </p:cNvSpPr>
          <p:nvPr>
            <p:ph type="sldNum" sz="quarter" idx="5"/>
          </p:nvPr>
        </p:nvSpPr>
        <p:spPr/>
        <p:txBody>
          <a:bodyPr/>
          <a:lstStyle/>
          <a:p>
            <a:fld id="{6ACAD86F-A6C3-4FFA-A89E-D0ABD2E74E0E}" type="slidenum">
              <a:rPr lang="en-US" smtClean="0"/>
              <a:t>2</a:t>
            </a:fld>
            <a:endParaRPr lang="en-US"/>
          </a:p>
        </p:txBody>
      </p:sp>
    </p:spTree>
    <p:extLst>
      <p:ext uri="{BB962C8B-B14F-4D97-AF65-F5344CB8AC3E}">
        <p14:creationId xmlns:p14="http://schemas.microsoft.com/office/powerpoint/2010/main" val="11733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2 Diabetes (T2D) is a chronic metabolic disorder characterized by high blood glucose levels due to insulin resistance and impaired insulin production.</a:t>
            </a:r>
            <a:br>
              <a:rPr lang="en-US" dirty="0"/>
            </a:br>
            <a:r>
              <a:rPr lang="en-US" dirty="0"/>
              <a:t>It is influenced by several risk factors:</a:t>
            </a:r>
          </a:p>
          <a:p>
            <a:pPr>
              <a:buFont typeface="Arial" panose="020B0604020202020204" pitchFamily="34" charset="0"/>
              <a:buChar char="•"/>
            </a:pPr>
            <a:r>
              <a:rPr lang="en-US" b="1" dirty="0"/>
              <a:t>Obesity</a:t>
            </a:r>
            <a:r>
              <a:rPr lang="en-US" dirty="0"/>
              <a:t>, particularly high BMI.</a:t>
            </a:r>
          </a:p>
          <a:p>
            <a:pPr>
              <a:buFont typeface="Arial" panose="020B0604020202020204" pitchFamily="34" charset="0"/>
              <a:buChar char="•"/>
            </a:pPr>
            <a:r>
              <a:rPr lang="en-US" b="1" dirty="0"/>
              <a:t>Genetic predisposition</a:t>
            </a:r>
            <a:r>
              <a:rPr lang="en-US" dirty="0"/>
              <a:t>, meaning family history can increase risk.</a:t>
            </a:r>
          </a:p>
          <a:p>
            <a:pPr>
              <a:buFont typeface="Arial" panose="020B0604020202020204" pitchFamily="34" charset="0"/>
              <a:buChar char="•"/>
            </a:pPr>
            <a:r>
              <a:rPr lang="en-US" b="1" dirty="0"/>
              <a:t>Lifestyle factors</a:t>
            </a:r>
            <a:r>
              <a:rPr lang="en-US" dirty="0"/>
              <a:t> like poor diet and lack of exercise.</a:t>
            </a:r>
          </a:p>
          <a:p>
            <a:r>
              <a:rPr lang="en-US" dirty="0"/>
              <a:t>We study variables like </a:t>
            </a:r>
            <a:r>
              <a:rPr lang="en-US" b="1" dirty="0"/>
              <a:t>BMI</a:t>
            </a:r>
            <a:r>
              <a:rPr lang="en-US" dirty="0"/>
              <a:t>, </a:t>
            </a:r>
            <a:r>
              <a:rPr lang="en-US" b="1" dirty="0"/>
              <a:t>blood glucose</a:t>
            </a:r>
            <a:r>
              <a:rPr lang="en-US" dirty="0"/>
              <a:t>, and </a:t>
            </a:r>
            <a:r>
              <a:rPr lang="en-US" b="1" dirty="0"/>
              <a:t>cholesterol</a:t>
            </a:r>
            <a:r>
              <a:rPr lang="en-US" dirty="0"/>
              <a:t> because they are key indicators of diabetes progression and related health complications.</a:t>
            </a:r>
          </a:p>
        </p:txBody>
      </p:sp>
      <p:sp>
        <p:nvSpPr>
          <p:cNvPr id="4" name="Slide Number Placeholder 3"/>
          <p:cNvSpPr>
            <a:spLocks noGrp="1"/>
          </p:cNvSpPr>
          <p:nvPr>
            <p:ph type="sldNum" sz="quarter" idx="5"/>
          </p:nvPr>
        </p:nvSpPr>
        <p:spPr/>
        <p:txBody>
          <a:bodyPr/>
          <a:lstStyle/>
          <a:p>
            <a:fld id="{6ACAD86F-A6C3-4FFA-A89E-D0ABD2E74E0E}" type="slidenum">
              <a:rPr lang="en-US" smtClean="0"/>
              <a:t>3</a:t>
            </a:fld>
            <a:endParaRPr lang="en-US"/>
          </a:p>
        </p:txBody>
      </p:sp>
    </p:spTree>
    <p:extLst>
      <p:ext uri="{BB962C8B-B14F-4D97-AF65-F5344CB8AC3E}">
        <p14:creationId xmlns:p14="http://schemas.microsoft.com/office/powerpoint/2010/main" val="22353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analyze biological data, we apply various statistical tests:</a:t>
            </a:r>
          </a:p>
          <a:p>
            <a:pPr>
              <a:buFont typeface="+mj-lt"/>
              <a:buAutoNum type="arabicPeriod"/>
            </a:pPr>
            <a:r>
              <a:rPr lang="en-US" b="1" dirty="0"/>
              <a:t>Descriptive Statistics</a:t>
            </a:r>
            <a:r>
              <a:rPr lang="en-US" dirty="0"/>
              <a:t> – Summarizes the dataset using metrics like the mean and standard deviation.</a:t>
            </a:r>
          </a:p>
          <a:p>
            <a:pPr>
              <a:buFont typeface="+mj-lt"/>
              <a:buAutoNum type="arabicPeriod"/>
            </a:pPr>
            <a:r>
              <a:rPr lang="en-US" b="1" dirty="0"/>
              <a:t>Inferential Statistics</a:t>
            </a:r>
            <a:r>
              <a:rPr lang="en-US" dirty="0"/>
              <a:t> – Makes predictions about a population based on sample data using tools like t-tests and ANOVA.</a:t>
            </a:r>
          </a:p>
          <a:p>
            <a:pPr>
              <a:buFont typeface="+mj-lt"/>
              <a:buAutoNum type="arabicPeriod"/>
            </a:pPr>
            <a:r>
              <a:rPr lang="en-US" b="1" dirty="0"/>
              <a:t>Correlation and Regression Analysis</a:t>
            </a:r>
            <a:r>
              <a:rPr lang="en-US" dirty="0"/>
              <a:t> – Examines relationships between variables, such as BMI and glucose levels.</a:t>
            </a:r>
          </a:p>
          <a:p>
            <a:pPr>
              <a:buFont typeface="+mj-lt"/>
              <a:buAutoNum type="arabicPeriod"/>
            </a:pPr>
            <a:r>
              <a:rPr lang="en-US" b="1" dirty="0"/>
              <a:t>Multivariate Analysis</a:t>
            </a:r>
            <a:r>
              <a:rPr lang="en-US" dirty="0"/>
              <a:t> – Analyzes multiple variables simultaneously to detect patterns in complex datasets.</a:t>
            </a:r>
          </a:p>
          <a:p>
            <a:r>
              <a:rPr lang="en-US" dirty="0"/>
              <a:t>For today’s analysis, we will focus on descriptive statistics, correlation analysis, and hypothesis testing with t-tests.</a:t>
            </a:r>
          </a:p>
        </p:txBody>
      </p:sp>
      <p:sp>
        <p:nvSpPr>
          <p:cNvPr id="4" name="Slide Number Placeholder 3"/>
          <p:cNvSpPr>
            <a:spLocks noGrp="1"/>
          </p:cNvSpPr>
          <p:nvPr>
            <p:ph type="sldNum" sz="quarter" idx="5"/>
          </p:nvPr>
        </p:nvSpPr>
        <p:spPr/>
        <p:txBody>
          <a:bodyPr/>
          <a:lstStyle/>
          <a:p>
            <a:fld id="{6ACAD86F-A6C3-4FFA-A89E-D0ABD2E74E0E}" type="slidenum">
              <a:rPr lang="en-US" smtClean="0"/>
              <a:t>4</a:t>
            </a:fld>
            <a:endParaRPr lang="en-US"/>
          </a:p>
        </p:txBody>
      </p:sp>
    </p:spTree>
    <p:extLst>
      <p:ext uri="{BB962C8B-B14F-4D97-AF65-F5344CB8AC3E}">
        <p14:creationId xmlns:p14="http://schemas.microsoft.com/office/powerpoint/2010/main" val="43301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offers powerful libraries for biological data analysis:</a:t>
            </a:r>
          </a:p>
          <a:p>
            <a:pPr>
              <a:buFont typeface="+mj-lt"/>
              <a:buAutoNum type="arabicPeriod"/>
            </a:pPr>
            <a:r>
              <a:rPr lang="en-US" b="1" dirty="0"/>
              <a:t>Pandas</a:t>
            </a:r>
            <a:r>
              <a:rPr lang="en-US" dirty="0"/>
              <a:t> – Essential for data manipulation, including loading, cleaning, and transforming datasets.</a:t>
            </a:r>
          </a:p>
          <a:p>
            <a:pPr>
              <a:buFont typeface="+mj-lt"/>
              <a:buAutoNum type="arabicPeriod"/>
            </a:pPr>
            <a:r>
              <a:rPr lang="en-US" b="1" dirty="0"/>
              <a:t>Matplotlib</a:t>
            </a:r>
            <a:r>
              <a:rPr lang="en-US" dirty="0"/>
              <a:t> – Used for creating plots and visualizations like histograms and box plots.</a:t>
            </a:r>
          </a:p>
          <a:p>
            <a:pPr>
              <a:buFont typeface="+mj-lt"/>
              <a:buAutoNum type="arabicPeriod"/>
            </a:pPr>
            <a:r>
              <a:rPr lang="en-US" b="1" dirty="0"/>
              <a:t>SciPy</a:t>
            </a:r>
            <a:r>
              <a:rPr lang="en-US" dirty="0"/>
              <a:t> – Provides statistical tools for testing relationships between variables and conducting hypothesis tests.</a:t>
            </a:r>
          </a:p>
          <a:p>
            <a:pPr>
              <a:buFont typeface="+mj-lt"/>
              <a:buAutoNum type="arabicPeriod"/>
            </a:pPr>
            <a:r>
              <a:rPr lang="en-US" b="1" dirty="0"/>
              <a:t>NumPy</a:t>
            </a:r>
            <a:r>
              <a:rPr lang="en-US" dirty="0"/>
              <a:t> – Supports efficient numerical operations and data storage using arrays.</a:t>
            </a:r>
          </a:p>
          <a:p>
            <a:r>
              <a:rPr lang="en-US" dirty="0"/>
              <a:t>These libraries make it easier to analyze and visualize biological data in Python.</a:t>
            </a:r>
          </a:p>
        </p:txBody>
      </p:sp>
      <p:sp>
        <p:nvSpPr>
          <p:cNvPr id="4" name="Slide Number Placeholder 3"/>
          <p:cNvSpPr>
            <a:spLocks noGrp="1"/>
          </p:cNvSpPr>
          <p:nvPr>
            <p:ph type="sldNum" sz="quarter" idx="5"/>
          </p:nvPr>
        </p:nvSpPr>
        <p:spPr/>
        <p:txBody>
          <a:bodyPr/>
          <a:lstStyle/>
          <a:p>
            <a:fld id="{6ACAD86F-A6C3-4FFA-A89E-D0ABD2E74E0E}" type="slidenum">
              <a:rPr lang="en-US" smtClean="0"/>
              <a:t>5</a:t>
            </a:fld>
            <a:endParaRPr lang="en-US"/>
          </a:p>
        </p:txBody>
      </p:sp>
    </p:spTree>
    <p:extLst>
      <p:ext uri="{BB962C8B-B14F-4D97-AF65-F5344CB8AC3E}">
        <p14:creationId xmlns:p14="http://schemas.microsoft.com/office/powerpoint/2010/main" val="3145350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Descriptive statistics summarize and describe the main features of a dataset. This includes:</a:t>
            </a:r>
          </a:p>
          <a:p>
            <a:pPr>
              <a:buFont typeface="Arial" panose="020B0604020202020204" pitchFamily="34" charset="0"/>
              <a:buChar char="•"/>
            </a:pPr>
            <a:r>
              <a:rPr lang="en-US" b="1" dirty="0"/>
              <a:t>Mean</a:t>
            </a:r>
            <a:r>
              <a:rPr lang="en-US" dirty="0"/>
              <a:t> (average value),</a:t>
            </a:r>
          </a:p>
          <a:p>
            <a:pPr>
              <a:buFont typeface="Arial" panose="020B0604020202020204" pitchFamily="34" charset="0"/>
              <a:buChar char="•"/>
            </a:pPr>
            <a:r>
              <a:rPr lang="en-US" b="1" dirty="0"/>
              <a:t>Median</a:t>
            </a:r>
            <a:r>
              <a:rPr lang="en-US" dirty="0"/>
              <a:t> (middle value),</a:t>
            </a:r>
          </a:p>
          <a:p>
            <a:pPr>
              <a:buFont typeface="Arial" panose="020B0604020202020204" pitchFamily="34" charset="0"/>
              <a:buChar char="•"/>
            </a:pPr>
            <a:r>
              <a:rPr lang="en-US" b="1" dirty="0"/>
              <a:t>Mode</a:t>
            </a:r>
            <a:r>
              <a:rPr lang="en-US" dirty="0"/>
              <a:t> (most frequent value),</a:t>
            </a:r>
          </a:p>
          <a:p>
            <a:pPr>
              <a:buFont typeface="Arial" panose="020B0604020202020204" pitchFamily="34" charset="0"/>
              <a:buChar char="•"/>
            </a:pPr>
            <a:r>
              <a:rPr lang="en-US" b="1" dirty="0"/>
              <a:t>Standard Deviation</a:t>
            </a:r>
            <a:r>
              <a:rPr lang="en-US" dirty="0"/>
              <a:t> (data spread), and</a:t>
            </a:r>
          </a:p>
          <a:p>
            <a:pPr>
              <a:buFont typeface="Arial" panose="020B0604020202020204" pitchFamily="34" charset="0"/>
              <a:buChar char="•"/>
            </a:pPr>
            <a:r>
              <a:rPr lang="en-US" b="1" dirty="0"/>
              <a:t>Variance</a:t>
            </a:r>
            <a:r>
              <a:rPr lang="en-US" dirty="0"/>
              <a:t> (spread squared).</a:t>
            </a:r>
          </a:p>
          <a:p>
            <a:r>
              <a:rPr lang="en-US" dirty="0"/>
              <a:t>Using Python's </a:t>
            </a:r>
            <a:r>
              <a:rPr lang="en-US" dirty="0" err="1"/>
              <a:t>data.describe</a:t>
            </a:r>
            <a:r>
              <a:rPr lang="en-US" dirty="0"/>
              <a:t>(), we can quickly generate these summaries to understand our dataset’s distribution.</a:t>
            </a:r>
          </a:p>
        </p:txBody>
      </p:sp>
      <p:sp>
        <p:nvSpPr>
          <p:cNvPr id="4" name="Slide Number Placeholder 3"/>
          <p:cNvSpPr>
            <a:spLocks noGrp="1"/>
          </p:cNvSpPr>
          <p:nvPr>
            <p:ph type="sldNum" sz="quarter" idx="5"/>
          </p:nvPr>
        </p:nvSpPr>
        <p:spPr/>
        <p:txBody>
          <a:bodyPr/>
          <a:lstStyle/>
          <a:p>
            <a:fld id="{6ACAD86F-A6C3-4FFA-A89E-D0ABD2E74E0E}" type="slidenum">
              <a:rPr lang="en-US" smtClean="0"/>
              <a:t>6</a:t>
            </a:fld>
            <a:endParaRPr lang="en-US"/>
          </a:p>
        </p:txBody>
      </p:sp>
    </p:spTree>
    <p:extLst>
      <p:ext uri="{BB962C8B-B14F-4D97-AF65-F5344CB8AC3E}">
        <p14:creationId xmlns:p14="http://schemas.microsoft.com/office/powerpoint/2010/main" val="84551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Histograms are ideal for visualizing data distribution. They show the frequency of data within specified intervals (bins).</a:t>
            </a:r>
          </a:p>
          <a:p>
            <a:pPr>
              <a:buFont typeface="Arial" panose="020B0604020202020204" pitchFamily="34" charset="0"/>
              <a:buChar char="•"/>
            </a:pPr>
            <a:r>
              <a:rPr lang="en-US" dirty="0"/>
              <a:t>They reveal </a:t>
            </a:r>
            <a:r>
              <a:rPr lang="en-US" b="1" dirty="0"/>
              <a:t>skewness</a:t>
            </a:r>
            <a:r>
              <a:rPr lang="en-US" dirty="0"/>
              <a:t> (whether data leans towards high or low values), </a:t>
            </a:r>
            <a:r>
              <a:rPr lang="en-US" b="1" dirty="0"/>
              <a:t>modality</a:t>
            </a:r>
            <a:r>
              <a:rPr lang="en-US" dirty="0"/>
              <a:t> (number of peaks), and </a:t>
            </a:r>
            <a:r>
              <a:rPr lang="en-US" b="1" dirty="0"/>
              <a:t>outliers</a:t>
            </a:r>
            <a:r>
              <a:rPr lang="en-US" dirty="0"/>
              <a:t>.</a:t>
            </a:r>
          </a:p>
          <a:p>
            <a:pPr>
              <a:buFont typeface="Arial" panose="020B0604020202020204" pitchFamily="34" charset="0"/>
              <a:buChar char="•"/>
            </a:pPr>
            <a:r>
              <a:rPr lang="en-US" dirty="0"/>
              <a:t>For example, plotting blood glucose levels can show if most patients fall within normal, prediabetic, or diabetic ranges.</a:t>
            </a:r>
          </a:p>
        </p:txBody>
      </p:sp>
      <p:sp>
        <p:nvSpPr>
          <p:cNvPr id="4" name="Slide Number Placeholder 3"/>
          <p:cNvSpPr>
            <a:spLocks noGrp="1"/>
          </p:cNvSpPr>
          <p:nvPr>
            <p:ph type="sldNum" sz="quarter" idx="5"/>
          </p:nvPr>
        </p:nvSpPr>
        <p:spPr/>
        <p:txBody>
          <a:bodyPr/>
          <a:lstStyle/>
          <a:p>
            <a:fld id="{6ACAD86F-A6C3-4FFA-A89E-D0ABD2E74E0E}" type="slidenum">
              <a:rPr lang="en-US" smtClean="0"/>
              <a:t>7</a:t>
            </a:fld>
            <a:endParaRPr lang="en-US"/>
          </a:p>
        </p:txBody>
      </p:sp>
    </p:spTree>
    <p:extLst>
      <p:ext uri="{BB962C8B-B14F-4D97-AF65-F5344CB8AC3E}">
        <p14:creationId xmlns:p14="http://schemas.microsoft.com/office/powerpoint/2010/main" val="867403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Pearson correlation measures the strength and direction of a linear relationship between two continuous variables.</a:t>
            </a:r>
          </a:p>
          <a:p>
            <a:pPr>
              <a:buFont typeface="Arial" panose="020B0604020202020204" pitchFamily="34" charset="0"/>
              <a:buChar char="•"/>
            </a:pPr>
            <a:r>
              <a:rPr lang="en-US" dirty="0"/>
              <a:t>A value close to </a:t>
            </a:r>
            <a:r>
              <a:rPr lang="en-US" b="1" dirty="0"/>
              <a:t>+1</a:t>
            </a:r>
            <a:r>
              <a:rPr lang="en-US" dirty="0"/>
              <a:t> indicates a strong positive correlation (both increase together).</a:t>
            </a:r>
          </a:p>
          <a:p>
            <a:pPr>
              <a:buFont typeface="Arial" panose="020B0604020202020204" pitchFamily="34" charset="0"/>
              <a:buChar char="•"/>
            </a:pPr>
            <a:r>
              <a:rPr lang="en-US" dirty="0"/>
              <a:t>A value near </a:t>
            </a:r>
            <a:r>
              <a:rPr lang="en-US" b="1" dirty="0"/>
              <a:t>0</a:t>
            </a:r>
            <a:r>
              <a:rPr lang="en-US" dirty="0"/>
              <a:t> shows no correlation.</a:t>
            </a:r>
          </a:p>
          <a:p>
            <a:pPr>
              <a:buFont typeface="Arial" panose="020B0604020202020204" pitchFamily="34" charset="0"/>
              <a:buChar char="•"/>
            </a:pPr>
            <a:r>
              <a:rPr lang="en-US" dirty="0"/>
              <a:t>A value close to </a:t>
            </a:r>
            <a:r>
              <a:rPr lang="en-US" b="1" dirty="0"/>
              <a:t>–1</a:t>
            </a:r>
            <a:r>
              <a:rPr lang="en-US" dirty="0"/>
              <a:t> indicates a strong negative correlation.</a:t>
            </a:r>
          </a:p>
          <a:p>
            <a:r>
              <a:rPr lang="en-US" dirty="0"/>
              <a:t>For example, we can analyze if a higher </a:t>
            </a:r>
            <a:r>
              <a:rPr lang="en-US" b="1" dirty="0"/>
              <a:t>BMI</a:t>
            </a:r>
            <a:r>
              <a:rPr lang="en-US" dirty="0"/>
              <a:t> is associated with increased </a:t>
            </a:r>
            <a:r>
              <a:rPr lang="en-US" b="1" dirty="0"/>
              <a:t>blood glucose</a:t>
            </a:r>
            <a:r>
              <a:rPr lang="en-US" dirty="0"/>
              <a:t> levels in diabetic patients.</a:t>
            </a:r>
          </a:p>
        </p:txBody>
      </p:sp>
      <p:sp>
        <p:nvSpPr>
          <p:cNvPr id="4" name="Slide Number Placeholder 3"/>
          <p:cNvSpPr>
            <a:spLocks noGrp="1"/>
          </p:cNvSpPr>
          <p:nvPr>
            <p:ph type="sldNum" sz="quarter" idx="5"/>
          </p:nvPr>
        </p:nvSpPr>
        <p:spPr/>
        <p:txBody>
          <a:bodyPr/>
          <a:lstStyle/>
          <a:p>
            <a:fld id="{6ACAD86F-A6C3-4FFA-A89E-D0ABD2E74E0E}" type="slidenum">
              <a:rPr lang="en-US" smtClean="0"/>
              <a:t>8</a:t>
            </a:fld>
            <a:endParaRPr lang="en-US"/>
          </a:p>
        </p:txBody>
      </p:sp>
    </p:spTree>
    <p:extLst>
      <p:ext uri="{BB962C8B-B14F-4D97-AF65-F5344CB8AC3E}">
        <p14:creationId xmlns:p14="http://schemas.microsoft.com/office/powerpoint/2010/main" val="102147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t-test</a:t>
            </a:r>
            <a:r>
              <a:rPr lang="en-US" dirty="0"/>
              <a:t> compares the means of two groups to determine if they are statistically different.</a:t>
            </a:r>
          </a:p>
          <a:p>
            <a:pPr>
              <a:buFont typeface="Arial" panose="020B0604020202020204" pitchFamily="34" charset="0"/>
              <a:buChar char="•"/>
            </a:pPr>
            <a:r>
              <a:rPr lang="en-US" b="1" dirty="0"/>
              <a:t>Null Hypothesis (H₀):</a:t>
            </a:r>
            <a:r>
              <a:rPr lang="en-US" dirty="0"/>
              <a:t> There is no difference between group means.</a:t>
            </a:r>
          </a:p>
          <a:p>
            <a:pPr>
              <a:buFont typeface="Arial" panose="020B0604020202020204" pitchFamily="34" charset="0"/>
              <a:buChar char="•"/>
            </a:pPr>
            <a:r>
              <a:rPr lang="en-US" b="1" dirty="0"/>
              <a:t>Alternative Hypothesis (H₁):</a:t>
            </a:r>
            <a:r>
              <a:rPr lang="en-US" dirty="0"/>
              <a:t> There is a significant difference.</a:t>
            </a:r>
          </a:p>
          <a:p>
            <a:pPr>
              <a:buFont typeface="Arial" panose="020B0604020202020204" pitchFamily="34" charset="0"/>
              <a:buChar char="•"/>
            </a:pPr>
            <a:r>
              <a:rPr lang="en-US" dirty="0"/>
              <a:t>The </a:t>
            </a:r>
            <a:r>
              <a:rPr lang="en-US" b="1" dirty="0"/>
              <a:t>p-value</a:t>
            </a:r>
            <a:r>
              <a:rPr lang="en-US" dirty="0"/>
              <a:t> tells us whether to reject the null hypothesis.</a:t>
            </a:r>
          </a:p>
          <a:p>
            <a:pPr marL="742950" lvl="1" indent="-285750">
              <a:buFont typeface="Arial" panose="020B0604020202020204" pitchFamily="34" charset="0"/>
              <a:buChar char="•"/>
            </a:pPr>
            <a:r>
              <a:rPr lang="en-US" dirty="0"/>
              <a:t>If </a:t>
            </a:r>
            <a:r>
              <a:rPr lang="en-US" b="1" dirty="0"/>
              <a:t>p &lt; 0.05</a:t>
            </a:r>
            <a:r>
              <a:rPr lang="en-US" dirty="0"/>
              <a:t>, we reject H₀ and conclude a significant difference exists.</a:t>
            </a:r>
          </a:p>
          <a:p>
            <a:pPr marL="742950" lvl="1" indent="-285750">
              <a:buFont typeface="Arial" panose="020B0604020202020204" pitchFamily="34" charset="0"/>
              <a:buChar char="•"/>
            </a:pPr>
            <a:r>
              <a:rPr lang="en-US" dirty="0"/>
              <a:t>If </a:t>
            </a:r>
            <a:r>
              <a:rPr lang="en-US" b="1" dirty="0"/>
              <a:t>p ≥ 0.05</a:t>
            </a:r>
            <a:r>
              <a:rPr lang="en-US" dirty="0"/>
              <a:t>, we fail to reject H₀, indicating no significant difference.</a:t>
            </a:r>
          </a:p>
          <a:p>
            <a:r>
              <a:rPr lang="en-US" dirty="0"/>
              <a:t>For example, we might use a t-test to compare blood glucose levels between male and female patients.</a:t>
            </a:r>
          </a:p>
        </p:txBody>
      </p:sp>
      <p:sp>
        <p:nvSpPr>
          <p:cNvPr id="4" name="Slide Number Placeholder 3"/>
          <p:cNvSpPr>
            <a:spLocks noGrp="1"/>
          </p:cNvSpPr>
          <p:nvPr>
            <p:ph type="sldNum" sz="quarter" idx="5"/>
          </p:nvPr>
        </p:nvSpPr>
        <p:spPr/>
        <p:txBody>
          <a:bodyPr/>
          <a:lstStyle/>
          <a:p>
            <a:fld id="{6ACAD86F-A6C3-4FFA-A89E-D0ABD2E74E0E}" type="slidenum">
              <a:rPr lang="en-US" smtClean="0"/>
              <a:t>9</a:t>
            </a:fld>
            <a:endParaRPr lang="en-US"/>
          </a:p>
        </p:txBody>
      </p:sp>
    </p:spTree>
    <p:extLst>
      <p:ext uri="{BB962C8B-B14F-4D97-AF65-F5344CB8AC3E}">
        <p14:creationId xmlns:p14="http://schemas.microsoft.com/office/powerpoint/2010/main" val="2616832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6241"/>
            <a:ext cx="8229600" cy="1143000"/>
          </a:xfrm>
        </p:spPr>
        <p:txBody>
          <a:bodyPr>
            <a:normAutofit fontScale="90000"/>
          </a:bodyPr>
          <a:lstStyle/>
          <a:p>
            <a:pPr>
              <a:defRPr sz="4000" b="1">
                <a:solidFill>
                  <a:srgbClr val="003366"/>
                </a:solidFill>
              </a:defRPr>
            </a:pPr>
            <a:r>
              <a:rPr dirty="0"/>
              <a:t>Data Exploration and Statistical Analysis of Type 2 Diabetes (T2D) Dataset</a:t>
            </a:r>
          </a:p>
        </p:txBody>
      </p:sp>
      <p:sp>
        <p:nvSpPr>
          <p:cNvPr id="4" name="TextBox 3">
            <a:extLst>
              <a:ext uri="{FF2B5EF4-FFF2-40B4-BE49-F238E27FC236}">
                <a16:creationId xmlns:a16="http://schemas.microsoft.com/office/drawing/2014/main" id="{B4969AAB-E717-CA1C-3896-288689C79098}"/>
              </a:ext>
            </a:extLst>
          </p:cNvPr>
          <p:cNvSpPr txBox="1"/>
          <p:nvPr/>
        </p:nvSpPr>
        <p:spPr>
          <a:xfrm>
            <a:off x="2018994" y="4081882"/>
            <a:ext cx="4476903" cy="923330"/>
          </a:xfrm>
          <a:prstGeom prst="rect">
            <a:avLst/>
          </a:prstGeom>
          <a:noFill/>
        </p:spPr>
        <p:txBody>
          <a:bodyPr wrap="square" rtlCol="0">
            <a:spAutoFit/>
          </a:bodyPr>
          <a:lstStyle/>
          <a:p>
            <a:r>
              <a:rPr lang="en-US" dirty="0"/>
              <a:t>Basic programming skills in Python</a:t>
            </a:r>
          </a:p>
          <a:p>
            <a:endParaRPr lang="en-US" dirty="0"/>
          </a:p>
          <a:p>
            <a:r>
              <a:rPr lang="en-US" dirty="0"/>
              <a:t>TA Hadar and Liron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3366"/>
                </a:solidFill>
              </a:defRPr>
            </a:pPr>
            <a:r>
              <a:t>Box Plots</a:t>
            </a:r>
          </a:p>
        </p:txBody>
      </p:sp>
      <p:sp>
        <p:nvSpPr>
          <p:cNvPr id="3" name="TextBox 2"/>
          <p:cNvSpPr txBox="1"/>
          <p:nvPr/>
        </p:nvSpPr>
        <p:spPr>
          <a:xfrm>
            <a:off x="640080" y="1309420"/>
            <a:ext cx="6996989" cy="1846659"/>
          </a:xfrm>
          <a:prstGeom prst="rect">
            <a:avLst/>
          </a:prstGeom>
          <a:noFill/>
        </p:spPr>
        <p:txBody>
          <a:bodyPr wrap="square">
            <a:spAutoFit/>
          </a:bodyPr>
          <a:lstStyle/>
          <a:p>
            <a:endParaRPr dirty="0"/>
          </a:p>
          <a:p>
            <a:pPr>
              <a:defRPr sz="2400">
                <a:solidFill>
                  <a:srgbClr val="323232"/>
                </a:solidFill>
              </a:defRPr>
            </a:pPr>
            <a:r>
              <a:rPr dirty="0"/>
              <a:t>- Visual tool for comparing distributions across groups.</a:t>
            </a:r>
            <a:br>
              <a:rPr dirty="0"/>
            </a:br>
            <a:r>
              <a:rPr dirty="0"/>
              <a:t>- Shows median, quartiles, and outliers.</a:t>
            </a:r>
            <a:br>
              <a:rPr dirty="0"/>
            </a:br>
            <a:r>
              <a:rPr dirty="0"/>
              <a:t>- Effective for comparing blood glucose levels across demographics.</a:t>
            </a:r>
          </a:p>
        </p:txBody>
      </p:sp>
      <p:pic>
        <p:nvPicPr>
          <p:cNvPr id="4098" name="Picture 2" descr="Box Plot - GeeksforGeeks">
            <a:extLst>
              <a:ext uri="{FF2B5EF4-FFF2-40B4-BE49-F238E27FC236}">
                <a16:creationId xmlns:a16="http://schemas.microsoft.com/office/drawing/2014/main" id="{A4DC8B60-2DF8-581D-A843-8682EF0E6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446" y="3577552"/>
            <a:ext cx="6286500" cy="2219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50" name="Picture 6" descr="Let's Code - Web Systems Solutions">
            <a:extLst>
              <a:ext uri="{FF2B5EF4-FFF2-40B4-BE49-F238E27FC236}">
                <a16:creationId xmlns:a16="http://schemas.microsoft.com/office/drawing/2014/main" id="{E716120E-6AB8-2376-C141-0EBDF836F7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263" y="1669415"/>
            <a:ext cx="7117893" cy="338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15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A7D6E-8AA0-F9D6-8608-F8C4021D1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EACF99-D9CC-117E-03CB-85C31F818B63}"/>
              </a:ext>
            </a:extLst>
          </p:cNvPr>
          <p:cNvSpPr>
            <a:spLocks noGrp="1"/>
          </p:cNvSpPr>
          <p:nvPr>
            <p:ph type="title"/>
          </p:nvPr>
        </p:nvSpPr>
        <p:spPr/>
        <p:txBody>
          <a:bodyPr/>
          <a:lstStyle/>
          <a:p>
            <a:pPr>
              <a:defRPr sz="4000" b="1">
                <a:solidFill>
                  <a:srgbClr val="003366"/>
                </a:solidFill>
              </a:defRPr>
            </a:pPr>
            <a:r>
              <a:rPr lang="en-US" dirty="0"/>
              <a:t>Common Types of Data in biology</a:t>
            </a:r>
            <a:endParaRPr dirty="0"/>
          </a:p>
        </p:txBody>
      </p:sp>
      <p:sp>
        <p:nvSpPr>
          <p:cNvPr id="4" name="Rectangle 1">
            <a:extLst>
              <a:ext uri="{FF2B5EF4-FFF2-40B4-BE49-F238E27FC236}">
                <a16:creationId xmlns:a16="http://schemas.microsoft.com/office/drawing/2014/main" id="{A41088BD-CCAB-B0E8-184F-528978F900E5}"/>
              </a:ext>
            </a:extLst>
          </p:cNvPr>
          <p:cNvSpPr>
            <a:spLocks noChangeArrowheads="1"/>
          </p:cNvSpPr>
          <p:nvPr/>
        </p:nvSpPr>
        <p:spPr bwMode="auto">
          <a:xfrm>
            <a:off x="307238" y="1484751"/>
            <a:ext cx="87050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mj-lt"/>
              </a:rPr>
              <a:t>Quantitative Data (Numerical):</a:t>
            </a:r>
            <a:r>
              <a:rPr kumimoji="0" lang="en-US" altLang="en-US" sz="2400" b="0" i="0" u="none" strike="noStrike" cap="none" normalizeH="0" baseline="0" dirty="0">
                <a:ln>
                  <a:noFill/>
                </a:ln>
                <a:solidFill>
                  <a:schemeClr val="tx1"/>
                </a:solidFill>
                <a:effectLst/>
                <a:latin typeface="+mj-lt"/>
              </a:rPr>
              <a:t> Measurable data like BMI, blood glucose, and cholesterol.</a:t>
            </a:r>
          </a:p>
          <a:p>
            <a:pPr marL="0" marR="0" lvl="0" indent="0" algn="l" defTabSz="914400" rtl="0" eaLnBrk="0" fontAlgn="base" latinLnBrk="0" hangingPunct="0">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mj-lt"/>
              </a:rPr>
              <a:t>Qualitative Data (Categorical):</a:t>
            </a:r>
            <a:r>
              <a:rPr kumimoji="0" lang="en-US" altLang="en-US" sz="2400" b="0" i="0" u="none" strike="noStrike" cap="none" normalizeH="0" baseline="0" dirty="0">
                <a:ln>
                  <a:noFill/>
                </a:ln>
                <a:solidFill>
                  <a:schemeClr val="tx1"/>
                </a:solidFill>
                <a:effectLst/>
                <a:latin typeface="+mj-lt"/>
              </a:rPr>
              <a:t> Descriptive data like blood type or disease stage.</a:t>
            </a:r>
          </a:p>
          <a:p>
            <a:pPr marL="0" marR="0" lvl="0" indent="0" algn="l" defTabSz="914400" rtl="0" eaLnBrk="0" fontAlgn="base" latinLnBrk="0" hangingPunct="0">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mj-lt"/>
              </a:rPr>
              <a:t>Time-Series Data (Temporal):</a:t>
            </a:r>
            <a:r>
              <a:rPr kumimoji="0" lang="en-US" altLang="en-US" sz="2400" b="0" i="0" u="none" strike="noStrike" cap="none" normalizeH="0" baseline="0" dirty="0">
                <a:ln>
                  <a:noFill/>
                </a:ln>
                <a:solidFill>
                  <a:schemeClr val="tx1"/>
                </a:solidFill>
                <a:effectLst/>
                <a:latin typeface="+mj-lt"/>
              </a:rPr>
              <a:t> Data tracked over time, such as glucose levels over months.</a:t>
            </a:r>
          </a:p>
          <a:p>
            <a:pPr marL="0" marR="0" lvl="0" indent="0" algn="l" defTabSz="914400" rtl="0" eaLnBrk="0" fontAlgn="base" latinLnBrk="0" hangingPunct="0">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mj-lt"/>
              </a:rPr>
              <a:t>Spatial Data:</a:t>
            </a:r>
            <a:r>
              <a:rPr kumimoji="0" lang="en-US" altLang="en-US" sz="2400" b="0" i="0" u="none" strike="noStrike" cap="none" normalizeH="0" baseline="0" dirty="0">
                <a:ln>
                  <a:noFill/>
                </a:ln>
                <a:solidFill>
                  <a:schemeClr val="tx1"/>
                </a:solidFill>
                <a:effectLst/>
                <a:latin typeface="+mj-lt"/>
              </a:rPr>
              <a:t> Data with physical or geographical context, like species distribution.</a:t>
            </a:r>
          </a:p>
          <a:p>
            <a:pPr marL="0" marR="0" lvl="0" indent="0" algn="l" defTabSz="914400" rtl="0" eaLnBrk="0" fontAlgn="base" latinLnBrk="0" hangingPunct="0">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mj-lt"/>
              </a:rPr>
              <a:t>Omics Data (High-Dimensional):</a:t>
            </a:r>
            <a:r>
              <a:rPr kumimoji="0" lang="en-US" altLang="en-US" sz="2400" b="0" i="0" u="none" strike="noStrike" cap="none" normalizeH="0" baseline="0" dirty="0">
                <a:ln>
                  <a:noFill/>
                </a:ln>
                <a:solidFill>
                  <a:schemeClr val="tx1"/>
                </a:solidFill>
                <a:effectLst/>
                <a:latin typeface="+mj-lt"/>
              </a:rPr>
              <a:t> Large-scale datasets such as genomics and proteomics.</a:t>
            </a:r>
          </a:p>
          <a:p>
            <a:pPr marL="0" marR="0" lvl="0" indent="0" algn="l" defTabSz="914400" rtl="0" eaLnBrk="0" fontAlgn="base" latinLnBrk="0" hangingPunct="0">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35066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3366"/>
                </a:solidFill>
              </a:defRPr>
            </a:pPr>
            <a:r>
              <a:t>Introduction to Type 2 Diabetes (T2D)</a:t>
            </a:r>
          </a:p>
        </p:txBody>
      </p:sp>
      <p:sp>
        <p:nvSpPr>
          <p:cNvPr id="3" name="TextBox 2"/>
          <p:cNvSpPr txBox="1"/>
          <p:nvPr/>
        </p:nvSpPr>
        <p:spPr>
          <a:xfrm>
            <a:off x="685800" y="1582340"/>
            <a:ext cx="7772400" cy="3693319"/>
          </a:xfrm>
          <a:prstGeom prst="rect">
            <a:avLst/>
          </a:prstGeom>
          <a:noFill/>
        </p:spPr>
        <p:txBody>
          <a:bodyPr wrap="square">
            <a:spAutoFit/>
          </a:bodyPr>
          <a:lstStyle/>
          <a:p>
            <a:endParaRPr dirty="0"/>
          </a:p>
          <a:p>
            <a:pPr>
              <a:defRPr sz="2400">
                <a:solidFill>
                  <a:srgbClr val="323232"/>
                </a:solidFill>
              </a:defRPr>
            </a:pPr>
            <a:r>
              <a:rPr b="1" dirty="0"/>
              <a:t>What is T2D?</a:t>
            </a:r>
            <a:br>
              <a:rPr b="1" dirty="0"/>
            </a:br>
            <a:r>
              <a:rPr dirty="0"/>
              <a:t>  - A metabolic disorder characterized by high blood glucose levels</a:t>
            </a:r>
            <a:br>
              <a:rPr dirty="0"/>
            </a:br>
            <a:r>
              <a:rPr dirty="0"/>
              <a:t>  - Linked to obesity, genetic predisposition, and lifestyle</a:t>
            </a:r>
            <a:br>
              <a:rPr dirty="0"/>
            </a:br>
            <a:br>
              <a:rPr dirty="0"/>
            </a:br>
            <a:r>
              <a:rPr b="1" dirty="0"/>
              <a:t>Why Study BMI, Blood Glucose, and Cholesterol?</a:t>
            </a:r>
            <a:br>
              <a:rPr b="1" dirty="0"/>
            </a:br>
            <a:r>
              <a:rPr dirty="0"/>
              <a:t>  - BMI: Indicator of body fatness</a:t>
            </a:r>
            <a:br>
              <a:rPr dirty="0"/>
            </a:br>
            <a:r>
              <a:rPr dirty="0"/>
              <a:t>  - Blood Glucose: Central to diabetes diagnosis</a:t>
            </a:r>
            <a:br>
              <a:rPr dirty="0"/>
            </a:br>
            <a:r>
              <a:rPr dirty="0"/>
              <a:t>  - Cholesterol: Cardiovascular risk factor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3366"/>
                </a:solidFill>
              </a:defRPr>
            </a:pPr>
            <a:r>
              <a:t>Types of Statistical Tests in Biology</a:t>
            </a:r>
          </a:p>
        </p:txBody>
      </p:sp>
      <p:sp>
        <p:nvSpPr>
          <p:cNvPr id="3" name="TextBox 2"/>
          <p:cNvSpPr txBox="1"/>
          <p:nvPr/>
        </p:nvSpPr>
        <p:spPr>
          <a:xfrm>
            <a:off x="640080" y="1828800"/>
            <a:ext cx="7772400" cy="2954655"/>
          </a:xfrm>
          <a:prstGeom prst="rect">
            <a:avLst/>
          </a:prstGeom>
          <a:noFill/>
        </p:spPr>
        <p:txBody>
          <a:bodyPr wrap="square">
            <a:spAutoFit/>
          </a:bodyPr>
          <a:lstStyle/>
          <a:p>
            <a:endParaRPr dirty="0"/>
          </a:p>
          <a:p>
            <a:pPr>
              <a:defRPr sz="2400">
                <a:solidFill>
                  <a:srgbClr val="323232"/>
                </a:solidFill>
              </a:defRPr>
            </a:pPr>
            <a:r>
              <a:rPr b="1" dirty="0"/>
              <a:t>1</a:t>
            </a:r>
            <a:r>
              <a:rPr dirty="0"/>
              <a:t>. </a:t>
            </a:r>
            <a:r>
              <a:rPr b="1" dirty="0"/>
              <a:t>Descriptive Statistics</a:t>
            </a:r>
            <a:r>
              <a:rPr dirty="0"/>
              <a:t>: Summarizes and describes dataset features.</a:t>
            </a:r>
            <a:br>
              <a:rPr dirty="0"/>
            </a:br>
            <a:r>
              <a:rPr b="1" dirty="0"/>
              <a:t>2</a:t>
            </a:r>
            <a:r>
              <a:rPr dirty="0"/>
              <a:t>. </a:t>
            </a:r>
            <a:r>
              <a:rPr b="1" dirty="0"/>
              <a:t>Inferential Statistics</a:t>
            </a:r>
            <a:r>
              <a:rPr dirty="0"/>
              <a:t>: Draws conclusions from sample data.</a:t>
            </a:r>
            <a:br>
              <a:rPr dirty="0"/>
            </a:br>
            <a:r>
              <a:rPr b="1" dirty="0"/>
              <a:t>3</a:t>
            </a:r>
            <a:r>
              <a:rPr dirty="0"/>
              <a:t>. </a:t>
            </a:r>
            <a:r>
              <a:rPr b="1" dirty="0"/>
              <a:t>Correlation and Regression Analysis</a:t>
            </a:r>
            <a:r>
              <a:rPr dirty="0"/>
              <a:t>: Examines variable relationships.</a:t>
            </a:r>
            <a:br>
              <a:rPr dirty="0"/>
            </a:br>
            <a:r>
              <a:rPr b="1" dirty="0"/>
              <a:t>4</a:t>
            </a:r>
            <a:r>
              <a:rPr dirty="0"/>
              <a:t>. </a:t>
            </a:r>
            <a:r>
              <a:rPr b="1" dirty="0"/>
              <a:t>Multivariate Analysis</a:t>
            </a:r>
            <a:r>
              <a:rPr dirty="0"/>
              <a:t>: Analyzes multiple variables simultaneously.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3366"/>
                </a:solidFill>
              </a:defRPr>
            </a:pPr>
            <a:r>
              <a:t>Python Libraries for Data Analysis</a:t>
            </a:r>
          </a:p>
        </p:txBody>
      </p:sp>
      <p:sp>
        <p:nvSpPr>
          <p:cNvPr id="3" name="TextBox 2"/>
          <p:cNvSpPr txBox="1"/>
          <p:nvPr/>
        </p:nvSpPr>
        <p:spPr>
          <a:xfrm>
            <a:off x="640080" y="1410322"/>
            <a:ext cx="7772400" cy="489364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mj-lt"/>
              </a:rPr>
              <a:t>Pandas</a:t>
            </a:r>
            <a:r>
              <a:rPr kumimoji="0" lang="en-US" altLang="en-US" sz="2400" b="0" i="0" u="none" strike="noStrike" cap="none" normalizeH="0" baseline="0" dirty="0">
                <a:ln>
                  <a:noFill/>
                </a:ln>
                <a:solidFill>
                  <a:schemeClr val="tx1"/>
                </a:solidFill>
                <a:effectLst/>
                <a:latin typeface="+mj-lt"/>
              </a:rPr>
              <a:t> – Data manipulation library: load, clean, and transform data in a way that’s easy to work with.</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mj-lt"/>
              </a:rPr>
              <a:t>Matplotlib</a:t>
            </a:r>
            <a:r>
              <a:rPr kumimoji="0" lang="en-US" altLang="en-US" sz="2400" b="0" i="0" u="none" strike="noStrike" cap="none" normalizeH="0" baseline="0" dirty="0">
                <a:ln>
                  <a:noFill/>
                </a:ln>
                <a:solidFill>
                  <a:schemeClr val="tx1"/>
                </a:solidFill>
                <a:effectLst/>
                <a:latin typeface="+mj-lt"/>
              </a:rPr>
              <a:t> – Plotting library: creates visualizations, like charts and graphs, to see patterns and relationships in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mj-lt"/>
              </a:rPr>
              <a:t>SciPy</a:t>
            </a:r>
            <a:r>
              <a:rPr kumimoji="0" lang="en-US" altLang="en-US" sz="2400" b="0" i="0" u="none" strike="noStrike" cap="none" normalizeH="0" baseline="0" dirty="0">
                <a:ln>
                  <a:noFill/>
                </a:ln>
                <a:solidFill>
                  <a:schemeClr val="tx1"/>
                </a:solidFill>
                <a:effectLst/>
                <a:latin typeface="+mj-lt"/>
              </a:rPr>
              <a:t> – Used for scientific and statistical computations. It includes tools to test relationships between variables, such as correlation, or perform hypothesis testing.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mj-lt"/>
              </a:rPr>
              <a:t>NumPy</a:t>
            </a:r>
            <a:r>
              <a:rPr kumimoji="0" lang="en-US" altLang="en-US" sz="2400" b="0" i="0" u="none" strike="noStrike" cap="none" normalizeH="0" baseline="0" dirty="0">
                <a:ln>
                  <a:noFill/>
                </a:ln>
                <a:solidFill>
                  <a:schemeClr val="tx1"/>
                </a:solidFill>
                <a:effectLst/>
                <a:latin typeface="+mj-lt"/>
              </a:rPr>
              <a:t> – Foundation for numerical computing. It works with arrays, which are similar to lists but allow us to do mathematical operations on large datasets more efficiently.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p:txBody>
      </p:sp>
      <p:sp>
        <p:nvSpPr>
          <p:cNvPr id="4" name="Rectangle 1">
            <a:extLst>
              <a:ext uri="{FF2B5EF4-FFF2-40B4-BE49-F238E27FC236}">
                <a16:creationId xmlns:a16="http://schemas.microsoft.com/office/drawing/2014/main" id="{1B9C48F1-74CF-D878-3071-288A25101B8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3366"/>
                </a:solidFill>
              </a:defRPr>
            </a:pPr>
            <a:r>
              <a:t>Descriptive Statistics</a:t>
            </a:r>
          </a:p>
        </p:txBody>
      </p:sp>
      <p:sp>
        <p:nvSpPr>
          <p:cNvPr id="3" name="TextBox 2"/>
          <p:cNvSpPr txBox="1"/>
          <p:nvPr/>
        </p:nvSpPr>
        <p:spPr>
          <a:xfrm>
            <a:off x="640080" y="1828800"/>
            <a:ext cx="7772400" cy="4114800"/>
          </a:xfrm>
          <a:prstGeom prst="rect">
            <a:avLst/>
          </a:prstGeom>
          <a:noFill/>
        </p:spPr>
        <p:txBody>
          <a:bodyPr wrap="square">
            <a:spAutoFit/>
          </a:bodyPr>
          <a:lstStyle/>
          <a:p>
            <a:endParaRPr/>
          </a:p>
          <a:p>
            <a:pPr>
              <a:defRPr sz="2400">
                <a:solidFill>
                  <a:srgbClr val="323232"/>
                </a:solidFill>
              </a:defRPr>
            </a:pPr>
            <a:r>
              <a:t>- Summarizes and describes key dataset features.</a:t>
            </a:r>
            <a:br/>
            <a:r>
              <a:t>- Metrics: Mean, Median, Mode, Standard Deviation, Variance.</a:t>
            </a:r>
            <a:br/>
            <a:r>
              <a:t>- Provides insight into data distribution.</a:t>
            </a:r>
            <a:br/>
            <a:r>
              <a:t>- Python: `data.describe()` for numerical data summaries.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3366"/>
                </a:solidFill>
              </a:defRPr>
            </a:pPr>
            <a:r>
              <a:t>Histograms</a:t>
            </a:r>
          </a:p>
        </p:txBody>
      </p:sp>
      <p:sp>
        <p:nvSpPr>
          <p:cNvPr id="3" name="TextBox 2"/>
          <p:cNvSpPr txBox="1"/>
          <p:nvPr/>
        </p:nvSpPr>
        <p:spPr>
          <a:xfrm>
            <a:off x="640080" y="1146634"/>
            <a:ext cx="7223760" cy="1477328"/>
          </a:xfrm>
          <a:prstGeom prst="rect">
            <a:avLst/>
          </a:prstGeom>
          <a:noFill/>
        </p:spPr>
        <p:txBody>
          <a:bodyPr wrap="square">
            <a:spAutoFit/>
          </a:bodyPr>
          <a:lstStyle/>
          <a:p>
            <a:endParaRPr dirty="0"/>
          </a:p>
          <a:p>
            <a:pPr>
              <a:defRPr sz="2400">
                <a:solidFill>
                  <a:srgbClr val="323232"/>
                </a:solidFill>
              </a:defRPr>
            </a:pPr>
            <a:r>
              <a:rPr dirty="0"/>
              <a:t>- Visual representation of data distribution.</a:t>
            </a:r>
            <a:br>
              <a:rPr dirty="0"/>
            </a:br>
            <a:r>
              <a:rPr dirty="0"/>
              <a:t>- Reveals skewness, modality, and outliers.</a:t>
            </a:r>
            <a:br>
              <a:rPr dirty="0"/>
            </a:br>
            <a:r>
              <a:rPr dirty="0"/>
              <a:t>- Best for continuous data like BMI and Blood Glucose.</a:t>
            </a:r>
          </a:p>
        </p:txBody>
      </p:sp>
      <p:pic>
        <p:nvPicPr>
          <p:cNvPr id="9" name="Picture 8">
            <a:extLst>
              <a:ext uri="{FF2B5EF4-FFF2-40B4-BE49-F238E27FC236}">
                <a16:creationId xmlns:a16="http://schemas.microsoft.com/office/drawing/2014/main" id="{49C02D1D-6951-8AC9-B614-913621F70AC3}"/>
              </a:ext>
            </a:extLst>
          </p:cNvPr>
          <p:cNvPicPr>
            <a:picLocks noChangeAspect="1"/>
          </p:cNvPicPr>
          <p:nvPr/>
        </p:nvPicPr>
        <p:blipFill>
          <a:blip r:embed="rId3"/>
          <a:stretch>
            <a:fillRect/>
          </a:stretch>
        </p:blipFill>
        <p:spPr>
          <a:xfrm>
            <a:off x="1349179" y="2732909"/>
            <a:ext cx="6153033" cy="38504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3366"/>
                </a:solidFill>
              </a:defRPr>
            </a:pPr>
            <a:r>
              <a:rPr lang="en-US"/>
              <a:t>Pearson Correlation</a:t>
            </a:r>
          </a:p>
        </p:txBody>
      </p:sp>
      <p:sp>
        <p:nvSpPr>
          <p:cNvPr id="3" name="TextBox 2"/>
          <p:cNvSpPr txBox="1"/>
          <p:nvPr/>
        </p:nvSpPr>
        <p:spPr>
          <a:xfrm>
            <a:off x="519989" y="1154150"/>
            <a:ext cx="8408822" cy="2585323"/>
          </a:xfrm>
          <a:prstGeom prst="rect">
            <a:avLst/>
          </a:prstGeom>
          <a:noFill/>
        </p:spPr>
        <p:txBody>
          <a:bodyPr wrap="square">
            <a:spAutoFit/>
          </a:bodyPr>
          <a:lstStyle/>
          <a:p>
            <a:endParaRPr lang="en-US" dirty="0"/>
          </a:p>
          <a:p>
            <a:pPr>
              <a:defRPr sz="2400">
                <a:solidFill>
                  <a:srgbClr val="323232"/>
                </a:solidFill>
              </a:defRPr>
            </a:pPr>
            <a:r>
              <a:rPr lang="en-US" dirty="0"/>
              <a:t>- Measures linear relationships between two continuous variables.</a:t>
            </a:r>
            <a:br>
              <a:rPr lang="en-US" dirty="0"/>
            </a:br>
            <a:r>
              <a:rPr lang="en-US" dirty="0"/>
              <a:t>- Ranges from -1 to +1:</a:t>
            </a:r>
            <a:br>
              <a:rPr lang="en-US" dirty="0"/>
            </a:br>
            <a:r>
              <a:rPr lang="en-US" dirty="0"/>
              <a:t>  +1 → Strong positive correlation</a:t>
            </a:r>
            <a:br>
              <a:rPr lang="en-US" dirty="0"/>
            </a:br>
            <a:r>
              <a:rPr lang="en-US" dirty="0"/>
              <a:t>   0 → No correlation</a:t>
            </a:r>
            <a:br>
              <a:rPr lang="en-US" dirty="0"/>
            </a:br>
            <a:r>
              <a:rPr lang="en-US" dirty="0"/>
              <a:t>  -1 → Strong negative correlation</a:t>
            </a:r>
            <a:br>
              <a:rPr lang="en-US" dirty="0"/>
            </a:br>
            <a:r>
              <a:rPr lang="en-US" dirty="0"/>
              <a:t>- Assumes normal distribution and linearity.</a:t>
            </a:r>
          </a:p>
        </p:txBody>
      </p:sp>
      <p:sp>
        <p:nvSpPr>
          <p:cNvPr id="6" name="AutoShape 2">
            <a:extLst>
              <a:ext uri="{FF2B5EF4-FFF2-40B4-BE49-F238E27FC236}">
                <a16:creationId xmlns:a16="http://schemas.microsoft.com/office/drawing/2014/main" id="{1CC40230-5DC8-B8B7-B2E9-56CBB6925F8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BE1B0CDE-334C-407E-FB9A-D5C54F81EE2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4B6AC582-D8D5-2D2A-39F7-C52552566DCB}"/>
              </a:ext>
            </a:extLst>
          </p:cNvPr>
          <p:cNvPicPr>
            <a:picLocks noChangeAspect="1"/>
          </p:cNvPicPr>
          <p:nvPr/>
        </p:nvPicPr>
        <p:blipFill>
          <a:blip r:embed="rId3"/>
          <a:stretch>
            <a:fillRect/>
          </a:stretch>
        </p:blipFill>
        <p:spPr>
          <a:xfrm>
            <a:off x="980237" y="3625001"/>
            <a:ext cx="6386170" cy="32329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3366"/>
                </a:solidFill>
              </a:defRPr>
            </a:pPr>
            <a:r>
              <a:t>T-Test and P-Value</a:t>
            </a:r>
          </a:p>
        </p:txBody>
      </p:sp>
      <p:sp>
        <p:nvSpPr>
          <p:cNvPr id="3" name="TextBox 2"/>
          <p:cNvSpPr txBox="1"/>
          <p:nvPr/>
        </p:nvSpPr>
        <p:spPr>
          <a:xfrm>
            <a:off x="640080" y="1828800"/>
            <a:ext cx="7772400" cy="2585323"/>
          </a:xfrm>
          <a:prstGeom prst="rect">
            <a:avLst/>
          </a:prstGeom>
          <a:noFill/>
        </p:spPr>
        <p:txBody>
          <a:bodyPr wrap="square">
            <a:spAutoFit/>
          </a:bodyPr>
          <a:lstStyle/>
          <a:p>
            <a:endParaRPr dirty="0"/>
          </a:p>
          <a:p>
            <a:pPr>
              <a:defRPr sz="2400">
                <a:solidFill>
                  <a:srgbClr val="323232"/>
                </a:solidFill>
              </a:defRPr>
            </a:pPr>
            <a:r>
              <a:rPr dirty="0"/>
              <a:t>- </a:t>
            </a:r>
            <a:r>
              <a:rPr b="1" dirty="0"/>
              <a:t>T-Test</a:t>
            </a:r>
            <a:r>
              <a:rPr dirty="0"/>
              <a:t>: Compares group means (e.g., Male vs. Female).</a:t>
            </a:r>
            <a:br>
              <a:rPr dirty="0"/>
            </a:br>
            <a:r>
              <a:rPr dirty="0"/>
              <a:t>- </a:t>
            </a:r>
            <a:r>
              <a:rPr b="1" dirty="0"/>
              <a:t>Null Hypothesis (H₀): </a:t>
            </a:r>
            <a:r>
              <a:rPr dirty="0"/>
              <a:t>No difference.</a:t>
            </a:r>
            <a:br>
              <a:rPr dirty="0"/>
            </a:br>
            <a:r>
              <a:rPr dirty="0"/>
              <a:t>- </a:t>
            </a:r>
            <a:r>
              <a:rPr b="1" dirty="0"/>
              <a:t>Alternative Hypothesis (H₁)</a:t>
            </a:r>
            <a:r>
              <a:rPr lang="he-IL" b="1" dirty="0"/>
              <a:t> </a:t>
            </a:r>
            <a:r>
              <a:rPr lang="he-IL" dirty="0"/>
              <a:t>:</a:t>
            </a:r>
            <a:r>
              <a:rPr lang="en-US" dirty="0"/>
              <a:t>Si</a:t>
            </a:r>
            <a:r>
              <a:rPr dirty="0"/>
              <a:t>gnificant difference.</a:t>
            </a:r>
            <a:br>
              <a:rPr dirty="0"/>
            </a:br>
            <a:r>
              <a:rPr dirty="0"/>
              <a:t>- </a:t>
            </a:r>
            <a:r>
              <a:rPr b="1" dirty="0"/>
              <a:t>P-Value</a:t>
            </a:r>
            <a:r>
              <a:rPr dirty="0"/>
              <a:t>:</a:t>
            </a:r>
            <a:br>
              <a:rPr dirty="0"/>
            </a:br>
            <a:r>
              <a:rPr dirty="0"/>
              <a:t>  - p &lt; 0.05 → Reject H₀ (Significant difference)</a:t>
            </a:r>
            <a:br>
              <a:rPr dirty="0"/>
            </a:br>
            <a:r>
              <a:rPr dirty="0"/>
              <a:t>  - p ≥ 0.05 → Fail to reject H₀ (No difference)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194</TotalTime>
  <Words>1393</Words>
  <Application>Microsoft Office PowerPoint</Application>
  <PresentationFormat>On-screen Show (4:3)</PresentationFormat>
  <Paragraphs>100</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Calibri</vt:lpstr>
      <vt:lpstr>Office Theme</vt:lpstr>
      <vt:lpstr>Data Exploration and Statistical Analysis of Type 2 Diabetes (T2D) Dataset</vt:lpstr>
      <vt:lpstr>Common Types of Data in biology</vt:lpstr>
      <vt:lpstr>Introduction to Type 2 Diabetes (T2D)</vt:lpstr>
      <vt:lpstr>Types of Statistical Tests in Biology</vt:lpstr>
      <vt:lpstr>Python Libraries for Data Analysis</vt:lpstr>
      <vt:lpstr>Descriptive Statistics</vt:lpstr>
      <vt:lpstr>Histograms</vt:lpstr>
      <vt:lpstr>Pearson Correlation</vt:lpstr>
      <vt:lpstr>T-Test and P-Value</vt:lpstr>
      <vt:lpstr>Box Plots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לירון הופמן</dc:creator>
  <cp:keywords/>
  <dc:description>generated using python-pptx</dc:description>
  <cp:lastModifiedBy>Liron Hoffman</cp:lastModifiedBy>
  <cp:revision>7</cp:revision>
  <dcterms:created xsi:type="dcterms:W3CDTF">2013-01-27T09:14:16Z</dcterms:created>
  <dcterms:modified xsi:type="dcterms:W3CDTF">2025-01-11T19:17:30Z</dcterms:modified>
  <cp:category/>
</cp:coreProperties>
</file>