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8" r:id="rId3"/>
    <p:sldId id="258" r:id="rId4"/>
    <p:sldId id="262" r:id="rId5"/>
    <p:sldId id="263" r:id="rId6"/>
    <p:sldId id="264" r:id="rId7"/>
    <p:sldId id="265" r:id="rId8"/>
    <p:sldId id="266" r:id="rId9"/>
    <p:sldId id="267" r:id="rId10"/>
    <p:sldId id="261" r:id="rId11"/>
  </p:sldIdLst>
  <p:sldSz cx="5854700" cy="3295650"/>
  <p:notesSz cx="5854700" cy="32956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0DA"/>
    <a:srgbClr val="484C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23" d="100"/>
          <a:sy n="223" d="100"/>
        </p:scale>
        <p:origin x="528"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9102" y="1021651"/>
            <a:ext cx="4976495" cy="692086"/>
          </a:xfrm>
          <a:prstGeom prst="rect">
            <a:avLst/>
          </a:prstGeom>
        </p:spPr>
        <p:txBody>
          <a:bodyPr wrap="square" lIns="0" tIns="0" rIns="0" bIns="0">
            <a:spAutoFit/>
          </a:bodyPr>
          <a:lstStyle>
            <a:lvl1pPr>
              <a:defRPr sz="2150" b="0" i="0">
                <a:solidFill>
                  <a:schemeClr val="bg1"/>
                </a:solidFill>
                <a:latin typeface="Cambria"/>
                <a:cs typeface="Cambria"/>
              </a:defRPr>
            </a:lvl1pPr>
          </a:lstStyle>
          <a:p>
            <a:endParaRPr/>
          </a:p>
        </p:txBody>
      </p:sp>
      <p:sp>
        <p:nvSpPr>
          <p:cNvPr id="3" name="Holder 3"/>
          <p:cNvSpPr>
            <a:spLocks noGrp="1"/>
          </p:cNvSpPr>
          <p:nvPr>
            <p:ph type="subTitle" idx="4"/>
          </p:nvPr>
        </p:nvSpPr>
        <p:spPr>
          <a:xfrm>
            <a:off x="878205" y="1845564"/>
            <a:ext cx="4098290" cy="823912"/>
          </a:xfrm>
          <a:prstGeom prst="rect">
            <a:avLst/>
          </a:prstGeom>
        </p:spPr>
        <p:txBody>
          <a:bodyPr wrap="square" lIns="0" tIns="0" rIns="0" bIns="0">
            <a:spAutoFit/>
          </a:bodyPr>
          <a:lstStyle>
            <a:lvl1pPr>
              <a:defRPr sz="110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0"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10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0" i="0">
                <a:solidFill>
                  <a:schemeClr val="bg1"/>
                </a:solidFill>
                <a:latin typeface="Cambria"/>
                <a:cs typeface="Cambria"/>
              </a:defRPr>
            </a:lvl1pPr>
          </a:lstStyle>
          <a:p>
            <a:endParaRPr/>
          </a:p>
        </p:txBody>
      </p:sp>
      <p:sp>
        <p:nvSpPr>
          <p:cNvPr id="3" name="Holder 3"/>
          <p:cNvSpPr>
            <a:spLocks noGrp="1"/>
          </p:cNvSpPr>
          <p:nvPr>
            <p:ph sz="half" idx="2"/>
          </p:nvPr>
        </p:nvSpPr>
        <p:spPr>
          <a:xfrm>
            <a:off x="292735" y="757999"/>
            <a:ext cx="2546794" cy="217512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015170" y="757999"/>
            <a:ext cx="2546794" cy="217512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0"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12" y="8"/>
            <a:ext cx="5845810" cy="3288029"/>
          </a:xfrm>
          <a:custGeom>
            <a:avLst/>
            <a:gdLst/>
            <a:ahLst/>
            <a:cxnLst/>
            <a:rect l="l" t="t" r="r" b="b"/>
            <a:pathLst>
              <a:path w="5845810" h="3288029">
                <a:moveTo>
                  <a:pt x="5845240" y="0"/>
                </a:moveTo>
                <a:lnTo>
                  <a:pt x="0" y="0"/>
                </a:lnTo>
                <a:lnTo>
                  <a:pt x="0" y="3287938"/>
                </a:lnTo>
                <a:lnTo>
                  <a:pt x="5845240" y="3287938"/>
                </a:lnTo>
                <a:lnTo>
                  <a:pt x="5845240" y="0"/>
                </a:lnTo>
                <a:close/>
              </a:path>
            </a:pathLst>
          </a:custGeom>
          <a:solidFill>
            <a:srgbClr val="282937"/>
          </a:solidFill>
        </p:spPr>
        <p:txBody>
          <a:bodyPr wrap="square" lIns="0" tIns="0" rIns="0" bIns="0" rtlCol="0"/>
          <a:lstStyle/>
          <a:p>
            <a:endParaRPr/>
          </a:p>
        </p:txBody>
      </p:sp>
      <p:sp>
        <p:nvSpPr>
          <p:cNvPr id="17" name="bg object 17"/>
          <p:cNvSpPr/>
          <p:nvPr/>
        </p:nvSpPr>
        <p:spPr>
          <a:xfrm>
            <a:off x="5069098" y="1888166"/>
            <a:ext cx="777875" cy="1111250"/>
          </a:xfrm>
          <a:custGeom>
            <a:avLst/>
            <a:gdLst/>
            <a:ahLst/>
            <a:cxnLst/>
            <a:rect l="l" t="t" r="r" b="b"/>
            <a:pathLst>
              <a:path w="777875" h="1111250">
                <a:moveTo>
                  <a:pt x="555619" y="0"/>
                </a:moveTo>
                <a:lnTo>
                  <a:pt x="0" y="555604"/>
                </a:lnTo>
                <a:lnTo>
                  <a:pt x="555619" y="1111197"/>
                </a:lnTo>
                <a:lnTo>
                  <a:pt x="777633" y="889182"/>
                </a:lnTo>
                <a:lnTo>
                  <a:pt x="777633" y="222019"/>
                </a:lnTo>
                <a:lnTo>
                  <a:pt x="555619" y="0"/>
                </a:lnTo>
                <a:close/>
              </a:path>
            </a:pathLst>
          </a:custGeom>
          <a:solidFill>
            <a:srgbClr val="484C67"/>
          </a:solidFill>
        </p:spPr>
        <p:txBody>
          <a:bodyPr wrap="square" lIns="0" tIns="0" rIns="0" bIns="0" rtlCol="0"/>
          <a:lstStyle/>
          <a:p>
            <a:endParaRPr/>
          </a:p>
        </p:txBody>
      </p:sp>
      <p:sp>
        <p:nvSpPr>
          <p:cNvPr id="18" name="bg object 18"/>
          <p:cNvSpPr/>
          <p:nvPr/>
        </p:nvSpPr>
        <p:spPr>
          <a:xfrm>
            <a:off x="2787598" y="2747223"/>
            <a:ext cx="924560" cy="541020"/>
          </a:xfrm>
          <a:custGeom>
            <a:avLst/>
            <a:gdLst/>
            <a:ahLst/>
            <a:cxnLst/>
            <a:rect l="l" t="t" r="r" b="b"/>
            <a:pathLst>
              <a:path w="924560" h="541020">
                <a:moveTo>
                  <a:pt x="540695" y="0"/>
                </a:moveTo>
                <a:lnTo>
                  <a:pt x="0" y="540723"/>
                </a:lnTo>
                <a:lnTo>
                  <a:pt x="767438" y="540723"/>
                </a:lnTo>
                <a:lnTo>
                  <a:pt x="924435" y="383724"/>
                </a:lnTo>
                <a:lnTo>
                  <a:pt x="540695" y="0"/>
                </a:lnTo>
                <a:close/>
              </a:path>
            </a:pathLst>
          </a:custGeom>
          <a:solidFill>
            <a:srgbClr val="484C67"/>
          </a:solidFill>
        </p:spPr>
        <p:txBody>
          <a:bodyPr wrap="square" lIns="0" tIns="0" rIns="0" bIns="0" rtlCol="0"/>
          <a:lstStyle/>
          <a:p>
            <a:endParaRPr/>
          </a:p>
        </p:txBody>
      </p:sp>
      <p:sp>
        <p:nvSpPr>
          <p:cNvPr id="19" name="bg object 19"/>
          <p:cNvSpPr/>
          <p:nvPr/>
        </p:nvSpPr>
        <p:spPr>
          <a:xfrm>
            <a:off x="2600836" y="2575346"/>
            <a:ext cx="758190" cy="713105"/>
          </a:xfrm>
          <a:custGeom>
            <a:avLst/>
            <a:gdLst/>
            <a:ahLst/>
            <a:cxnLst/>
            <a:rect l="l" t="t" r="r" b="b"/>
            <a:pathLst>
              <a:path w="758189" h="713104">
                <a:moveTo>
                  <a:pt x="555580" y="0"/>
                </a:moveTo>
                <a:lnTo>
                  <a:pt x="0" y="556402"/>
                </a:lnTo>
                <a:lnTo>
                  <a:pt x="156815" y="712600"/>
                </a:lnTo>
                <a:lnTo>
                  <a:pt x="247504" y="712600"/>
                </a:lnTo>
                <a:lnTo>
                  <a:pt x="757845" y="202250"/>
                </a:lnTo>
                <a:lnTo>
                  <a:pt x="555580" y="0"/>
                </a:lnTo>
                <a:close/>
              </a:path>
            </a:pathLst>
          </a:custGeom>
          <a:solidFill>
            <a:srgbClr val="6FB0DA"/>
          </a:solidFill>
        </p:spPr>
        <p:txBody>
          <a:bodyPr wrap="square" lIns="0" tIns="0" rIns="0" bIns="0" rtlCol="0"/>
          <a:lstStyle/>
          <a:p>
            <a:endParaRPr/>
          </a:p>
        </p:txBody>
      </p:sp>
      <p:sp>
        <p:nvSpPr>
          <p:cNvPr id="20" name="bg object 20"/>
          <p:cNvSpPr/>
          <p:nvPr/>
        </p:nvSpPr>
        <p:spPr>
          <a:xfrm>
            <a:off x="3805001" y="2205383"/>
            <a:ext cx="1845310" cy="1082675"/>
          </a:xfrm>
          <a:custGeom>
            <a:avLst/>
            <a:gdLst/>
            <a:ahLst/>
            <a:cxnLst/>
            <a:rect l="l" t="t" r="r" b="b"/>
            <a:pathLst>
              <a:path w="1845310" h="1082675">
                <a:moveTo>
                  <a:pt x="922842" y="0"/>
                </a:moveTo>
                <a:lnTo>
                  <a:pt x="0" y="922447"/>
                </a:lnTo>
                <a:lnTo>
                  <a:pt x="160181" y="1082563"/>
                </a:lnTo>
                <a:lnTo>
                  <a:pt x="1684849" y="1082563"/>
                </a:lnTo>
                <a:lnTo>
                  <a:pt x="1844893" y="922447"/>
                </a:lnTo>
                <a:lnTo>
                  <a:pt x="922842" y="0"/>
                </a:lnTo>
                <a:close/>
              </a:path>
            </a:pathLst>
          </a:custGeom>
          <a:solidFill>
            <a:srgbClr val="6FB0DA"/>
          </a:solidFill>
        </p:spPr>
        <p:txBody>
          <a:bodyPr wrap="square" lIns="0" tIns="0" rIns="0" bIns="0" rtlCol="0"/>
          <a:lstStyle/>
          <a:p>
            <a:endParaRPr/>
          </a:p>
        </p:txBody>
      </p:sp>
      <p:sp>
        <p:nvSpPr>
          <p:cNvPr id="21" name="bg object 21"/>
          <p:cNvSpPr/>
          <p:nvPr/>
        </p:nvSpPr>
        <p:spPr>
          <a:xfrm>
            <a:off x="1512" y="0"/>
            <a:ext cx="749300" cy="801370"/>
          </a:xfrm>
          <a:custGeom>
            <a:avLst/>
            <a:gdLst/>
            <a:ahLst/>
            <a:cxnLst/>
            <a:rect l="l" t="t" r="r" b="b"/>
            <a:pathLst>
              <a:path w="749300" h="801370">
                <a:moveTo>
                  <a:pt x="610284" y="0"/>
                </a:moveTo>
                <a:lnTo>
                  <a:pt x="0" y="0"/>
                </a:lnTo>
                <a:lnTo>
                  <a:pt x="0" y="714296"/>
                </a:lnTo>
                <a:lnTo>
                  <a:pt x="86618" y="800968"/>
                </a:lnTo>
                <a:lnTo>
                  <a:pt x="749176" y="138805"/>
                </a:lnTo>
                <a:lnTo>
                  <a:pt x="610284" y="0"/>
                </a:lnTo>
                <a:close/>
              </a:path>
            </a:pathLst>
          </a:custGeom>
          <a:solidFill>
            <a:srgbClr val="6FB0DA"/>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12" y="8"/>
            <a:ext cx="5845810" cy="3288029"/>
          </a:xfrm>
          <a:custGeom>
            <a:avLst/>
            <a:gdLst/>
            <a:ahLst/>
            <a:cxnLst/>
            <a:rect l="l" t="t" r="r" b="b"/>
            <a:pathLst>
              <a:path w="5845810" h="3288029">
                <a:moveTo>
                  <a:pt x="5845240" y="0"/>
                </a:moveTo>
                <a:lnTo>
                  <a:pt x="0" y="0"/>
                </a:lnTo>
                <a:lnTo>
                  <a:pt x="0" y="3287938"/>
                </a:lnTo>
                <a:lnTo>
                  <a:pt x="5845240" y="3287938"/>
                </a:lnTo>
                <a:lnTo>
                  <a:pt x="5845240" y="0"/>
                </a:lnTo>
                <a:close/>
              </a:path>
            </a:pathLst>
          </a:custGeom>
          <a:solidFill>
            <a:srgbClr val="282937"/>
          </a:solidFill>
        </p:spPr>
        <p:txBody>
          <a:bodyPr wrap="square" lIns="0" tIns="0" rIns="0" bIns="0" rtlCol="0"/>
          <a:lstStyle/>
          <a:p>
            <a:endParaRPr/>
          </a:p>
        </p:txBody>
      </p:sp>
      <p:sp>
        <p:nvSpPr>
          <p:cNvPr id="2" name="Holder 2"/>
          <p:cNvSpPr>
            <a:spLocks noGrp="1"/>
          </p:cNvSpPr>
          <p:nvPr>
            <p:ph type="title"/>
          </p:nvPr>
        </p:nvSpPr>
        <p:spPr>
          <a:xfrm>
            <a:off x="2746532" y="353890"/>
            <a:ext cx="2602229" cy="354330"/>
          </a:xfrm>
          <a:prstGeom prst="rect">
            <a:avLst/>
          </a:prstGeom>
        </p:spPr>
        <p:txBody>
          <a:bodyPr wrap="square" lIns="0" tIns="0" rIns="0" bIns="0">
            <a:spAutoFit/>
          </a:bodyPr>
          <a:lstStyle>
            <a:lvl1pPr>
              <a:defRPr sz="2150" b="0" i="0">
                <a:solidFill>
                  <a:schemeClr val="bg1"/>
                </a:solidFill>
                <a:latin typeface="Cambria"/>
                <a:cs typeface="Cambria"/>
              </a:defRPr>
            </a:lvl1pPr>
          </a:lstStyle>
          <a:p>
            <a:endParaRPr/>
          </a:p>
        </p:txBody>
      </p:sp>
      <p:sp>
        <p:nvSpPr>
          <p:cNvPr id="3" name="Holder 3"/>
          <p:cNvSpPr>
            <a:spLocks noGrp="1"/>
          </p:cNvSpPr>
          <p:nvPr>
            <p:ph type="body" idx="1"/>
          </p:nvPr>
        </p:nvSpPr>
        <p:spPr>
          <a:xfrm>
            <a:off x="1275627" y="1226838"/>
            <a:ext cx="3291840" cy="1226185"/>
          </a:xfrm>
          <a:prstGeom prst="rect">
            <a:avLst/>
          </a:prstGeom>
        </p:spPr>
        <p:txBody>
          <a:bodyPr wrap="square" lIns="0" tIns="0" rIns="0" bIns="0">
            <a:spAutoFit/>
          </a:bodyPr>
          <a:lstStyle>
            <a:lvl1pPr>
              <a:defRPr sz="110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a:xfrm>
            <a:off x="1990598" y="3064954"/>
            <a:ext cx="1873504" cy="16478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92735" y="3064954"/>
            <a:ext cx="1346581" cy="16478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1/16/2024</a:t>
            </a:fld>
            <a:endParaRPr lang="en-US"/>
          </a:p>
        </p:txBody>
      </p:sp>
      <p:sp>
        <p:nvSpPr>
          <p:cNvPr id="6" name="Holder 6"/>
          <p:cNvSpPr>
            <a:spLocks noGrp="1"/>
          </p:cNvSpPr>
          <p:nvPr>
            <p:ph type="sldNum" sz="quarter" idx="7"/>
          </p:nvPr>
        </p:nvSpPr>
        <p:spPr>
          <a:xfrm>
            <a:off x="4215384" y="3064954"/>
            <a:ext cx="1346581" cy="16478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2918630" y="0"/>
            <a:ext cx="2925445" cy="2998470"/>
            <a:chOff x="2924293" y="0"/>
            <a:chExt cx="2925445" cy="2998470"/>
          </a:xfrm>
        </p:grpSpPr>
        <p:pic>
          <p:nvPicPr>
            <p:cNvPr id="4" name="object 4"/>
            <p:cNvPicPr/>
            <p:nvPr/>
          </p:nvPicPr>
          <p:blipFill>
            <a:blip r:embed="rId2" cstate="print"/>
            <a:stretch>
              <a:fillRect/>
            </a:stretch>
          </p:blipFill>
          <p:spPr>
            <a:xfrm>
              <a:off x="2924293" y="1296567"/>
              <a:ext cx="1701777" cy="1701783"/>
            </a:xfrm>
            <a:prstGeom prst="rect">
              <a:avLst/>
            </a:prstGeom>
          </p:spPr>
        </p:pic>
        <p:pic>
          <p:nvPicPr>
            <p:cNvPr id="5" name="object 5"/>
            <p:cNvPicPr/>
            <p:nvPr/>
          </p:nvPicPr>
          <p:blipFill>
            <a:blip r:embed="rId3" cstate="print"/>
            <a:stretch>
              <a:fillRect/>
            </a:stretch>
          </p:blipFill>
          <p:spPr>
            <a:xfrm>
              <a:off x="3776136" y="0"/>
              <a:ext cx="2072975" cy="2367570"/>
            </a:xfrm>
            <a:prstGeom prst="rect">
              <a:avLst/>
            </a:prstGeom>
          </p:spPr>
        </p:pic>
      </p:grpSp>
      <p:sp>
        <p:nvSpPr>
          <p:cNvPr id="2" name="object 2"/>
          <p:cNvSpPr txBox="1"/>
          <p:nvPr/>
        </p:nvSpPr>
        <p:spPr>
          <a:xfrm>
            <a:off x="443952" y="1186288"/>
            <a:ext cx="2514599" cy="789383"/>
          </a:xfrm>
          <a:prstGeom prst="rect">
            <a:avLst/>
          </a:prstGeom>
        </p:spPr>
        <p:txBody>
          <a:bodyPr vert="horz" wrap="square" lIns="0" tIns="57785" rIns="0" bIns="0" rtlCol="0">
            <a:spAutoFit/>
          </a:bodyPr>
          <a:lstStyle/>
          <a:p>
            <a:pPr marL="12700" marR="5080" algn="ctr">
              <a:lnSpc>
                <a:spcPts val="1800"/>
              </a:lnSpc>
              <a:spcBef>
                <a:spcPts val="455"/>
              </a:spcBef>
            </a:pPr>
            <a:r>
              <a:rPr lang="en-GB" sz="1200" u="sng" spc="60" dirty="0">
                <a:solidFill>
                  <a:srgbClr val="FFFFFF"/>
                </a:solidFill>
                <a:latin typeface="Cambria"/>
                <a:cs typeface="Cambria"/>
              </a:rPr>
              <a:t>A </a:t>
            </a:r>
            <a:r>
              <a:rPr lang="en-GB" sz="1200" u="sng" spc="60" dirty="0" err="1">
                <a:solidFill>
                  <a:srgbClr val="FFFFFF"/>
                </a:solidFill>
                <a:latin typeface="Cambria"/>
                <a:cs typeface="Cambria"/>
              </a:rPr>
              <a:t>tervezési</a:t>
            </a:r>
            <a:r>
              <a:rPr lang="en-GB" sz="1200" u="sng" spc="60" dirty="0">
                <a:solidFill>
                  <a:srgbClr val="FFFFFF"/>
                </a:solidFill>
                <a:latin typeface="Cambria"/>
                <a:cs typeface="Cambria"/>
              </a:rPr>
              <a:t> </a:t>
            </a:r>
            <a:r>
              <a:rPr lang="en-GB" sz="1200" u="sng" spc="60" dirty="0" err="1">
                <a:solidFill>
                  <a:srgbClr val="FFFFFF"/>
                </a:solidFill>
                <a:latin typeface="Cambria"/>
                <a:cs typeface="Cambria"/>
              </a:rPr>
              <a:t>minták</a:t>
            </a:r>
            <a:r>
              <a:rPr lang="en-GB" sz="1200" u="sng" spc="60" dirty="0">
                <a:solidFill>
                  <a:srgbClr val="FFFFFF"/>
                </a:solidFill>
                <a:latin typeface="Cambria"/>
                <a:cs typeface="Cambria"/>
              </a:rPr>
              <a:t> </a:t>
            </a:r>
            <a:r>
              <a:rPr lang="hu-HU" sz="1200" u="sng" spc="60" dirty="0">
                <a:solidFill>
                  <a:srgbClr val="FFFFFF"/>
                </a:solidFill>
                <a:latin typeface="Cambria"/>
                <a:cs typeface="Cambria"/>
              </a:rPr>
              <a:t>megértése</a:t>
            </a:r>
            <a:r>
              <a:rPr lang="en-GB" sz="1200" u="sng" spc="60" dirty="0">
                <a:solidFill>
                  <a:srgbClr val="FFFFFF"/>
                </a:solidFill>
                <a:latin typeface="Cambria"/>
                <a:cs typeface="Cambria"/>
              </a:rPr>
              <a:t>:</a:t>
            </a:r>
            <a:endParaRPr lang="hu-HU" sz="1200" u="sng" spc="60" dirty="0">
              <a:solidFill>
                <a:srgbClr val="FFFFFF"/>
              </a:solidFill>
              <a:latin typeface="Cambria"/>
              <a:cs typeface="Cambria"/>
            </a:endParaRPr>
          </a:p>
          <a:p>
            <a:pPr marL="12700" marR="5080" algn="ctr">
              <a:lnSpc>
                <a:spcPts val="1800"/>
              </a:lnSpc>
              <a:spcBef>
                <a:spcPts val="455"/>
              </a:spcBef>
            </a:pPr>
            <a:r>
              <a:rPr lang="en-GB" sz="1100" spc="60" dirty="0">
                <a:solidFill>
                  <a:srgbClr val="FFFFFF"/>
                </a:solidFill>
                <a:latin typeface="Cambria"/>
                <a:cs typeface="Cambria"/>
              </a:rPr>
              <a:t>MVC </a:t>
            </a:r>
            <a:r>
              <a:rPr lang="en-GB" sz="1100" spc="60" dirty="0" err="1">
                <a:solidFill>
                  <a:srgbClr val="FFFFFF"/>
                </a:solidFill>
                <a:latin typeface="Cambria"/>
                <a:cs typeface="Cambria"/>
              </a:rPr>
              <a:t>és</a:t>
            </a:r>
            <a:r>
              <a:rPr lang="en-GB" sz="1100" spc="60" dirty="0">
                <a:solidFill>
                  <a:srgbClr val="FFFFFF"/>
                </a:solidFill>
                <a:latin typeface="Cambria"/>
                <a:cs typeface="Cambria"/>
              </a:rPr>
              <a:t> </a:t>
            </a:r>
            <a:r>
              <a:rPr lang="en-GB" sz="1100" spc="60" dirty="0" err="1">
                <a:solidFill>
                  <a:srgbClr val="FFFFFF"/>
                </a:solidFill>
                <a:latin typeface="Cambria"/>
                <a:cs typeface="Cambria"/>
              </a:rPr>
              <a:t>más</a:t>
            </a:r>
            <a:r>
              <a:rPr lang="en-GB" sz="1100" spc="60" dirty="0">
                <a:solidFill>
                  <a:srgbClr val="FFFFFF"/>
                </a:solidFill>
                <a:latin typeface="Cambria"/>
                <a:cs typeface="Cambria"/>
              </a:rPr>
              <a:t> </a:t>
            </a:r>
            <a:r>
              <a:rPr lang="en-GB" sz="1100" spc="60" dirty="0" err="1">
                <a:solidFill>
                  <a:srgbClr val="FFFFFF"/>
                </a:solidFill>
                <a:latin typeface="Cambria"/>
                <a:cs typeface="Cambria"/>
              </a:rPr>
              <a:t>paradigmák</a:t>
            </a:r>
            <a:r>
              <a:rPr lang="en-GB" sz="1100" spc="60" dirty="0">
                <a:solidFill>
                  <a:srgbClr val="FFFFFF"/>
                </a:solidFill>
                <a:latin typeface="Cambria"/>
                <a:cs typeface="Cambria"/>
              </a:rPr>
              <a:t> </a:t>
            </a:r>
            <a:r>
              <a:rPr lang="en-GB" sz="1100" spc="60" dirty="0" err="1">
                <a:solidFill>
                  <a:srgbClr val="FFFFFF"/>
                </a:solidFill>
                <a:latin typeface="Cambria"/>
                <a:cs typeface="Cambria"/>
              </a:rPr>
              <a:t>az</a:t>
            </a:r>
            <a:r>
              <a:rPr lang="en-GB" sz="1100" spc="60" dirty="0">
                <a:solidFill>
                  <a:srgbClr val="FFFFFF"/>
                </a:solidFill>
                <a:latin typeface="Cambria"/>
                <a:cs typeface="Cambria"/>
              </a:rPr>
              <a:t> </a:t>
            </a:r>
            <a:r>
              <a:rPr lang="en-GB" sz="1100" spc="60" dirty="0" err="1">
                <a:solidFill>
                  <a:srgbClr val="FFFFFF"/>
                </a:solidFill>
                <a:latin typeface="Cambria"/>
                <a:cs typeface="Cambria"/>
              </a:rPr>
              <a:t>objektumorientált</a:t>
            </a:r>
            <a:r>
              <a:rPr lang="en-GB" sz="1100" spc="60" dirty="0">
                <a:solidFill>
                  <a:srgbClr val="FFFFFF"/>
                </a:solidFill>
                <a:latin typeface="Cambria"/>
                <a:cs typeface="Cambria"/>
              </a:rPr>
              <a:t> </a:t>
            </a:r>
            <a:r>
              <a:rPr lang="en-GB" sz="1100" spc="60" dirty="0" err="1">
                <a:solidFill>
                  <a:srgbClr val="FFFFFF"/>
                </a:solidFill>
                <a:latin typeface="Cambria"/>
                <a:cs typeface="Cambria"/>
              </a:rPr>
              <a:t>programozásban</a:t>
            </a:r>
            <a:r>
              <a:rPr lang="en-GB" sz="1100" spc="60" dirty="0">
                <a:solidFill>
                  <a:srgbClr val="FFFFFF"/>
                </a:solidFill>
                <a:latin typeface="Cambria"/>
                <a:cs typeface="Cambria"/>
              </a:rPr>
              <a:t>.</a:t>
            </a:r>
            <a:endParaRPr lang="en-GB" sz="1100" dirty="0">
              <a:latin typeface="Cambria"/>
              <a:cs typeface="Cambria"/>
            </a:endParaRPr>
          </a:p>
        </p:txBody>
      </p:sp>
      <p:sp>
        <p:nvSpPr>
          <p:cNvPr id="6" name="TextBox 5">
            <a:extLst>
              <a:ext uri="{FF2B5EF4-FFF2-40B4-BE49-F238E27FC236}">
                <a16:creationId xmlns:a16="http://schemas.microsoft.com/office/drawing/2014/main" id="{99E25215-3DA4-8D41-93FD-4EC4E21DB5B7}"/>
              </a:ext>
            </a:extLst>
          </p:cNvPr>
          <p:cNvSpPr txBox="1"/>
          <p:nvPr/>
        </p:nvSpPr>
        <p:spPr>
          <a:xfrm>
            <a:off x="31750" y="641509"/>
            <a:ext cx="4114800" cy="523220"/>
          </a:xfrm>
          <a:prstGeom prst="rect">
            <a:avLst/>
          </a:prstGeom>
          <a:noFill/>
        </p:spPr>
        <p:txBody>
          <a:bodyPr wrap="square" rtlCol="0">
            <a:spAutoFit/>
          </a:bodyPr>
          <a:lstStyle/>
          <a:p>
            <a:pPr algn="ctr"/>
            <a:r>
              <a:rPr lang="en-GB" sz="1400" b="1" i="0" u="sng" dirty="0" err="1">
                <a:solidFill>
                  <a:schemeClr val="bg1">
                    <a:lumMod val="85000"/>
                  </a:schemeClr>
                </a:solidFill>
                <a:effectLst/>
                <a:latin typeface="Cambria" panose="02040503050406030204" pitchFamily="18" charset="0"/>
                <a:ea typeface="Cambria" panose="02040503050406030204" pitchFamily="18" charset="0"/>
              </a:rPr>
              <a:t>Tervezési</a:t>
            </a:r>
            <a:r>
              <a:rPr lang="en-GB" sz="1100" b="1" i="0" u="sng" dirty="0">
                <a:solidFill>
                  <a:schemeClr val="bg1">
                    <a:lumMod val="85000"/>
                  </a:schemeClr>
                </a:solidFill>
                <a:effectLst/>
                <a:latin typeface="Cambria" panose="02040503050406030204" pitchFamily="18" charset="0"/>
                <a:ea typeface="Cambria" panose="02040503050406030204" pitchFamily="18" charset="0"/>
              </a:rPr>
              <a:t> </a:t>
            </a:r>
            <a:r>
              <a:rPr lang="en-GB" sz="1400" b="1" i="0" u="sng" dirty="0" err="1">
                <a:solidFill>
                  <a:schemeClr val="bg1">
                    <a:lumMod val="85000"/>
                  </a:schemeClr>
                </a:solidFill>
                <a:effectLst/>
                <a:latin typeface="Cambria" panose="02040503050406030204" pitchFamily="18" charset="0"/>
                <a:ea typeface="Cambria" panose="02040503050406030204" pitchFamily="18" charset="0"/>
              </a:rPr>
              <a:t>minták</a:t>
            </a:r>
            <a:r>
              <a:rPr lang="en-GB" sz="1400" b="1" i="0" u="sng" dirty="0">
                <a:solidFill>
                  <a:schemeClr val="bg1">
                    <a:lumMod val="85000"/>
                  </a:schemeClr>
                </a:solidFill>
                <a:effectLst/>
                <a:latin typeface="Cambria" panose="02040503050406030204" pitchFamily="18" charset="0"/>
                <a:ea typeface="Cambria" panose="02040503050406030204" pitchFamily="18" charset="0"/>
              </a:rPr>
              <a:t> </a:t>
            </a:r>
            <a:r>
              <a:rPr lang="en-GB" sz="1400" b="1" i="0" u="sng" dirty="0" err="1">
                <a:solidFill>
                  <a:schemeClr val="bg1">
                    <a:lumMod val="85000"/>
                  </a:schemeClr>
                </a:solidFill>
                <a:effectLst/>
                <a:latin typeface="Cambria" panose="02040503050406030204" pitchFamily="18" charset="0"/>
                <a:ea typeface="Cambria" panose="02040503050406030204" pitchFamily="18" charset="0"/>
              </a:rPr>
              <a:t>egy</a:t>
            </a:r>
            <a:r>
              <a:rPr lang="en-GB" sz="1400" b="1" i="0" u="sng" dirty="0">
                <a:solidFill>
                  <a:schemeClr val="bg1">
                    <a:lumMod val="85000"/>
                  </a:schemeClr>
                </a:solidFill>
                <a:effectLst/>
                <a:latin typeface="Cambria" panose="02040503050406030204" pitchFamily="18" charset="0"/>
                <a:ea typeface="Cambria" panose="02040503050406030204" pitchFamily="18" charset="0"/>
              </a:rPr>
              <a:t> OO </a:t>
            </a:r>
            <a:r>
              <a:rPr lang="en-GB" sz="1400" b="1" i="0" u="sng" dirty="0" err="1">
                <a:solidFill>
                  <a:schemeClr val="bg1">
                    <a:lumMod val="85000"/>
                  </a:schemeClr>
                </a:solidFill>
                <a:effectLst/>
                <a:latin typeface="Cambria" panose="02040503050406030204" pitchFamily="18" charset="0"/>
                <a:ea typeface="Cambria" panose="02040503050406030204" pitchFamily="18" charset="0"/>
              </a:rPr>
              <a:t>programozási</a:t>
            </a:r>
            <a:r>
              <a:rPr lang="en-GB" sz="1400" b="1" i="0" u="sng" dirty="0">
                <a:solidFill>
                  <a:schemeClr val="bg1">
                    <a:lumMod val="85000"/>
                  </a:schemeClr>
                </a:solidFill>
                <a:effectLst/>
                <a:latin typeface="Cambria" panose="02040503050406030204" pitchFamily="18" charset="0"/>
                <a:ea typeface="Cambria" panose="02040503050406030204" pitchFamily="18" charset="0"/>
              </a:rPr>
              <a:t> </a:t>
            </a:r>
            <a:r>
              <a:rPr lang="en-GB" sz="1400" b="1" i="0" u="sng" dirty="0" err="1">
                <a:solidFill>
                  <a:schemeClr val="bg1">
                    <a:lumMod val="85000"/>
                  </a:schemeClr>
                </a:solidFill>
                <a:effectLst/>
                <a:latin typeface="Cambria" panose="02040503050406030204" pitchFamily="18" charset="0"/>
                <a:ea typeface="Cambria" panose="02040503050406030204" pitchFamily="18" charset="0"/>
              </a:rPr>
              <a:t>nyelvben</a:t>
            </a:r>
            <a:r>
              <a:rPr lang="en-GB" sz="1400" b="1" i="0" u="sng" dirty="0">
                <a:solidFill>
                  <a:schemeClr val="bg1">
                    <a:lumMod val="85000"/>
                  </a:schemeClr>
                </a:solidFill>
                <a:effectLst/>
                <a:latin typeface="Cambria" panose="02040503050406030204" pitchFamily="18" charset="0"/>
                <a:ea typeface="Cambria" panose="02040503050406030204" pitchFamily="18" charset="0"/>
              </a:rPr>
              <a:t>.</a:t>
            </a:r>
            <a:endParaRPr lang="en-GB" sz="1100" b="1" u="sng" dirty="0">
              <a:solidFill>
                <a:schemeClr val="bg1">
                  <a:lumMod val="85000"/>
                </a:schemeClr>
              </a:solidFill>
              <a:latin typeface="Cambria" panose="02040503050406030204" pitchFamily="18" charset="0"/>
              <a:ea typeface="Cambria" panose="02040503050406030204" pitchFamily="18" charset="0"/>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04" y="0"/>
            <a:ext cx="5842255" cy="3287946"/>
            <a:chOff x="3204" y="0"/>
            <a:chExt cx="5842255" cy="3287946"/>
          </a:xfrm>
        </p:grpSpPr>
        <p:pic>
          <p:nvPicPr>
            <p:cNvPr id="3" name="object 3"/>
            <p:cNvPicPr/>
            <p:nvPr/>
          </p:nvPicPr>
          <p:blipFill>
            <a:blip r:embed="rId2" cstate="print"/>
            <a:stretch>
              <a:fillRect/>
            </a:stretch>
          </p:blipFill>
          <p:spPr>
            <a:xfrm>
              <a:off x="3204" y="1867"/>
              <a:ext cx="5842190" cy="3286079"/>
            </a:xfrm>
            <a:prstGeom prst="rect">
              <a:avLst/>
            </a:prstGeom>
          </p:spPr>
        </p:pic>
        <p:sp>
          <p:nvSpPr>
            <p:cNvPr id="4" name="object 4"/>
            <p:cNvSpPr/>
            <p:nvPr/>
          </p:nvSpPr>
          <p:spPr>
            <a:xfrm>
              <a:off x="3149742" y="404704"/>
              <a:ext cx="2061210" cy="2061210"/>
            </a:xfrm>
            <a:custGeom>
              <a:avLst/>
              <a:gdLst/>
              <a:ahLst/>
              <a:cxnLst/>
              <a:rect l="l" t="t" r="r" b="b"/>
              <a:pathLst>
                <a:path w="2061210" h="2061210">
                  <a:moveTo>
                    <a:pt x="1030528" y="0"/>
                  </a:moveTo>
                  <a:lnTo>
                    <a:pt x="0" y="1030129"/>
                  </a:lnTo>
                  <a:lnTo>
                    <a:pt x="1030528" y="2061057"/>
                  </a:lnTo>
                  <a:lnTo>
                    <a:pt x="2061057" y="1030129"/>
                  </a:lnTo>
                  <a:lnTo>
                    <a:pt x="1030528" y="0"/>
                  </a:lnTo>
                  <a:close/>
                </a:path>
              </a:pathLst>
            </a:custGeom>
            <a:solidFill>
              <a:srgbClr val="484C67"/>
            </a:solidFill>
          </p:spPr>
          <p:txBody>
            <a:bodyPr wrap="square" lIns="0" tIns="0" rIns="0" bIns="0" rtlCol="0"/>
            <a:lstStyle/>
            <a:p>
              <a:endParaRPr/>
            </a:p>
          </p:txBody>
        </p:sp>
        <p:sp>
          <p:nvSpPr>
            <p:cNvPr id="5" name="object 5"/>
            <p:cNvSpPr/>
            <p:nvPr/>
          </p:nvSpPr>
          <p:spPr>
            <a:xfrm>
              <a:off x="2289761" y="0"/>
              <a:ext cx="2061210" cy="1175385"/>
            </a:xfrm>
            <a:custGeom>
              <a:avLst/>
              <a:gdLst/>
              <a:ahLst/>
              <a:cxnLst/>
              <a:rect l="l" t="t" r="r" b="b"/>
              <a:pathLst>
                <a:path w="2061210" h="1175385">
                  <a:moveTo>
                    <a:pt x="1916261" y="0"/>
                  </a:moveTo>
                  <a:lnTo>
                    <a:pt x="144782" y="0"/>
                  </a:lnTo>
                  <a:lnTo>
                    <a:pt x="0" y="144779"/>
                  </a:lnTo>
                  <a:lnTo>
                    <a:pt x="1030516" y="1175324"/>
                  </a:lnTo>
                  <a:lnTo>
                    <a:pt x="2061045" y="144779"/>
                  </a:lnTo>
                  <a:lnTo>
                    <a:pt x="1916261" y="0"/>
                  </a:lnTo>
                  <a:close/>
                </a:path>
              </a:pathLst>
            </a:custGeom>
            <a:solidFill>
              <a:srgbClr val="6FB0DA"/>
            </a:solidFill>
          </p:spPr>
          <p:txBody>
            <a:bodyPr wrap="square" lIns="0" tIns="0" rIns="0" bIns="0" rtlCol="0"/>
            <a:lstStyle/>
            <a:p>
              <a:endParaRPr/>
            </a:p>
          </p:txBody>
        </p:sp>
        <p:sp>
          <p:nvSpPr>
            <p:cNvPr id="6" name="object 6"/>
            <p:cNvSpPr/>
            <p:nvPr/>
          </p:nvSpPr>
          <p:spPr>
            <a:xfrm>
              <a:off x="3003550" y="937"/>
              <a:ext cx="2841909" cy="3285490"/>
            </a:xfrm>
            <a:custGeom>
              <a:avLst/>
              <a:gdLst/>
              <a:ahLst/>
              <a:cxnLst/>
              <a:rect l="l" t="t" r="r" b="b"/>
              <a:pathLst>
                <a:path w="2262504" h="3285490">
                  <a:moveTo>
                    <a:pt x="2261984" y="0"/>
                  </a:moveTo>
                  <a:lnTo>
                    <a:pt x="0" y="0"/>
                  </a:lnTo>
                  <a:lnTo>
                    <a:pt x="0" y="3284890"/>
                  </a:lnTo>
                  <a:lnTo>
                    <a:pt x="2261984" y="3284890"/>
                  </a:lnTo>
                  <a:lnTo>
                    <a:pt x="2261984" y="0"/>
                  </a:lnTo>
                  <a:close/>
                </a:path>
              </a:pathLst>
            </a:custGeom>
            <a:solidFill>
              <a:srgbClr val="282937"/>
            </a:solidFill>
          </p:spPr>
          <p:txBody>
            <a:bodyPr wrap="square" lIns="0" tIns="0" rIns="0" bIns="0" rtlCol="0"/>
            <a:lstStyle/>
            <a:p>
              <a:endParaRPr/>
            </a:p>
          </p:txBody>
        </p:sp>
      </p:grpSp>
      <p:sp>
        <p:nvSpPr>
          <p:cNvPr id="7" name="object 7"/>
          <p:cNvSpPr txBox="1">
            <a:spLocks noGrp="1"/>
          </p:cNvSpPr>
          <p:nvPr>
            <p:ph type="title"/>
          </p:nvPr>
        </p:nvSpPr>
        <p:spPr>
          <a:xfrm>
            <a:off x="3082954" y="196983"/>
            <a:ext cx="2671281" cy="207108"/>
          </a:xfrm>
          <a:prstGeom prst="rect">
            <a:avLst/>
          </a:prstGeom>
        </p:spPr>
        <p:txBody>
          <a:bodyPr vert="horz" wrap="square" lIns="0" tIns="14605" rIns="0" bIns="0" rtlCol="0">
            <a:spAutoFit/>
          </a:bodyPr>
          <a:lstStyle/>
          <a:p>
            <a:pPr marR="5080" algn="r">
              <a:lnSpc>
                <a:spcPts val="1545"/>
              </a:lnSpc>
              <a:spcBef>
                <a:spcPts val="115"/>
              </a:spcBef>
            </a:pPr>
            <a:r>
              <a:rPr lang="en-GB" sz="1400" spc="60" dirty="0"/>
              <a:t>A </a:t>
            </a:r>
            <a:r>
              <a:rPr lang="en-GB" sz="1400" spc="60" dirty="0" err="1"/>
              <a:t>Tervezési</a:t>
            </a:r>
            <a:r>
              <a:rPr lang="en-GB" sz="1400" spc="60" dirty="0"/>
              <a:t> </a:t>
            </a:r>
            <a:r>
              <a:rPr lang="en-GB" sz="1400" spc="60" dirty="0" err="1"/>
              <a:t>Minták</a:t>
            </a:r>
            <a:r>
              <a:rPr lang="en-GB" sz="1400" spc="60" dirty="0"/>
              <a:t> </a:t>
            </a:r>
            <a:r>
              <a:rPr lang="en-GB" sz="1400" spc="60" dirty="0" err="1"/>
              <a:t>Eredményei</a:t>
            </a:r>
            <a:endParaRPr lang="en-GB" sz="1400" dirty="0"/>
          </a:p>
        </p:txBody>
      </p:sp>
      <p:sp>
        <p:nvSpPr>
          <p:cNvPr id="11" name="object 11"/>
          <p:cNvSpPr txBox="1"/>
          <p:nvPr/>
        </p:nvSpPr>
        <p:spPr>
          <a:xfrm>
            <a:off x="3082889" y="734663"/>
            <a:ext cx="2354663" cy="1705595"/>
          </a:xfrm>
          <a:prstGeom prst="rect">
            <a:avLst/>
          </a:prstGeom>
        </p:spPr>
        <p:txBody>
          <a:bodyPr vert="horz" wrap="square" lIns="0" tIns="12700" rIns="0" bIns="0" rtlCol="0">
            <a:spAutoFit/>
          </a:bodyPr>
          <a:lstStyle/>
          <a:p>
            <a:pPr marL="171450" indent="-171450" algn="l">
              <a:buFont typeface="Arial" panose="020B0604020202020204" pitchFamily="34" charset="0"/>
              <a:buChar char="•"/>
            </a:pPr>
            <a:r>
              <a:rPr lang="en-GB" sz="1000" b="1" i="0" dirty="0" err="1">
                <a:solidFill>
                  <a:schemeClr val="bg1">
                    <a:lumMod val="85000"/>
                  </a:schemeClr>
                </a:solidFill>
                <a:effectLst/>
                <a:latin typeface="Trebuchet MS" panose="020B0603020202020204" pitchFamily="34" charset="0"/>
              </a:rPr>
              <a:t>Funkcionalitás</a:t>
            </a:r>
            <a:r>
              <a:rPr lang="en-GB" sz="1000" b="1" i="0" dirty="0">
                <a:solidFill>
                  <a:schemeClr val="bg1">
                    <a:lumMod val="85000"/>
                  </a:schemeClr>
                </a:solidFill>
                <a:effectLst/>
                <a:latin typeface="Trebuchet MS" panose="020B0603020202020204" pitchFamily="34" charset="0"/>
              </a:rPr>
              <a:t>: </a:t>
            </a:r>
            <a:r>
              <a:rPr lang="en-GB" sz="1000" i="0" dirty="0">
                <a:solidFill>
                  <a:schemeClr val="bg1">
                    <a:lumMod val="85000"/>
                  </a:schemeClr>
                </a:solidFill>
                <a:effectLst/>
                <a:latin typeface="Trebuchet MS" panose="020B0603020202020204" pitchFamily="34" charset="0"/>
              </a:rPr>
              <a:t>A </a:t>
            </a:r>
            <a:r>
              <a:rPr lang="en-GB" sz="1000" i="0" dirty="0" err="1">
                <a:solidFill>
                  <a:schemeClr val="bg1">
                    <a:lumMod val="85000"/>
                  </a:schemeClr>
                </a:solidFill>
                <a:effectLst/>
                <a:latin typeface="Trebuchet MS" panose="020B0603020202020204" pitchFamily="34" charset="0"/>
              </a:rPr>
              <a:t>szoftver</a:t>
            </a:r>
            <a:r>
              <a:rPr lang="en-GB" sz="1000" i="0" dirty="0">
                <a:solidFill>
                  <a:schemeClr val="bg1">
                    <a:lumMod val="85000"/>
                  </a:schemeClr>
                </a:solidFill>
                <a:effectLst/>
                <a:latin typeface="Trebuchet MS" panose="020B0603020202020204" pitchFamily="34" charset="0"/>
              </a:rPr>
              <a:t> </a:t>
            </a:r>
            <a:r>
              <a:rPr lang="en-GB" sz="1000" i="0" dirty="0" err="1">
                <a:solidFill>
                  <a:schemeClr val="bg1">
                    <a:lumMod val="85000"/>
                  </a:schemeClr>
                </a:solidFill>
                <a:effectLst/>
                <a:latin typeface="Trebuchet MS" panose="020B0603020202020204" pitchFamily="34" charset="0"/>
              </a:rPr>
              <a:t>megfelel</a:t>
            </a:r>
            <a:r>
              <a:rPr lang="en-GB" sz="1000" i="0" dirty="0">
                <a:solidFill>
                  <a:schemeClr val="bg1">
                    <a:lumMod val="85000"/>
                  </a:schemeClr>
                </a:solidFill>
                <a:effectLst/>
                <a:latin typeface="Trebuchet MS" panose="020B0603020202020204" pitchFamily="34" charset="0"/>
              </a:rPr>
              <a:t> </a:t>
            </a:r>
            <a:r>
              <a:rPr lang="en-GB" sz="1000" i="0" dirty="0" err="1">
                <a:solidFill>
                  <a:schemeClr val="bg1">
                    <a:lumMod val="85000"/>
                  </a:schemeClr>
                </a:solidFill>
                <a:effectLst/>
                <a:latin typeface="Trebuchet MS" panose="020B0603020202020204" pitchFamily="34" charset="0"/>
              </a:rPr>
              <a:t>az</a:t>
            </a:r>
            <a:r>
              <a:rPr lang="en-GB" sz="1000" i="0" dirty="0">
                <a:solidFill>
                  <a:schemeClr val="bg1">
                    <a:lumMod val="85000"/>
                  </a:schemeClr>
                </a:solidFill>
                <a:effectLst/>
                <a:latin typeface="Trebuchet MS" panose="020B0603020202020204" pitchFamily="34" charset="0"/>
              </a:rPr>
              <a:t> </a:t>
            </a:r>
            <a:r>
              <a:rPr lang="en-GB" sz="1000" i="0" dirty="0" err="1">
                <a:solidFill>
                  <a:schemeClr val="bg1">
                    <a:lumMod val="85000"/>
                  </a:schemeClr>
                </a:solidFill>
                <a:effectLst/>
                <a:latin typeface="Trebuchet MS" panose="020B0603020202020204" pitchFamily="34" charset="0"/>
              </a:rPr>
              <a:t>elvárásoknak</a:t>
            </a:r>
            <a:r>
              <a:rPr lang="en-GB" sz="1000" i="0" dirty="0">
                <a:solidFill>
                  <a:schemeClr val="bg1">
                    <a:lumMod val="85000"/>
                  </a:schemeClr>
                </a:solidFill>
                <a:effectLst/>
                <a:latin typeface="Trebuchet MS" panose="020B0603020202020204" pitchFamily="34" charset="0"/>
              </a:rPr>
              <a:t>.</a:t>
            </a:r>
            <a:endParaRPr lang="hu-HU" sz="1000" i="0" dirty="0">
              <a:solidFill>
                <a:schemeClr val="bg1">
                  <a:lumMod val="85000"/>
                </a:schemeClr>
              </a:solidFill>
              <a:effectLst/>
              <a:latin typeface="Trebuchet MS" panose="020B0603020202020204" pitchFamily="34" charset="0"/>
            </a:endParaRPr>
          </a:p>
          <a:p>
            <a:pPr algn="l"/>
            <a:endParaRPr lang="en-GB" sz="1000" b="1" i="0" dirty="0">
              <a:solidFill>
                <a:schemeClr val="bg1">
                  <a:lumMod val="85000"/>
                </a:schemeClr>
              </a:solidFill>
              <a:effectLst/>
              <a:latin typeface="Trebuchet MS" panose="020B0603020202020204" pitchFamily="34" charset="0"/>
            </a:endParaRPr>
          </a:p>
          <a:p>
            <a:pPr marL="171450" indent="-171450" algn="l">
              <a:buFont typeface="Arial" panose="020B0604020202020204" pitchFamily="34" charset="0"/>
              <a:buChar char="•"/>
            </a:pPr>
            <a:r>
              <a:rPr lang="en-GB" sz="1000" b="1" i="0" dirty="0" err="1">
                <a:solidFill>
                  <a:schemeClr val="bg1">
                    <a:lumMod val="85000"/>
                  </a:schemeClr>
                </a:solidFill>
                <a:effectLst/>
                <a:latin typeface="Trebuchet MS" panose="020B0603020202020204" pitchFamily="34" charset="0"/>
              </a:rPr>
              <a:t>Elegancia</a:t>
            </a:r>
            <a:r>
              <a:rPr lang="en-GB" sz="1000" b="1" i="0" dirty="0">
                <a:solidFill>
                  <a:schemeClr val="bg1">
                    <a:lumMod val="85000"/>
                  </a:schemeClr>
                </a:solidFill>
                <a:effectLst/>
                <a:latin typeface="Trebuchet MS" panose="020B0603020202020204" pitchFamily="34" charset="0"/>
              </a:rPr>
              <a:t>: </a:t>
            </a:r>
            <a:r>
              <a:rPr lang="en-GB" sz="1000" i="0" dirty="0" err="1">
                <a:solidFill>
                  <a:schemeClr val="bg1">
                    <a:lumMod val="85000"/>
                  </a:schemeClr>
                </a:solidFill>
                <a:effectLst/>
                <a:latin typeface="Trebuchet MS" panose="020B0603020202020204" pitchFamily="34" charset="0"/>
              </a:rPr>
              <a:t>Kód</a:t>
            </a:r>
            <a:r>
              <a:rPr lang="en-GB" sz="1000" i="0" dirty="0">
                <a:solidFill>
                  <a:schemeClr val="bg1">
                    <a:lumMod val="85000"/>
                  </a:schemeClr>
                </a:solidFill>
                <a:effectLst/>
                <a:latin typeface="Trebuchet MS" panose="020B0603020202020204" pitchFamily="34" charset="0"/>
              </a:rPr>
              <a:t> </a:t>
            </a:r>
            <a:r>
              <a:rPr lang="en-GB" sz="1000" i="0" dirty="0" err="1">
                <a:solidFill>
                  <a:schemeClr val="bg1">
                    <a:lumMod val="85000"/>
                  </a:schemeClr>
                </a:solidFill>
                <a:effectLst/>
                <a:latin typeface="Trebuchet MS" panose="020B0603020202020204" pitchFamily="34" charset="0"/>
              </a:rPr>
              <a:t>tiszta</a:t>
            </a:r>
            <a:r>
              <a:rPr lang="en-GB" sz="1000" i="0" dirty="0">
                <a:solidFill>
                  <a:schemeClr val="bg1">
                    <a:lumMod val="85000"/>
                  </a:schemeClr>
                </a:solidFill>
                <a:effectLst/>
                <a:latin typeface="Trebuchet MS" panose="020B0603020202020204" pitchFamily="34" charset="0"/>
              </a:rPr>
              <a:t> </a:t>
            </a:r>
            <a:r>
              <a:rPr lang="en-GB" sz="1000" i="0" dirty="0" err="1">
                <a:solidFill>
                  <a:schemeClr val="bg1">
                    <a:lumMod val="85000"/>
                  </a:schemeClr>
                </a:solidFill>
                <a:effectLst/>
                <a:latin typeface="Trebuchet MS" panose="020B0603020202020204" pitchFamily="34" charset="0"/>
              </a:rPr>
              <a:t>és</a:t>
            </a:r>
            <a:r>
              <a:rPr lang="en-GB" sz="1000" i="0" dirty="0">
                <a:solidFill>
                  <a:schemeClr val="bg1">
                    <a:lumMod val="85000"/>
                  </a:schemeClr>
                </a:solidFill>
                <a:effectLst/>
                <a:latin typeface="Trebuchet MS" panose="020B0603020202020204" pitchFamily="34" charset="0"/>
              </a:rPr>
              <a:t> </a:t>
            </a:r>
            <a:r>
              <a:rPr lang="en-GB" sz="1000" i="0" dirty="0" err="1">
                <a:solidFill>
                  <a:schemeClr val="bg1">
                    <a:lumMod val="85000"/>
                  </a:schemeClr>
                </a:solidFill>
                <a:effectLst/>
                <a:latin typeface="Trebuchet MS" panose="020B0603020202020204" pitchFamily="34" charset="0"/>
              </a:rPr>
              <a:t>könnyen</a:t>
            </a:r>
            <a:r>
              <a:rPr lang="en-GB" sz="1000" i="0" dirty="0">
                <a:solidFill>
                  <a:schemeClr val="bg1">
                    <a:lumMod val="85000"/>
                  </a:schemeClr>
                </a:solidFill>
                <a:effectLst/>
                <a:latin typeface="Trebuchet MS" panose="020B0603020202020204" pitchFamily="34" charset="0"/>
              </a:rPr>
              <a:t> </a:t>
            </a:r>
            <a:r>
              <a:rPr lang="en-GB" sz="1000" i="0" dirty="0" err="1">
                <a:solidFill>
                  <a:schemeClr val="bg1">
                    <a:lumMod val="85000"/>
                  </a:schemeClr>
                </a:solidFill>
                <a:effectLst/>
                <a:latin typeface="Trebuchet MS" panose="020B0603020202020204" pitchFamily="34" charset="0"/>
              </a:rPr>
              <a:t>érthető</a:t>
            </a:r>
            <a:r>
              <a:rPr lang="en-GB" sz="1000" i="0" dirty="0">
                <a:solidFill>
                  <a:schemeClr val="bg1">
                    <a:lumMod val="85000"/>
                  </a:schemeClr>
                </a:solidFill>
                <a:effectLst/>
                <a:latin typeface="Trebuchet MS" panose="020B0603020202020204" pitchFamily="34" charset="0"/>
              </a:rPr>
              <a:t>.</a:t>
            </a:r>
            <a:endParaRPr lang="hu-HU" sz="1000" i="0" dirty="0">
              <a:solidFill>
                <a:schemeClr val="bg1">
                  <a:lumMod val="85000"/>
                </a:schemeClr>
              </a:solidFill>
              <a:effectLst/>
              <a:latin typeface="Trebuchet MS" panose="020B0603020202020204" pitchFamily="34" charset="0"/>
            </a:endParaRPr>
          </a:p>
          <a:p>
            <a:pPr algn="l"/>
            <a:endParaRPr lang="en-GB" sz="1000" b="1" i="0" dirty="0">
              <a:solidFill>
                <a:schemeClr val="bg1">
                  <a:lumMod val="85000"/>
                </a:schemeClr>
              </a:solidFill>
              <a:effectLst/>
              <a:latin typeface="Trebuchet MS" panose="020B0603020202020204" pitchFamily="34" charset="0"/>
            </a:endParaRPr>
          </a:p>
          <a:p>
            <a:pPr marL="171450" indent="-171450" algn="l">
              <a:buFont typeface="Arial" panose="020B0604020202020204" pitchFamily="34" charset="0"/>
              <a:buChar char="•"/>
            </a:pPr>
            <a:r>
              <a:rPr lang="en-GB" sz="1000" b="1" i="0" dirty="0" err="1">
                <a:solidFill>
                  <a:schemeClr val="bg1">
                    <a:lumMod val="85000"/>
                  </a:schemeClr>
                </a:solidFill>
                <a:effectLst/>
                <a:latin typeface="Trebuchet MS" panose="020B0603020202020204" pitchFamily="34" charset="0"/>
              </a:rPr>
              <a:t>Skálázhatóság</a:t>
            </a:r>
            <a:r>
              <a:rPr lang="en-GB" sz="1000" b="1" i="0" dirty="0">
                <a:solidFill>
                  <a:schemeClr val="bg1">
                    <a:lumMod val="85000"/>
                  </a:schemeClr>
                </a:solidFill>
                <a:effectLst/>
                <a:latin typeface="Trebuchet MS" panose="020B0603020202020204" pitchFamily="34" charset="0"/>
              </a:rPr>
              <a:t>: </a:t>
            </a:r>
            <a:r>
              <a:rPr lang="en-GB" sz="1000" i="0" dirty="0">
                <a:solidFill>
                  <a:schemeClr val="bg1">
                    <a:lumMod val="85000"/>
                  </a:schemeClr>
                </a:solidFill>
                <a:effectLst/>
                <a:latin typeface="Trebuchet MS" panose="020B0603020202020204" pitchFamily="34" charset="0"/>
              </a:rPr>
              <a:t>A </a:t>
            </a:r>
            <a:r>
              <a:rPr lang="en-GB" sz="1000" i="0" dirty="0" err="1">
                <a:solidFill>
                  <a:schemeClr val="bg1">
                    <a:lumMod val="85000"/>
                  </a:schemeClr>
                </a:solidFill>
                <a:effectLst/>
                <a:latin typeface="Trebuchet MS" panose="020B0603020202020204" pitchFamily="34" charset="0"/>
              </a:rPr>
              <a:t>szoftver</a:t>
            </a:r>
            <a:r>
              <a:rPr lang="en-GB" sz="1000" i="0" dirty="0">
                <a:solidFill>
                  <a:schemeClr val="bg1">
                    <a:lumMod val="85000"/>
                  </a:schemeClr>
                </a:solidFill>
                <a:effectLst/>
                <a:latin typeface="Trebuchet MS" panose="020B0603020202020204" pitchFamily="34" charset="0"/>
              </a:rPr>
              <a:t> </a:t>
            </a:r>
            <a:r>
              <a:rPr lang="en-GB" sz="1000" i="0" dirty="0" err="1">
                <a:solidFill>
                  <a:schemeClr val="bg1">
                    <a:lumMod val="85000"/>
                  </a:schemeClr>
                </a:solidFill>
                <a:effectLst/>
                <a:latin typeface="Trebuchet MS" panose="020B0603020202020204" pitchFamily="34" charset="0"/>
              </a:rPr>
              <a:t>alkalmazkodik</a:t>
            </a:r>
            <a:r>
              <a:rPr lang="en-GB" sz="1000" i="0" dirty="0">
                <a:solidFill>
                  <a:schemeClr val="bg1">
                    <a:lumMod val="85000"/>
                  </a:schemeClr>
                </a:solidFill>
                <a:effectLst/>
                <a:latin typeface="Trebuchet MS" panose="020B0603020202020204" pitchFamily="34" charset="0"/>
              </a:rPr>
              <a:t> a </a:t>
            </a:r>
            <a:r>
              <a:rPr lang="en-GB" sz="1000" i="0" dirty="0" err="1">
                <a:solidFill>
                  <a:schemeClr val="bg1">
                    <a:lumMod val="85000"/>
                  </a:schemeClr>
                </a:solidFill>
                <a:effectLst/>
                <a:latin typeface="Trebuchet MS" panose="020B0603020202020204" pitchFamily="34" charset="0"/>
              </a:rPr>
              <a:t>növekvő</a:t>
            </a:r>
            <a:r>
              <a:rPr lang="en-GB" sz="1000" i="0" dirty="0">
                <a:solidFill>
                  <a:schemeClr val="bg1">
                    <a:lumMod val="85000"/>
                  </a:schemeClr>
                </a:solidFill>
                <a:effectLst/>
                <a:latin typeface="Trebuchet MS" panose="020B0603020202020204" pitchFamily="34" charset="0"/>
              </a:rPr>
              <a:t> </a:t>
            </a:r>
            <a:r>
              <a:rPr lang="en-GB" sz="1000" i="0" dirty="0" err="1">
                <a:solidFill>
                  <a:schemeClr val="bg1">
                    <a:lumMod val="85000"/>
                  </a:schemeClr>
                </a:solidFill>
                <a:effectLst/>
                <a:latin typeface="Trebuchet MS" panose="020B0603020202020204" pitchFamily="34" charset="0"/>
              </a:rPr>
              <a:t>igényekhez</a:t>
            </a:r>
            <a:r>
              <a:rPr lang="en-GB" sz="1000" i="0" dirty="0">
                <a:solidFill>
                  <a:schemeClr val="bg1">
                    <a:lumMod val="85000"/>
                  </a:schemeClr>
                </a:solidFill>
                <a:effectLst/>
                <a:latin typeface="Trebuchet MS" panose="020B0603020202020204" pitchFamily="34" charset="0"/>
              </a:rPr>
              <a:t>.</a:t>
            </a:r>
            <a:endParaRPr lang="hu-HU" sz="1000" i="0" dirty="0">
              <a:solidFill>
                <a:schemeClr val="bg1">
                  <a:lumMod val="85000"/>
                </a:schemeClr>
              </a:solidFill>
              <a:effectLst/>
              <a:latin typeface="Trebuchet MS" panose="020B0603020202020204" pitchFamily="34" charset="0"/>
            </a:endParaRPr>
          </a:p>
          <a:p>
            <a:pPr algn="l"/>
            <a:endParaRPr lang="en-GB" sz="1000" b="1" i="0" dirty="0">
              <a:solidFill>
                <a:schemeClr val="bg1">
                  <a:lumMod val="85000"/>
                </a:schemeClr>
              </a:solidFill>
              <a:effectLst/>
              <a:latin typeface="Trebuchet MS" panose="020B0603020202020204" pitchFamily="34" charset="0"/>
            </a:endParaRPr>
          </a:p>
          <a:p>
            <a:pPr marL="171450" indent="-171450" algn="l">
              <a:buFont typeface="Arial" panose="020B0604020202020204" pitchFamily="34" charset="0"/>
              <a:buChar char="•"/>
            </a:pPr>
            <a:r>
              <a:rPr lang="en-GB" sz="1000" b="1" i="0" dirty="0" err="1">
                <a:solidFill>
                  <a:schemeClr val="bg1">
                    <a:lumMod val="85000"/>
                  </a:schemeClr>
                </a:solidFill>
                <a:effectLst/>
                <a:latin typeface="Trebuchet MS" panose="020B0603020202020204" pitchFamily="34" charset="0"/>
              </a:rPr>
              <a:t>Karbantarthatóság</a:t>
            </a:r>
            <a:r>
              <a:rPr lang="en-GB" sz="1000" b="1" i="0" dirty="0">
                <a:solidFill>
                  <a:schemeClr val="bg1">
                    <a:lumMod val="85000"/>
                  </a:schemeClr>
                </a:solidFill>
                <a:effectLst/>
                <a:latin typeface="Trebuchet MS" panose="020B0603020202020204" pitchFamily="34" charset="0"/>
              </a:rPr>
              <a:t>: </a:t>
            </a:r>
            <a:r>
              <a:rPr lang="en-GB" sz="1000" i="0" dirty="0" err="1">
                <a:solidFill>
                  <a:schemeClr val="bg1">
                    <a:lumMod val="85000"/>
                  </a:schemeClr>
                </a:solidFill>
                <a:effectLst/>
                <a:latin typeface="Trebuchet MS" panose="020B0603020202020204" pitchFamily="34" charset="0"/>
              </a:rPr>
              <a:t>Könnyen</a:t>
            </a:r>
            <a:r>
              <a:rPr lang="en-GB" sz="1000" i="0" dirty="0">
                <a:solidFill>
                  <a:schemeClr val="bg1">
                    <a:lumMod val="85000"/>
                  </a:schemeClr>
                </a:solidFill>
                <a:effectLst/>
                <a:latin typeface="Trebuchet MS" panose="020B0603020202020204" pitchFamily="34" charset="0"/>
              </a:rPr>
              <a:t> </a:t>
            </a:r>
            <a:r>
              <a:rPr lang="en-GB" sz="1000" i="0" dirty="0" err="1">
                <a:solidFill>
                  <a:schemeClr val="bg1">
                    <a:lumMod val="85000"/>
                  </a:schemeClr>
                </a:solidFill>
                <a:effectLst/>
                <a:latin typeface="Trebuchet MS" panose="020B0603020202020204" pitchFamily="34" charset="0"/>
              </a:rPr>
              <a:t>módosítható</a:t>
            </a:r>
            <a:r>
              <a:rPr lang="en-GB" sz="1000" i="0" dirty="0">
                <a:solidFill>
                  <a:schemeClr val="bg1">
                    <a:lumMod val="85000"/>
                  </a:schemeClr>
                </a:solidFill>
                <a:effectLst/>
                <a:latin typeface="Trebuchet MS" panose="020B0603020202020204" pitchFamily="34" charset="0"/>
              </a:rPr>
              <a:t> </a:t>
            </a:r>
            <a:r>
              <a:rPr lang="en-GB" sz="1000" i="0" dirty="0" err="1">
                <a:solidFill>
                  <a:schemeClr val="bg1">
                    <a:lumMod val="85000"/>
                  </a:schemeClr>
                </a:solidFill>
                <a:effectLst/>
                <a:latin typeface="Trebuchet MS" panose="020B0603020202020204" pitchFamily="34" charset="0"/>
              </a:rPr>
              <a:t>és</a:t>
            </a:r>
            <a:r>
              <a:rPr lang="en-GB" sz="1000" i="0" dirty="0">
                <a:solidFill>
                  <a:schemeClr val="bg1">
                    <a:lumMod val="85000"/>
                  </a:schemeClr>
                </a:solidFill>
                <a:effectLst/>
                <a:latin typeface="Trebuchet MS" panose="020B0603020202020204" pitchFamily="34" charset="0"/>
              </a:rPr>
              <a:t> </a:t>
            </a:r>
            <a:r>
              <a:rPr lang="en-GB" sz="1000" i="0" dirty="0" err="1">
                <a:solidFill>
                  <a:schemeClr val="bg1">
                    <a:lumMod val="85000"/>
                  </a:schemeClr>
                </a:solidFill>
                <a:effectLst/>
                <a:latin typeface="Trebuchet MS" panose="020B0603020202020204" pitchFamily="34" charset="0"/>
              </a:rPr>
              <a:t>bővíthető</a:t>
            </a:r>
            <a:r>
              <a:rPr lang="en-GB" sz="1000" i="0" dirty="0">
                <a:solidFill>
                  <a:schemeClr val="bg1">
                    <a:lumMod val="85000"/>
                  </a:schemeClr>
                </a:solidFill>
                <a:effectLst/>
                <a:latin typeface="Trebuchet MS" panose="020B0603020202020204" pitchFamily="34" charset="0"/>
              </a:rPr>
              <a:t>.</a:t>
            </a:r>
            <a:endParaRPr lang="en-GB" sz="900" i="0" dirty="0">
              <a:solidFill>
                <a:schemeClr val="bg1">
                  <a:lumMod val="85000"/>
                </a:schemeClr>
              </a:solidFill>
              <a:effectLst/>
              <a:latin typeface="Trebuchet MS" panose="020B0603020202020204" pitchFamily="34" charset="0"/>
            </a:endParaRPr>
          </a:p>
        </p:txBody>
      </p:sp>
      <p:sp>
        <p:nvSpPr>
          <p:cNvPr id="12" name="object 12"/>
          <p:cNvSpPr/>
          <p:nvPr/>
        </p:nvSpPr>
        <p:spPr>
          <a:xfrm>
            <a:off x="3082889" y="403185"/>
            <a:ext cx="2671281" cy="45719"/>
          </a:xfrm>
          <a:custGeom>
            <a:avLst/>
            <a:gdLst/>
            <a:ahLst/>
            <a:cxnLst/>
            <a:rect l="l" t="t" r="r" b="b"/>
            <a:pathLst>
              <a:path w="1294129" h="30480">
                <a:moveTo>
                  <a:pt x="1293863" y="0"/>
                </a:moveTo>
                <a:lnTo>
                  <a:pt x="0" y="0"/>
                </a:lnTo>
                <a:lnTo>
                  <a:pt x="0" y="30441"/>
                </a:lnTo>
                <a:lnTo>
                  <a:pt x="1293863" y="30441"/>
                </a:lnTo>
                <a:lnTo>
                  <a:pt x="1293863" y="0"/>
                </a:lnTo>
                <a:close/>
              </a:path>
            </a:pathLst>
          </a:custGeom>
          <a:solidFill>
            <a:srgbClr val="6FB0DA"/>
          </a:solidFill>
        </p:spPr>
        <p:txBody>
          <a:bodyPr wrap="square" lIns="0" tIns="0" rIns="0" bIns="0" rtlCol="0"/>
          <a:lstStyle/>
          <a:p>
            <a:endParaRPr/>
          </a:p>
        </p:txBody>
      </p:sp>
    </p:spTree>
    <p:extLst>
      <p:ext uri="{BB962C8B-B14F-4D97-AF65-F5344CB8AC3E}">
        <p14:creationId xmlns:p14="http://schemas.microsoft.com/office/powerpoint/2010/main" val="33089552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93BED162-5811-1428-5376-74340F209825}"/>
              </a:ext>
            </a:extLst>
          </p:cNvPr>
          <p:cNvSpPr txBox="1">
            <a:spLocks/>
          </p:cNvSpPr>
          <p:nvPr/>
        </p:nvSpPr>
        <p:spPr>
          <a:xfrm>
            <a:off x="869949" y="102049"/>
            <a:ext cx="2746645" cy="259686"/>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hu-HU" sz="1600" spc="80" dirty="0">
                <a:solidFill>
                  <a:schemeClr val="bg1">
                    <a:lumMod val="85000"/>
                  </a:schemeClr>
                </a:solidFill>
                <a:latin typeface="Cambria" panose="02040503050406030204" pitchFamily="18" charset="0"/>
                <a:ea typeface="Cambria" panose="02040503050406030204" pitchFamily="18" charset="0"/>
              </a:rPr>
              <a:t>Tervezési minta</a:t>
            </a:r>
            <a:endParaRPr lang="en-GB" sz="1600" spc="165" dirty="0">
              <a:solidFill>
                <a:schemeClr val="bg1">
                  <a:lumMod val="85000"/>
                </a:schemeClr>
              </a:solidFill>
              <a:latin typeface="Cambria" panose="02040503050406030204" pitchFamily="18" charset="0"/>
              <a:ea typeface="Cambria" panose="02040503050406030204" pitchFamily="18" charset="0"/>
            </a:endParaRPr>
          </a:p>
        </p:txBody>
      </p:sp>
      <p:sp>
        <p:nvSpPr>
          <p:cNvPr id="3" name="object 12">
            <a:extLst>
              <a:ext uri="{FF2B5EF4-FFF2-40B4-BE49-F238E27FC236}">
                <a16:creationId xmlns:a16="http://schemas.microsoft.com/office/drawing/2014/main" id="{E1BBAB85-9207-1782-C51F-0E129F3B5DB0}"/>
              </a:ext>
            </a:extLst>
          </p:cNvPr>
          <p:cNvSpPr/>
          <p:nvPr/>
        </p:nvSpPr>
        <p:spPr>
          <a:xfrm flipV="1">
            <a:off x="869950" y="352425"/>
            <a:ext cx="2711215" cy="45719"/>
          </a:xfrm>
          <a:custGeom>
            <a:avLst/>
            <a:gdLst/>
            <a:ahLst/>
            <a:cxnLst/>
            <a:rect l="l" t="t" r="r" b="b"/>
            <a:pathLst>
              <a:path w="1141729" h="30480">
                <a:moveTo>
                  <a:pt x="1141641" y="0"/>
                </a:moveTo>
                <a:lnTo>
                  <a:pt x="0" y="0"/>
                </a:lnTo>
                <a:lnTo>
                  <a:pt x="0" y="30454"/>
                </a:lnTo>
                <a:lnTo>
                  <a:pt x="1141641" y="30454"/>
                </a:lnTo>
                <a:lnTo>
                  <a:pt x="1141641" y="0"/>
                </a:lnTo>
                <a:close/>
              </a:path>
            </a:pathLst>
          </a:custGeom>
          <a:solidFill>
            <a:srgbClr val="6FB0DA"/>
          </a:solidFill>
        </p:spPr>
        <p:txBody>
          <a:bodyPr wrap="square" lIns="0" tIns="0" rIns="0" bIns="0" rtlCol="0"/>
          <a:lstStyle/>
          <a:p>
            <a:endParaRPr/>
          </a:p>
        </p:txBody>
      </p:sp>
      <p:sp>
        <p:nvSpPr>
          <p:cNvPr id="4" name="TextBox 3">
            <a:extLst>
              <a:ext uri="{FF2B5EF4-FFF2-40B4-BE49-F238E27FC236}">
                <a16:creationId xmlns:a16="http://schemas.microsoft.com/office/drawing/2014/main" id="{E559A43A-4F6A-8359-F410-62B381DFB5B9}"/>
              </a:ext>
            </a:extLst>
          </p:cNvPr>
          <p:cNvSpPr txBox="1"/>
          <p:nvPr/>
        </p:nvSpPr>
        <p:spPr>
          <a:xfrm>
            <a:off x="488950" y="809625"/>
            <a:ext cx="3886200" cy="1446550"/>
          </a:xfrm>
          <a:prstGeom prst="rect">
            <a:avLst/>
          </a:prstGeom>
          <a:noFill/>
        </p:spPr>
        <p:txBody>
          <a:bodyPr wrap="square" rtlCol="0">
            <a:spAutoFit/>
          </a:bodyPr>
          <a:lstStyle/>
          <a:p>
            <a:r>
              <a:rPr lang="en-GB" sz="1100" b="0" i="0" dirty="0">
                <a:solidFill>
                  <a:srgbClr val="D1D5DB"/>
                </a:solidFill>
                <a:effectLst/>
                <a:latin typeface="Trebuchet MS" panose="020B0603020202020204" pitchFamily="34" charset="0"/>
              </a:rPr>
              <a:t>A </a:t>
            </a:r>
            <a:r>
              <a:rPr lang="en-GB" sz="1100" b="0" i="0" dirty="0" err="1">
                <a:solidFill>
                  <a:srgbClr val="D1D5DB"/>
                </a:solidFill>
                <a:effectLst/>
                <a:latin typeface="Trebuchet MS" panose="020B0603020202020204" pitchFamily="34" charset="0"/>
              </a:rPr>
              <a:t>tervezési</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minta</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egy</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előre</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kidolgozott</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séma</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amelyet</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ismétlődő</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szoftvertervezési</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problémákra</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alkalmaznak</a:t>
            </a:r>
            <a:r>
              <a:rPr lang="en-GB" sz="1100" b="0" i="0" dirty="0">
                <a:solidFill>
                  <a:srgbClr val="D1D5DB"/>
                </a:solidFill>
                <a:effectLst/>
                <a:latin typeface="Trebuchet MS" panose="020B0603020202020204" pitchFamily="34" charset="0"/>
              </a:rPr>
              <a:t>, </a:t>
            </a:r>
            <a:endParaRPr lang="hu-HU" sz="1100" dirty="0">
              <a:solidFill>
                <a:srgbClr val="D1D5DB"/>
              </a:solidFill>
              <a:latin typeface="Trebuchet MS" panose="020B0603020202020204" pitchFamily="34" charset="0"/>
            </a:endParaRPr>
          </a:p>
          <a:p>
            <a:r>
              <a:rPr lang="en-GB" sz="1100" b="0" i="0" dirty="0" err="1">
                <a:solidFill>
                  <a:srgbClr val="D1D5DB"/>
                </a:solidFill>
                <a:effectLst/>
                <a:latin typeface="Trebuchet MS" panose="020B0603020202020204" pitchFamily="34" charset="0"/>
              </a:rPr>
              <a:t>Célja</a:t>
            </a:r>
            <a:r>
              <a:rPr lang="en-GB" sz="1100" b="0" i="0" dirty="0">
                <a:solidFill>
                  <a:srgbClr val="D1D5DB"/>
                </a:solidFill>
                <a:effectLst/>
                <a:latin typeface="Trebuchet MS" panose="020B0603020202020204" pitchFamily="34" charset="0"/>
              </a:rPr>
              <a:t> a </a:t>
            </a:r>
            <a:r>
              <a:rPr lang="en-GB" sz="1100" b="0" i="0" dirty="0" err="1">
                <a:solidFill>
                  <a:srgbClr val="D1D5DB"/>
                </a:solidFill>
                <a:effectLst/>
                <a:latin typeface="Trebuchet MS" panose="020B0603020202020204" pitchFamily="34" charset="0"/>
              </a:rPr>
              <a:t>fejlesztőknek</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segíteni</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hatékonyabb</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rugalmasabb</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és</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karbantarthatóbb</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kód</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létrehozásában</a:t>
            </a:r>
            <a:r>
              <a:rPr lang="hu-HU" sz="1100" b="0" i="0" dirty="0">
                <a:solidFill>
                  <a:srgbClr val="D1D5DB"/>
                </a:solidFill>
                <a:effectLst/>
                <a:latin typeface="Trebuchet MS" panose="020B0603020202020204" pitchFamily="34" charset="0"/>
              </a:rPr>
              <a:t>.</a:t>
            </a:r>
          </a:p>
          <a:p>
            <a:r>
              <a:rPr lang="en-GB" sz="1100" b="0" i="0" dirty="0">
                <a:solidFill>
                  <a:srgbClr val="D1D5DB"/>
                </a:solidFill>
                <a:effectLst/>
                <a:latin typeface="Trebuchet MS" panose="020B0603020202020204" pitchFamily="34" charset="0"/>
              </a:rPr>
              <a:t>Nem </a:t>
            </a:r>
            <a:r>
              <a:rPr lang="en-GB" sz="1100" b="0" i="0" dirty="0" err="1">
                <a:solidFill>
                  <a:srgbClr val="D1D5DB"/>
                </a:solidFill>
                <a:effectLst/>
                <a:latin typeface="Trebuchet MS" panose="020B0603020202020204" pitchFamily="34" charset="0"/>
              </a:rPr>
              <a:t>konkrét</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implementációkat</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hanem</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általános</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iránymutatásokat</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kínál</a:t>
            </a:r>
            <a:r>
              <a:rPr lang="en-GB" sz="1100" b="0" i="0" dirty="0">
                <a:solidFill>
                  <a:srgbClr val="D1D5DB"/>
                </a:solidFill>
                <a:effectLst/>
                <a:latin typeface="Trebuchet MS" panose="020B0603020202020204" pitchFamily="34" charset="0"/>
              </a:rPr>
              <a:t> a </a:t>
            </a:r>
            <a:r>
              <a:rPr lang="en-GB" sz="1100" b="0" i="0" dirty="0" err="1">
                <a:solidFill>
                  <a:srgbClr val="D1D5DB"/>
                </a:solidFill>
                <a:effectLst/>
                <a:latin typeface="Trebuchet MS" panose="020B0603020202020204" pitchFamily="34" charset="0"/>
              </a:rPr>
              <a:t>problémákra</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és</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azok</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ismétlődő</a:t>
            </a:r>
            <a:r>
              <a:rPr lang="en-GB" sz="1100" b="0" i="0" dirty="0">
                <a:solidFill>
                  <a:srgbClr val="D1D5DB"/>
                </a:solidFill>
                <a:effectLst/>
                <a:latin typeface="Trebuchet MS" panose="020B0603020202020204" pitchFamily="34" charset="0"/>
              </a:rPr>
              <a:t> </a:t>
            </a:r>
            <a:r>
              <a:rPr lang="en-GB" sz="1100" b="0" i="0" dirty="0" err="1">
                <a:solidFill>
                  <a:srgbClr val="D1D5DB"/>
                </a:solidFill>
                <a:effectLst/>
                <a:latin typeface="Trebuchet MS" panose="020B0603020202020204" pitchFamily="34" charset="0"/>
              </a:rPr>
              <a:t>kihívásaira</a:t>
            </a:r>
            <a:r>
              <a:rPr lang="en-GB" sz="1100" b="0" i="0" dirty="0">
                <a:solidFill>
                  <a:srgbClr val="D1D5DB"/>
                </a:solidFill>
                <a:effectLst/>
                <a:latin typeface="Trebuchet MS" panose="020B0603020202020204" pitchFamily="34" charset="0"/>
              </a:rPr>
              <a:t> ad </a:t>
            </a:r>
            <a:r>
              <a:rPr lang="en-GB" sz="1100" b="0" i="0" dirty="0" err="1">
                <a:solidFill>
                  <a:srgbClr val="D1D5DB"/>
                </a:solidFill>
                <a:effectLst/>
                <a:latin typeface="Trebuchet MS" panose="020B0603020202020204" pitchFamily="34" charset="0"/>
              </a:rPr>
              <a:t>megoldásokat</a:t>
            </a:r>
            <a:r>
              <a:rPr lang="en-GB" sz="1100" b="0" i="0" dirty="0">
                <a:solidFill>
                  <a:srgbClr val="D1D5DB"/>
                </a:solidFill>
                <a:effectLst/>
                <a:latin typeface="Trebuchet MS" panose="020B0603020202020204" pitchFamily="34" charset="0"/>
              </a:rPr>
              <a:t>.</a:t>
            </a:r>
            <a:endParaRPr lang="hu-HU" sz="1100" dirty="0">
              <a:solidFill>
                <a:srgbClr val="D1D5DB"/>
              </a:solidFill>
              <a:latin typeface="Trebuchet MS" panose="020B0603020202020204" pitchFamily="34" charset="0"/>
            </a:endParaRPr>
          </a:p>
          <a:p>
            <a:pPr marL="171450" indent="-171450">
              <a:buFont typeface="Arial" panose="020B0604020202020204" pitchFamily="34" charset="0"/>
              <a:buChar char="•"/>
            </a:pPr>
            <a:endParaRPr lang="hu-HU" sz="1100" b="1" i="0" dirty="0">
              <a:solidFill>
                <a:srgbClr val="D1D5DB"/>
              </a:solidFill>
              <a:effectLst/>
              <a:latin typeface="Trebuchet MS" panose="020B0603020202020204" pitchFamily="34" charset="0"/>
            </a:endParaRPr>
          </a:p>
        </p:txBody>
      </p:sp>
      <p:sp>
        <p:nvSpPr>
          <p:cNvPr id="5" name="Rectangle 4">
            <a:extLst>
              <a:ext uri="{FF2B5EF4-FFF2-40B4-BE49-F238E27FC236}">
                <a16:creationId xmlns:a16="http://schemas.microsoft.com/office/drawing/2014/main" id="{B4C82261-F643-96A1-D516-37C410A1695E}"/>
              </a:ext>
            </a:extLst>
          </p:cNvPr>
          <p:cNvSpPr/>
          <p:nvPr/>
        </p:nvSpPr>
        <p:spPr>
          <a:xfrm rot="18915516">
            <a:off x="4208708" y="1888344"/>
            <a:ext cx="715113" cy="699448"/>
          </a:xfrm>
          <a:prstGeom prst="rect">
            <a:avLst/>
          </a:prstGeom>
          <a:solidFill>
            <a:srgbClr val="484C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3147874A-AC4D-0356-4752-AB77777B558D}"/>
              </a:ext>
            </a:extLst>
          </p:cNvPr>
          <p:cNvSpPr/>
          <p:nvPr/>
        </p:nvSpPr>
        <p:spPr>
          <a:xfrm rot="18915516">
            <a:off x="4871036" y="865274"/>
            <a:ext cx="989427" cy="967753"/>
          </a:xfrm>
          <a:prstGeom prst="rect">
            <a:avLst/>
          </a:prstGeom>
          <a:solidFill>
            <a:srgbClr val="6FB0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090897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2748123" y="997494"/>
            <a:ext cx="2242185" cy="1568378"/>
          </a:xfrm>
          <a:prstGeom prst="rect">
            <a:avLst/>
          </a:prstGeom>
        </p:spPr>
        <p:txBody>
          <a:bodyPr vert="horz" wrap="square" lIns="0" tIns="13970" rIns="0" bIns="0" rtlCol="0">
            <a:spAutoFit/>
          </a:bodyPr>
          <a:lstStyle/>
          <a:p>
            <a:pPr algn="l"/>
            <a:r>
              <a:rPr lang="en-GB" sz="1000" b="1" i="0" dirty="0">
                <a:solidFill>
                  <a:schemeClr val="bg1">
                    <a:lumMod val="85000"/>
                  </a:schemeClr>
                </a:solidFill>
                <a:effectLst/>
                <a:latin typeface="Trebuchet MS" panose="020B0603020202020204" pitchFamily="34" charset="0"/>
              </a:rPr>
              <a:t>Mi is </a:t>
            </a:r>
            <a:r>
              <a:rPr lang="en-GB" sz="1000" b="1" i="0" dirty="0" err="1">
                <a:solidFill>
                  <a:schemeClr val="bg1">
                    <a:lumMod val="85000"/>
                  </a:schemeClr>
                </a:solidFill>
                <a:effectLst/>
                <a:latin typeface="Trebuchet MS" panose="020B0603020202020204" pitchFamily="34" charset="0"/>
              </a:rPr>
              <a:t>az</a:t>
            </a:r>
            <a:r>
              <a:rPr lang="en-GB" sz="1000" b="1" i="0" dirty="0">
                <a:solidFill>
                  <a:schemeClr val="bg1">
                    <a:lumMod val="85000"/>
                  </a:schemeClr>
                </a:solidFill>
                <a:effectLst/>
                <a:latin typeface="Trebuchet MS" panose="020B0603020202020204" pitchFamily="34" charset="0"/>
              </a:rPr>
              <a:t> MVC?</a:t>
            </a:r>
          </a:p>
          <a:p>
            <a:pPr marL="171450" indent="-171450" algn="l">
              <a:buFont typeface="Arial" panose="020B0604020202020204" pitchFamily="34" charset="0"/>
              <a:buChar char="•"/>
            </a:pPr>
            <a:r>
              <a:rPr lang="en-GB" sz="900" b="1" i="0" dirty="0">
                <a:solidFill>
                  <a:schemeClr val="bg1">
                    <a:lumMod val="85000"/>
                  </a:schemeClr>
                </a:solidFill>
                <a:effectLst/>
                <a:latin typeface="Trebuchet MS" panose="020B0603020202020204" pitchFamily="34" charset="0"/>
              </a:rPr>
              <a:t>Modell:</a:t>
            </a:r>
            <a:r>
              <a:rPr lang="en-GB" sz="900" b="0" i="0" dirty="0">
                <a:solidFill>
                  <a:schemeClr val="bg1">
                    <a:lumMod val="85000"/>
                  </a:schemeClr>
                </a:solidFill>
                <a:effectLst/>
                <a:latin typeface="Trebuchet MS" panose="020B0603020202020204" pitchFamily="34" charset="0"/>
              </a:rPr>
              <a:t> Az </a:t>
            </a:r>
            <a:r>
              <a:rPr lang="en-GB" sz="900" b="0" i="0" dirty="0" err="1">
                <a:solidFill>
                  <a:schemeClr val="bg1">
                    <a:lumMod val="85000"/>
                  </a:schemeClr>
                </a:solidFill>
                <a:effectLst/>
                <a:latin typeface="Trebuchet MS" panose="020B0603020202020204" pitchFamily="34" charset="0"/>
              </a:rPr>
              <a:t>adatok</a:t>
            </a:r>
            <a:r>
              <a:rPr lang="en-GB" sz="900" b="0" i="0" dirty="0">
                <a:solidFill>
                  <a:schemeClr val="bg1">
                    <a:lumMod val="85000"/>
                  </a:schemeClr>
                </a:solidFill>
                <a:effectLst/>
                <a:latin typeface="Trebuchet MS" panose="020B0603020202020204" pitchFamily="34" charset="0"/>
              </a:rPr>
              <a:t> </a:t>
            </a:r>
            <a:r>
              <a:rPr lang="en-GB" sz="900" b="0" i="0" dirty="0" err="1">
                <a:solidFill>
                  <a:schemeClr val="bg1">
                    <a:lumMod val="85000"/>
                  </a:schemeClr>
                </a:solidFill>
                <a:effectLst/>
                <a:latin typeface="Trebuchet MS" panose="020B0603020202020204" pitchFamily="34" charset="0"/>
              </a:rPr>
              <a:t>és</a:t>
            </a:r>
            <a:r>
              <a:rPr lang="en-GB" sz="900" b="0" i="0" dirty="0">
                <a:solidFill>
                  <a:schemeClr val="bg1">
                    <a:lumMod val="85000"/>
                  </a:schemeClr>
                </a:solidFill>
                <a:effectLst/>
                <a:latin typeface="Trebuchet MS" panose="020B0603020202020204" pitchFamily="34" charset="0"/>
              </a:rPr>
              <a:t> </a:t>
            </a:r>
            <a:r>
              <a:rPr lang="en-GB" sz="900" b="0" i="0" dirty="0" err="1">
                <a:solidFill>
                  <a:schemeClr val="bg1">
                    <a:lumMod val="85000"/>
                  </a:schemeClr>
                </a:solidFill>
                <a:effectLst/>
                <a:latin typeface="Trebuchet MS" panose="020B0603020202020204" pitchFamily="34" charset="0"/>
              </a:rPr>
              <a:t>az</a:t>
            </a:r>
            <a:r>
              <a:rPr lang="en-GB" sz="900" b="0" i="0" dirty="0">
                <a:solidFill>
                  <a:schemeClr val="bg1">
                    <a:lumMod val="85000"/>
                  </a:schemeClr>
                </a:solidFill>
                <a:effectLst/>
                <a:latin typeface="Trebuchet MS" panose="020B0603020202020204" pitchFamily="34" charset="0"/>
              </a:rPr>
              <a:t> </a:t>
            </a:r>
            <a:r>
              <a:rPr lang="en-GB" sz="900" b="0" i="0" dirty="0" err="1">
                <a:solidFill>
                  <a:schemeClr val="bg1">
                    <a:lumMod val="85000"/>
                  </a:schemeClr>
                </a:solidFill>
                <a:effectLst/>
                <a:latin typeface="Trebuchet MS" panose="020B0603020202020204" pitchFamily="34" charset="0"/>
              </a:rPr>
              <a:t>üzleti</a:t>
            </a:r>
            <a:r>
              <a:rPr lang="en-GB" sz="900" b="0" i="0" dirty="0">
                <a:solidFill>
                  <a:schemeClr val="bg1">
                    <a:lumMod val="85000"/>
                  </a:schemeClr>
                </a:solidFill>
                <a:effectLst/>
                <a:latin typeface="Trebuchet MS" panose="020B0603020202020204" pitchFamily="34" charset="0"/>
              </a:rPr>
              <a:t> </a:t>
            </a:r>
            <a:r>
              <a:rPr lang="en-GB" sz="900" b="0" i="0" dirty="0" err="1">
                <a:solidFill>
                  <a:schemeClr val="bg1">
                    <a:lumMod val="85000"/>
                  </a:schemeClr>
                </a:solidFill>
                <a:effectLst/>
                <a:latin typeface="Trebuchet MS" panose="020B0603020202020204" pitchFamily="34" charset="0"/>
              </a:rPr>
              <a:t>logika</a:t>
            </a:r>
            <a:r>
              <a:rPr lang="en-GB" sz="900" b="0" i="0" dirty="0">
                <a:solidFill>
                  <a:schemeClr val="bg1">
                    <a:lumMod val="85000"/>
                  </a:schemeClr>
                </a:solidFill>
                <a:effectLst/>
                <a:latin typeface="Trebuchet MS" panose="020B0603020202020204" pitchFamily="34" charset="0"/>
              </a:rPr>
              <a:t> </a:t>
            </a:r>
            <a:r>
              <a:rPr lang="en-GB" sz="900" b="0" i="0" dirty="0" err="1">
                <a:solidFill>
                  <a:schemeClr val="bg1">
                    <a:lumMod val="85000"/>
                  </a:schemeClr>
                </a:solidFill>
                <a:effectLst/>
                <a:latin typeface="Trebuchet MS" panose="020B0603020202020204" pitchFamily="34" charset="0"/>
              </a:rPr>
              <a:t>kezelése</a:t>
            </a:r>
            <a:r>
              <a:rPr lang="en-GB" sz="900" b="0" i="0" dirty="0">
                <a:solidFill>
                  <a:schemeClr val="bg1">
                    <a:lumMod val="85000"/>
                  </a:schemeClr>
                </a:solidFill>
                <a:effectLst/>
                <a:latin typeface="Trebuchet MS" panose="020B0603020202020204" pitchFamily="34" charset="0"/>
              </a:rPr>
              <a:t>.</a:t>
            </a:r>
          </a:p>
          <a:p>
            <a:pPr marL="171450" indent="-171450" algn="l">
              <a:buFont typeface="Arial" panose="020B0604020202020204" pitchFamily="34" charset="0"/>
              <a:buChar char="•"/>
            </a:pPr>
            <a:r>
              <a:rPr lang="en-GB" sz="900" b="1" i="0" dirty="0" err="1">
                <a:solidFill>
                  <a:schemeClr val="bg1">
                    <a:lumMod val="85000"/>
                  </a:schemeClr>
                </a:solidFill>
                <a:effectLst/>
                <a:latin typeface="Trebuchet MS" panose="020B0603020202020204" pitchFamily="34" charset="0"/>
              </a:rPr>
              <a:t>Nézet</a:t>
            </a:r>
            <a:r>
              <a:rPr lang="en-GB" sz="900" b="1" i="0" dirty="0">
                <a:solidFill>
                  <a:schemeClr val="bg1">
                    <a:lumMod val="85000"/>
                  </a:schemeClr>
                </a:solidFill>
                <a:effectLst/>
                <a:latin typeface="Trebuchet MS" panose="020B0603020202020204" pitchFamily="34" charset="0"/>
              </a:rPr>
              <a:t>:</a:t>
            </a:r>
            <a:r>
              <a:rPr lang="en-GB" sz="900" b="0" i="0" dirty="0">
                <a:solidFill>
                  <a:schemeClr val="bg1">
                    <a:lumMod val="85000"/>
                  </a:schemeClr>
                </a:solidFill>
                <a:effectLst/>
                <a:latin typeface="Trebuchet MS" panose="020B0603020202020204" pitchFamily="34" charset="0"/>
              </a:rPr>
              <a:t> A </a:t>
            </a:r>
            <a:r>
              <a:rPr lang="en-GB" sz="900" b="0" i="0" dirty="0" err="1">
                <a:solidFill>
                  <a:schemeClr val="bg1">
                    <a:lumMod val="85000"/>
                  </a:schemeClr>
                </a:solidFill>
                <a:effectLst/>
                <a:latin typeface="Trebuchet MS" panose="020B0603020202020204" pitchFamily="34" charset="0"/>
              </a:rPr>
              <a:t>felhasználói</a:t>
            </a:r>
            <a:r>
              <a:rPr lang="en-GB" sz="900" b="0" i="0" dirty="0">
                <a:solidFill>
                  <a:schemeClr val="bg1">
                    <a:lumMod val="85000"/>
                  </a:schemeClr>
                </a:solidFill>
                <a:effectLst/>
                <a:latin typeface="Trebuchet MS" panose="020B0603020202020204" pitchFamily="34" charset="0"/>
              </a:rPr>
              <a:t> </a:t>
            </a:r>
            <a:r>
              <a:rPr lang="en-GB" sz="900" b="0" i="0" dirty="0" err="1">
                <a:solidFill>
                  <a:schemeClr val="bg1">
                    <a:lumMod val="85000"/>
                  </a:schemeClr>
                </a:solidFill>
                <a:effectLst/>
                <a:latin typeface="Trebuchet MS" panose="020B0603020202020204" pitchFamily="34" charset="0"/>
              </a:rPr>
              <a:t>felület</a:t>
            </a:r>
            <a:r>
              <a:rPr lang="en-GB" sz="900" b="0" i="0" dirty="0">
                <a:solidFill>
                  <a:schemeClr val="bg1">
                    <a:lumMod val="85000"/>
                  </a:schemeClr>
                </a:solidFill>
                <a:effectLst/>
                <a:latin typeface="Trebuchet MS" panose="020B0603020202020204" pitchFamily="34" charset="0"/>
              </a:rPr>
              <a:t> </a:t>
            </a:r>
            <a:r>
              <a:rPr lang="en-GB" sz="900" b="0" i="0" dirty="0" err="1">
                <a:solidFill>
                  <a:schemeClr val="bg1">
                    <a:lumMod val="85000"/>
                  </a:schemeClr>
                </a:solidFill>
                <a:effectLst/>
                <a:latin typeface="Trebuchet MS" panose="020B0603020202020204" pitchFamily="34" charset="0"/>
              </a:rPr>
              <a:t>megjelenítése</a:t>
            </a:r>
            <a:r>
              <a:rPr lang="en-GB" sz="900" b="0" i="0" dirty="0">
                <a:solidFill>
                  <a:schemeClr val="bg1">
                    <a:lumMod val="85000"/>
                  </a:schemeClr>
                </a:solidFill>
                <a:effectLst/>
                <a:latin typeface="Trebuchet MS" panose="020B0603020202020204" pitchFamily="34" charset="0"/>
              </a:rPr>
              <a:t>.</a:t>
            </a:r>
          </a:p>
          <a:p>
            <a:pPr marL="171450" indent="-171450" algn="l">
              <a:buFont typeface="Arial" panose="020B0604020202020204" pitchFamily="34" charset="0"/>
              <a:buChar char="•"/>
            </a:pPr>
            <a:r>
              <a:rPr lang="en-GB" sz="900" b="1" i="0" dirty="0" err="1">
                <a:solidFill>
                  <a:schemeClr val="bg1">
                    <a:lumMod val="85000"/>
                  </a:schemeClr>
                </a:solidFill>
                <a:effectLst/>
                <a:latin typeface="Trebuchet MS" panose="020B0603020202020204" pitchFamily="34" charset="0"/>
              </a:rPr>
              <a:t>Vezérlő</a:t>
            </a:r>
            <a:r>
              <a:rPr lang="en-GB" sz="900" b="1" i="0" dirty="0">
                <a:solidFill>
                  <a:schemeClr val="bg1">
                    <a:lumMod val="85000"/>
                  </a:schemeClr>
                </a:solidFill>
                <a:effectLst/>
                <a:latin typeface="Trebuchet MS" panose="020B0603020202020204" pitchFamily="34" charset="0"/>
              </a:rPr>
              <a:t>:</a:t>
            </a:r>
            <a:r>
              <a:rPr lang="en-GB" sz="900" b="0" i="0" dirty="0">
                <a:solidFill>
                  <a:schemeClr val="bg1">
                    <a:lumMod val="85000"/>
                  </a:schemeClr>
                </a:solidFill>
                <a:effectLst/>
                <a:latin typeface="Trebuchet MS" panose="020B0603020202020204" pitchFamily="34" charset="0"/>
              </a:rPr>
              <a:t> A </a:t>
            </a:r>
            <a:r>
              <a:rPr lang="en-GB" sz="900" b="0" i="0" dirty="0" err="1">
                <a:solidFill>
                  <a:schemeClr val="bg1">
                    <a:lumMod val="85000"/>
                  </a:schemeClr>
                </a:solidFill>
                <a:effectLst/>
                <a:latin typeface="Trebuchet MS" panose="020B0603020202020204" pitchFamily="34" charset="0"/>
              </a:rPr>
              <a:t>felhasználói</a:t>
            </a:r>
            <a:r>
              <a:rPr lang="en-GB" sz="900" b="0" i="0" dirty="0">
                <a:solidFill>
                  <a:schemeClr val="bg1">
                    <a:lumMod val="85000"/>
                  </a:schemeClr>
                </a:solidFill>
                <a:effectLst/>
                <a:latin typeface="Trebuchet MS" panose="020B0603020202020204" pitchFamily="34" charset="0"/>
              </a:rPr>
              <a:t> </a:t>
            </a:r>
            <a:r>
              <a:rPr lang="en-GB" sz="900" b="0" i="0" dirty="0" err="1">
                <a:solidFill>
                  <a:schemeClr val="bg1">
                    <a:lumMod val="85000"/>
                  </a:schemeClr>
                </a:solidFill>
                <a:effectLst/>
                <a:latin typeface="Trebuchet MS" panose="020B0603020202020204" pitchFamily="34" charset="0"/>
              </a:rPr>
              <a:t>interakció</a:t>
            </a:r>
            <a:r>
              <a:rPr lang="en-GB" sz="900" b="0" i="0" dirty="0">
                <a:solidFill>
                  <a:schemeClr val="bg1">
                    <a:lumMod val="85000"/>
                  </a:schemeClr>
                </a:solidFill>
                <a:effectLst/>
                <a:latin typeface="Trebuchet MS" panose="020B0603020202020204" pitchFamily="34" charset="0"/>
              </a:rPr>
              <a:t> </a:t>
            </a:r>
            <a:r>
              <a:rPr lang="en-GB" sz="900" b="0" i="0" dirty="0" err="1">
                <a:solidFill>
                  <a:schemeClr val="bg1">
                    <a:lumMod val="85000"/>
                  </a:schemeClr>
                </a:solidFill>
                <a:effectLst/>
                <a:latin typeface="Trebuchet MS" panose="020B0603020202020204" pitchFamily="34" charset="0"/>
              </a:rPr>
              <a:t>kezelése</a:t>
            </a:r>
            <a:r>
              <a:rPr lang="en-GB" sz="900" b="0" i="0" dirty="0">
                <a:solidFill>
                  <a:schemeClr val="bg1">
                    <a:lumMod val="85000"/>
                  </a:schemeClr>
                </a:solidFill>
                <a:effectLst/>
                <a:latin typeface="Trebuchet MS" panose="020B0603020202020204" pitchFamily="34" charset="0"/>
              </a:rPr>
              <a:t>.</a:t>
            </a:r>
            <a:endParaRPr lang="hu-HU" sz="900" b="0" i="0" dirty="0">
              <a:solidFill>
                <a:schemeClr val="bg1">
                  <a:lumMod val="85000"/>
                </a:schemeClr>
              </a:solidFill>
              <a:effectLst/>
              <a:latin typeface="Trebuchet MS" panose="020B0603020202020204" pitchFamily="34" charset="0"/>
            </a:endParaRPr>
          </a:p>
          <a:p>
            <a:pPr algn="l">
              <a:buFont typeface="Arial" panose="020B0604020202020204" pitchFamily="34" charset="0"/>
              <a:buChar char="•"/>
            </a:pPr>
            <a:endParaRPr lang="en-GB" sz="900" b="0" i="0" dirty="0">
              <a:solidFill>
                <a:schemeClr val="bg1">
                  <a:lumMod val="85000"/>
                </a:schemeClr>
              </a:solidFill>
              <a:effectLst/>
              <a:latin typeface="Trebuchet MS" panose="020B0603020202020204" pitchFamily="34" charset="0"/>
            </a:endParaRPr>
          </a:p>
          <a:p>
            <a:pPr algn="l"/>
            <a:r>
              <a:rPr lang="en-GB" sz="1000" b="1" i="0" dirty="0">
                <a:solidFill>
                  <a:schemeClr val="bg1">
                    <a:lumMod val="85000"/>
                  </a:schemeClr>
                </a:solidFill>
                <a:effectLst/>
                <a:latin typeface="Trebuchet MS" panose="020B0603020202020204" pitchFamily="34" charset="0"/>
              </a:rPr>
              <a:t>MVC </a:t>
            </a:r>
            <a:r>
              <a:rPr lang="en-GB" sz="1000" b="1" i="0" dirty="0" err="1">
                <a:solidFill>
                  <a:schemeClr val="bg1">
                    <a:lumMod val="85000"/>
                  </a:schemeClr>
                </a:solidFill>
                <a:effectLst/>
                <a:latin typeface="Trebuchet MS" panose="020B0603020202020204" pitchFamily="34" charset="0"/>
              </a:rPr>
              <a:t>előnyei</a:t>
            </a:r>
            <a:endParaRPr lang="en-GB" sz="1000" b="1" i="0" dirty="0">
              <a:solidFill>
                <a:schemeClr val="bg1">
                  <a:lumMod val="85000"/>
                </a:schemeClr>
              </a:solidFill>
              <a:effectLst/>
              <a:latin typeface="Trebuchet MS" panose="020B0603020202020204" pitchFamily="34" charset="0"/>
            </a:endParaRPr>
          </a:p>
          <a:p>
            <a:pPr marL="171450" indent="-171450" algn="l">
              <a:buFont typeface="Arial" panose="020B0604020202020204" pitchFamily="34" charset="0"/>
              <a:buChar char="•"/>
            </a:pPr>
            <a:r>
              <a:rPr lang="en-GB" sz="900" b="0" i="0" dirty="0" err="1">
                <a:solidFill>
                  <a:schemeClr val="bg1">
                    <a:lumMod val="85000"/>
                  </a:schemeClr>
                </a:solidFill>
                <a:effectLst/>
                <a:latin typeface="Trebuchet MS" panose="020B0603020202020204" pitchFamily="34" charset="0"/>
              </a:rPr>
              <a:t>Kód</a:t>
            </a:r>
            <a:r>
              <a:rPr lang="en-GB" sz="900" b="0" i="0" dirty="0">
                <a:solidFill>
                  <a:schemeClr val="bg1">
                    <a:lumMod val="85000"/>
                  </a:schemeClr>
                </a:solidFill>
                <a:effectLst/>
                <a:latin typeface="Trebuchet MS" panose="020B0603020202020204" pitchFamily="34" charset="0"/>
              </a:rPr>
              <a:t> </a:t>
            </a:r>
            <a:r>
              <a:rPr lang="en-GB" sz="900" b="0" i="0" dirty="0" err="1">
                <a:solidFill>
                  <a:schemeClr val="bg1">
                    <a:lumMod val="85000"/>
                  </a:schemeClr>
                </a:solidFill>
                <a:effectLst/>
                <a:latin typeface="Trebuchet MS" panose="020B0603020202020204" pitchFamily="34" charset="0"/>
              </a:rPr>
              <a:t>szétválasztása</a:t>
            </a:r>
            <a:r>
              <a:rPr lang="en-GB" sz="900" b="0" i="0" dirty="0">
                <a:solidFill>
                  <a:schemeClr val="bg1">
                    <a:lumMod val="85000"/>
                  </a:schemeClr>
                </a:solidFill>
                <a:effectLst/>
                <a:latin typeface="Trebuchet MS" panose="020B0603020202020204" pitchFamily="34" charset="0"/>
              </a:rPr>
              <a:t>.</a:t>
            </a:r>
          </a:p>
          <a:p>
            <a:pPr marL="171450" indent="-171450" algn="l">
              <a:buFont typeface="Arial" panose="020B0604020202020204" pitchFamily="34" charset="0"/>
              <a:buChar char="•"/>
            </a:pPr>
            <a:r>
              <a:rPr lang="en-GB" sz="900" b="0" i="0" dirty="0" err="1">
                <a:solidFill>
                  <a:schemeClr val="bg1">
                    <a:lumMod val="85000"/>
                  </a:schemeClr>
                </a:solidFill>
                <a:effectLst/>
                <a:latin typeface="Trebuchet MS" panose="020B0603020202020204" pitchFamily="34" charset="0"/>
              </a:rPr>
              <a:t>Rugalmasság</a:t>
            </a:r>
            <a:r>
              <a:rPr lang="en-GB" sz="900" b="0" i="0" dirty="0">
                <a:solidFill>
                  <a:schemeClr val="bg1">
                    <a:lumMod val="85000"/>
                  </a:schemeClr>
                </a:solidFill>
                <a:effectLst/>
                <a:latin typeface="Trebuchet MS" panose="020B0603020202020204" pitchFamily="34" charset="0"/>
              </a:rPr>
              <a:t> </a:t>
            </a:r>
            <a:r>
              <a:rPr lang="en-GB" sz="900" b="0" i="0" dirty="0" err="1">
                <a:solidFill>
                  <a:schemeClr val="bg1">
                    <a:lumMod val="85000"/>
                  </a:schemeClr>
                </a:solidFill>
                <a:effectLst/>
                <a:latin typeface="Trebuchet MS" panose="020B0603020202020204" pitchFamily="34" charset="0"/>
              </a:rPr>
              <a:t>és</a:t>
            </a:r>
            <a:r>
              <a:rPr lang="en-GB" sz="900" b="0" i="0" dirty="0">
                <a:solidFill>
                  <a:schemeClr val="bg1">
                    <a:lumMod val="85000"/>
                  </a:schemeClr>
                </a:solidFill>
                <a:effectLst/>
                <a:latin typeface="Trebuchet MS" panose="020B0603020202020204" pitchFamily="34" charset="0"/>
              </a:rPr>
              <a:t> </a:t>
            </a:r>
            <a:r>
              <a:rPr lang="en-GB" sz="900" b="0" i="0" dirty="0" err="1">
                <a:solidFill>
                  <a:schemeClr val="bg1">
                    <a:lumMod val="85000"/>
                  </a:schemeClr>
                </a:solidFill>
                <a:effectLst/>
                <a:latin typeface="Trebuchet MS" panose="020B0603020202020204" pitchFamily="34" charset="0"/>
              </a:rPr>
              <a:t>karbantarthatóság</a:t>
            </a:r>
            <a:r>
              <a:rPr lang="en-GB" sz="900" b="0" i="0" dirty="0">
                <a:solidFill>
                  <a:schemeClr val="bg1">
                    <a:lumMod val="85000"/>
                  </a:schemeClr>
                </a:solidFill>
                <a:effectLst/>
                <a:latin typeface="Trebuchet MS" panose="020B0603020202020204" pitchFamily="34" charset="0"/>
              </a:rPr>
              <a:t>.</a:t>
            </a:r>
          </a:p>
        </p:txBody>
      </p:sp>
      <p:sp>
        <p:nvSpPr>
          <p:cNvPr id="2" name="object 2"/>
          <p:cNvSpPr/>
          <p:nvPr/>
        </p:nvSpPr>
        <p:spPr>
          <a:xfrm>
            <a:off x="1512" y="0"/>
            <a:ext cx="820419" cy="853440"/>
          </a:xfrm>
          <a:custGeom>
            <a:avLst/>
            <a:gdLst/>
            <a:ahLst/>
            <a:cxnLst/>
            <a:rect l="l" t="t" r="r" b="b"/>
            <a:pathLst>
              <a:path w="820419" h="853440">
                <a:moveTo>
                  <a:pt x="522570" y="0"/>
                </a:moveTo>
                <a:lnTo>
                  <a:pt x="6352" y="0"/>
                </a:lnTo>
                <a:lnTo>
                  <a:pt x="0" y="6352"/>
                </a:lnTo>
                <a:lnTo>
                  <a:pt x="0" y="588634"/>
                </a:lnTo>
                <a:lnTo>
                  <a:pt x="264461" y="853095"/>
                </a:lnTo>
                <a:lnTo>
                  <a:pt x="820067" y="297490"/>
                </a:lnTo>
                <a:lnTo>
                  <a:pt x="522570" y="0"/>
                </a:lnTo>
                <a:close/>
              </a:path>
            </a:pathLst>
          </a:custGeom>
          <a:solidFill>
            <a:srgbClr val="484C67"/>
          </a:solidFill>
        </p:spPr>
        <p:txBody>
          <a:bodyPr wrap="square" lIns="0" tIns="0" rIns="0" bIns="0" rtlCol="0"/>
          <a:lstStyle/>
          <a:p>
            <a:endParaRPr/>
          </a:p>
        </p:txBody>
      </p:sp>
      <p:grpSp>
        <p:nvGrpSpPr>
          <p:cNvPr id="3" name="object 3"/>
          <p:cNvGrpSpPr/>
          <p:nvPr/>
        </p:nvGrpSpPr>
        <p:grpSpPr>
          <a:xfrm>
            <a:off x="1512" y="0"/>
            <a:ext cx="2413000" cy="3288029"/>
            <a:chOff x="1512" y="0"/>
            <a:chExt cx="2413000" cy="3288029"/>
          </a:xfrm>
        </p:grpSpPr>
        <p:sp>
          <p:nvSpPr>
            <p:cNvPr id="4" name="object 4"/>
            <p:cNvSpPr/>
            <p:nvPr/>
          </p:nvSpPr>
          <p:spPr>
            <a:xfrm>
              <a:off x="317647" y="2034374"/>
              <a:ext cx="2061210" cy="1254125"/>
            </a:xfrm>
            <a:custGeom>
              <a:avLst/>
              <a:gdLst/>
              <a:ahLst/>
              <a:cxnLst/>
              <a:rect l="l" t="t" r="r" b="b"/>
              <a:pathLst>
                <a:path w="2061210" h="1254125">
                  <a:moveTo>
                    <a:pt x="1030922" y="0"/>
                  </a:moveTo>
                  <a:lnTo>
                    <a:pt x="0" y="1030520"/>
                  </a:lnTo>
                  <a:lnTo>
                    <a:pt x="223138" y="1253572"/>
                  </a:lnTo>
                  <a:lnTo>
                    <a:pt x="1838087" y="1253572"/>
                  </a:lnTo>
                  <a:lnTo>
                    <a:pt x="2061054" y="1030520"/>
                  </a:lnTo>
                  <a:lnTo>
                    <a:pt x="1030922" y="0"/>
                  </a:lnTo>
                  <a:close/>
                </a:path>
              </a:pathLst>
            </a:custGeom>
            <a:solidFill>
              <a:srgbClr val="484C67"/>
            </a:solidFill>
          </p:spPr>
          <p:txBody>
            <a:bodyPr wrap="square" lIns="0" tIns="0" rIns="0" bIns="0" rtlCol="0"/>
            <a:lstStyle/>
            <a:p>
              <a:endParaRPr/>
            </a:p>
          </p:txBody>
        </p:sp>
        <p:sp>
          <p:nvSpPr>
            <p:cNvPr id="5" name="object 5"/>
            <p:cNvSpPr/>
            <p:nvPr/>
          </p:nvSpPr>
          <p:spPr>
            <a:xfrm>
              <a:off x="1512" y="957239"/>
              <a:ext cx="1294765" cy="2061210"/>
            </a:xfrm>
            <a:custGeom>
              <a:avLst/>
              <a:gdLst/>
              <a:ahLst/>
              <a:cxnLst/>
              <a:rect l="l" t="t" r="r" b="b"/>
              <a:pathLst>
                <a:path w="1294765" h="2061210">
                  <a:moveTo>
                    <a:pt x="263949" y="0"/>
                  </a:moveTo>
                  <a:lnTo>
                    <a:pt x="0" y="264053"/>
                  </a:lnTo>
                  <a:lnTo>
                    <a:pt x="0" y="1797205"/>
                  </a:lnTo>
                  <a:lnTo>
                    <a:pt x="263949" y="2061054"/>
                  </a:lnTo>
                  <a:lnTo>
                    <a:pt x="1294482" y="1030925"/>
                  </a:lnTo>
                  <a:lnTo>
                    <a:pt x="263949" y="0"/>
                  </a:lnTo>
                  <a:close/>
                </a:path>
              </a:pathLst>
            </a:custGeom>
            <a:solidFill>
              <a:srgbClr val="6FB0DA"/>
            </a:solidFill>
          </p:spPr>
          <p:txBody>
            <a:bodyPr wrap="square" lIns="0" tIns="0" rIns="0" bIns="0" rtlCol="0"/>
            <a:lstStyle/>
            <a:p>
              <a:endParaRPr/>
            </a:p>
          </p:txBody>
        </p:sp>
        <p:pic>
          <p:nvPicPr>
            <p:cNvPr id="6" name="object 6"/>
            <p:cNvPicPr/>
            <p:nvPr/>
          </p:nvPicPr>
          <p:blipFill>
            <a:blip r:embed="rId2" cstate="print"/>
            <a:stretch>
              <a:fillRect/>
            </a:stretch>
          </p:blipFill>
          <p:spPr>
            <a:xfrm>
              <a:off x="377321" y="0"/>
              <a:ext cx="2036670" cy="1933538"/>
            </a:xfrm>
            <a:prstGeom prst="rect">
              <a:avLst/>
            </a:prstGeom>
          </p:spPr>
        </p:pic>
      </p:grpSp>
      <p:sp>
        <p:nvSpPr>
          <p:cNvPr id="7" name="object 7"/>
          <p:cNvSpPr txBox="1">
            <a:spLocks noGrp="1"/>
          </p:cNvSpPr>
          <p:nvPr>
            <p:ph type="title"/>
          </p:nvPr>
        </p:nvSpPr>
        <p:spPr>
          <a:xfrm>
            <a:off x="2730733" y="339813"/>
            <a:ext cx="2746645" cy="259686"/>
          </a:xfrm>
          <a:prstGeom prst="rect">
            <a:avLst/>
          </a:prstGeom>
        </p:spPr>
        <p:txBody>
          <a:bodyPr vert="horz" wrap="square" lIns="0" tIns="13335" rIns="0" bIns="0" rtlCol="0">
            <a:spAutoFit/>
          </a:bodyPr>
          <a:lstStyle/>
          <a:p>
            <a:pPr marL="12700">
              <a:lnSpc>
                <a:spcPct val="100000"/>
              </a:lnSpc>
              <a:spcBef>
                <a:spcPts val="105"/>
              </a:spcBef>
            </a:pPr>
            <a:r>
              <a:rPr lang="en-GB" sz="1600" spc="80" dirty="0">
                <a:latin typeface="Cambria" panose="02040503050406030204" pitchFamily="18" charset="0"/>
                <a:ea typeface="Cambria" panose="02040503050406030204" pitchFamily="18" charset="0"/>
              </a:rPr>
              <a:t>Modell-</a:t>
            </a:r>
            <a:r>
              <a:rPr lang="en-GB" sz="1600" spc="80" dirty="0" err="1">
                <a:latin typeface="Cambria" panose="02040503050406030204" pitchFamily="18" charset="0"/>
                <a:ea typeface="Cambria" panose="02040503050406030204" pitchFamily="18" charset="0"/>
              </a:rPr>
              <a:t>Nézet</a:t>
            </a:r>
            <a:r>
              <a:rPr lang="en-GB" sz="1600" spc="80" dirty="0">
                <a:latin typeface="Cambria" panose="02040503050406030204" pitchFamily="18" charset="0"/>
                <a:ea typeface="Cambria" panose="02040503050406030204" pitchFamily="18" charset="0"/>
              </a:rPr>
              <a:t>-</a:t>
            </a:r>
            <a:r>
              <a:rPr lang="en-GB" sz="1600" spc="80" dirty="0" err="1">
                <a:latin typeface="Cambria" panose="02040503050406030204" pitchFamily="18" charset="0"/>
                <a:ea typeface="Cambria" panose="02040503050406030204" pitchFamily="18" charset="0"/>
              </a:rPr>
              <a:t>Vezérlő</a:t>
            </a:r>
            <a:r>
              <a:rPr lang="hu-HU" sz="1600" spc="80" dirty="0">
                <a:latin typeface="Cambria" panose="02040503050406030204" pitchFamily="18" charset="0"/>
                <a:ea typeface="Cambria" panose="02040503050406030204" pitchFamily="18" charset="0"/>
              </a:rPr>
              <a:t> Minta</a:t>
            </a:r>
            <a:endParaRPr lang="en-GB" sz="1600" spc="165" dirty="0">
              <a:latin typeface="Cambria" panose="02040503050406030204" pitchFamily="18" charset="0"/>
              <a:ea typeface="Cambria" panose="02040503050406030204" pitchFamily="18" charset="0"/>
            </a:endParaRPr>
          </a:p>
        </p:txBody>
      </p:sp>
      <p:sp>
        <p:nvSpPr>
          <p:cNvPr id="12" name="object 12"/>
          <p:cNvSpPr/>
          <p:nvPr/>
        </p:nvSpPr>
        <p:spPr>
          <a:xfrm flipV="1">
            <a:off x="2730734" y="590189"/>
            <a:ext cx="2711215" cy="45719"/>
          </a:xfrm>
          <a:custGeom>
            <a:avLst/>
            <a:gdLst/>
            <a:ahLst/>
            <a:cxnLst/>
            <a:rect l="l" t="t" r="r" b="b"/>
            <a:pathLst>
              <a:path w="1141729" h="30480">
                <a:moveTo>
                  <a:pt x="1141641" y="0"/>
                </a:moveTo>
                <a:lnTo>
                  <a:pt x="0" y="0"/>
                </a:lnTo>
                <a:lnTo>
                  <a:pt x="0" y="30454"/>
                </a:lnTo>
                <a:lnTo>
                  <a:pt x="1141641" y="30454"/>
                </a:lnTo>
                <a:lnTo>
                  <a:pt x="1141641" y="0"/>
                </a:lnTo>
                <a:close/>
              </a:path>
            </a:pathLst>
          </a:custGeom>
          <a:solidFill>
            <a:srgbClr val="6FB0DA"/>
          </a:solidFill>
        </p:spPr>
        <p:txBody>
          <a:bodyPr wrap="square" lIns="0" tIns="0" rIns="0" bIns="0" rtlCol="0"/>
          <a:lstStyle/>
          <a:p>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9F5A80-F578-4949-5DA0-C35120CF8B12}"/>
              </a:ext>
            </a:extLst>
          </p:cNvPr>
          <p:cNvSpPr>
            <a:spLocks noGrp="1"/>
          </p:cNvSpPr>
          <p:nvPr>
            <p:ph type="body" idx="1"/>
          </p:nvPr>
        </p:nvSpPr>
        <p:spPr>
          <a:xfrm>
            <a:off x="161272" y="1266825"/>
            <a:ext cx="3291840" cy="1131079"/>
          </a:xfrm>
        </p:spPr>
        <p:txBody>
          <a:bodyPr/>
          <a:lstStyle/>
          <a:p>
            <a:pPr algn="ctr"/>
            <a:r>
              <a:rPr lang="hu-HU" sz="1050" b="0" i="0" dirty="0">
                <a:solidFill>
                  <a:srgbClr val="D1D5DB"/>
                </a:solidFill>
                <a:effectLst/>
                <a:latin typeface="Trebuchet MS" panose="020B0603020202020204" pitchFamily="34" charset="0"/>
              </a:rPr>
              <a:t>Az MVC minta szétválasztja az adatok, a felhasználói interfész logika és a vezérlés különböző aspektusait. A modell kezeli az adatokat és az üzleti logikát, a nézet megjeleníti az adatokat, míg a vezérlő kezeli a felhasználói bemeneteket. Ez a szeparáció elősegíti a karbantarthatóságot, a fejlesztés egyszerűsítését és a kód rendezettségét.</a:t>
            </a:r>
            <a:endParaRPr lang="en-GB" sz="1050" dirty="0">
              <a:latin typeface="Trebuchet MS" panose="020B0603020202020204" pitchFamily="34" charset="0"/>
            </a:endParaRPr>
          </a:p>
        </p:txBody>
      </p:sp>
      <p:sp>
        <p:nvSpPr>
          <p:cNvPr id="13" name="Rectangle 12">
            <a:extLst>
              <a:ext uri="{FF2B5EF4-FFF2-40B4-BE49-F238E27FC236}">
                <a16:creationId xmlns:a16="http://schemas.microsoft.com/office/drawing/2014/main" id="{029D6C94-9670-D367-50F1-514EDBF77828}"/>
              </a:ext>
            </a:extLst>
          </p:cNvPr>
          <p:cNvSpPr/>
          <p:nvPr/>
        </p:nvSpPr>
        <p:spPr>
          <a:xfrm rot="18915516">
            <a:off x="3544472" y="2138825"/>
            <a:ext cx="933381" cy="912935"/>
          </a:xfrm>
          <a:prstGeom prst="rect">
            <a:avLst/>
          </a:prstGeom>
          <a:solidFill>
            <a:srgbClr val="484C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0E634A07-DC0B-BBC4-A428-5CE33C0349AA}"/>
              </a:ext>
            </a:extLst>
          </p:cNvPr>
          <p:cNvSpPr/>
          <p:nvPr/>
        </p:nvSpPr>
        <p:spPr>
          <a:xfrm rot="18915516">
            <a:off x="4165850" y="1016258"/>
            <a:ext cx="1291421" cy="1263132"/>
          </a:xfrm>
          <a:prstGeom prst="rect">
            <a:avLst/>
          </a:prstGeom>
          <a:solidFill>
            <a:srgbClr val="6FB0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bject 7">
            <a:extLst>
              <a:ext uri="{FF2B5EF4-FFF2-40B4-BE49-F238E27FC236}">
                <a16:creationId xmlns:a16="http://schemas.microsoft.com/office/drawing/2014/main" id="{3A219AD7-8AC0-CCE0-83C2-76A9C5798D71}"/>
              </a:ext>
            </a:extLst>
          </p:cNvPr>
          <p:cNvSpPr txBox="1">
            <a:spLocks noGrp="1"/>
          </p:cNvSpPr>
          <p:nvPr>
            <p:ph type="title"/>
          </p:nvPr>
        </p:nvSpPr>
        <p:spPr>
          <a:xfrm>
            <a:off x="336550" y="394479"/>
            <a:ext cx="2743200" cy="259686"/>
          </a:xfrm>
          <a:prstGeom prst="rect">
            <a:avLst/>
          </a:prstGeom>
        </p:spPr>
        <p:txBody>
          <a:bodyPr vert="horz" wrap="square" lIns="0" tIns="13335" rIns="0" bIns="0" rtlCol="0">
            <a:spAutoFit/>
          </a:bodyPr>
          <a:lstStyle/>
          <a:p>
            <a:pPr marL="12700">
              <a:lnSpc>
                <a:spcPct val="100000"/>
              </a:lnSpc>
              <a:spcBef>
                <a:spcPts val="105"/>
              </a:spcBef>
            </a:pPr>
            <a:r>
              <a:rPr lang="en-GB" sz="1600" spc="80" dirty="0"/>
              <a:t>Modell-</a:t>
            </a:r>
            <a:r>
              <a:rPr lang="en-GB" sz="1600" spc="80" dirty="0" err="1"/>
              <a:t>Nézet</a:t>
            </a:r>
            <a:r>
              <a:rPr lang="en-GB" sz="1600" spc="80" dirty="0"/>
              <a:t>-</a:t>
            </a:r>
            <a:r>
              <a:rPr lang="en-GB" sz="1600" spc="80" dirty="0" err="1"/>
              <a:t>Vezérlő</a:t>
            </a:r>
            <a:r>
              <a:rPr lang="hu-HU" sz="1600" spc="80" dirty="0"/>
              <a:t> Minta</a:t>
            </a:r>
            <a:endParaRPr lang="en-GB" sz="1600" spc="165" dirty="0"/>
          </a:p>
        </p:txBody>
      </p:sp>
      <p:sp>
        <p:nvSpPr>
          <p:cNvPr id="16" name="object 12">
            <a:extLst>
              <a:ext uri="{FF2B5EF4-FFF2-40B4-BE49-F238E27FC236}">
                <a16:creationId xmlns:a16="http://schemas.microsoft.com/office/drawing/2014/main" id="{3794EBD5-14D6-F0B4-4342-B1125EA6228A}"/>
              </a:ext>
            </a:extLst>
          </p:cNvPr>
          <p:cNvSpPr/>
          <p:nvPr/>
        </p:nvSpPr>
        <p:spPr>
          <a:xfrm>
            <a:off x="336550" y="690574"/>
            <a:ext cx="2743199" cy="54133"/>
          </a:xfrm>
          <a:custGeom>
            <a:avLst/>
            <a:gdLst/>
            <a:ahLst/>
            <a:cxnLst/>
            <a:rect l="l" t="t" r="r" b="b"/>
            <a:pathLst>
              <a:path w="1141729" h="30480">
                <a:moveTo>
                  <a:pt x="1141641" y="0"/>
                </a:moveTo>
                <a:lnTo>
                  <a:pt x="0" y="0"/>
                </a:lnTo>
                <a:lnTo>
                  <a:pt x="0" y="30454"/>
                </a:lnTo>
                <a:lnTo>
                  <a:pt x="1141641" y="30454"/>
                </a:lnTo>
                <a:lnTo>
                  <a:pt x="1141641" y="0"/>
                </a:lnTo>
                <a:close/>
              </a:path>
            </a:pathLst>
          </a:custGeom>
          <a:solidFill>
            <a:srgbClr val="6FB0DA"/>
          </a:solidFill>
        </p:spPr>
        <p:txBody>
          <a:bodyPr wrap="square" lIns="0" tIns="0" rIns="0" bIns="0" rtlCol="0"/>
          <a:lstStyle/>
          <a:p>
            <a:endParaRPr/>
          </a:p>
        </p:txBody>
      </p:sp>
      <p:sp>
        <p:nvSpPr>
          <p:cNvPr id="17" name="Rectangle 16">
            <a:extLst>
              <a:ext uri="{FF2B5EF4-FFF2-40B4-BE49-F238E27FC236}">
                <a16:creationId xmlns:a16="http://schemas.microsoft.com/office/drawing/2014/main" id="{B6D5ABAA-D5B2-8D4E-27BD-DE01E7F54BCD}"/>
              </a:ext>
            </a:extLst>
          </p:cNvPr>
          <p:cNvSpPr/>
          <p:nvPr/>
        </p:nvSpPr>
        <p:spPr>
          <a:xfrm rot="18915516">
            <a:off x="5189270" y="2223323"/>
            <a:ext cx="694556" cy="693415"/>
          </a:xfrm>
          <a:prstGeom prst="rect">
            <a:avLst/>
          </a:prstGeom>
          <a:solidFill>
            <a:srgbClr val="6FB0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09AC2728-5560-6B2E-1F86-5675393397CC}"/>
              </a:ext>
            </a:extLst>
          </p:cNvPr>
          <p:cNvSpPr/>
          <p:nvPr/>
        </p:nvSpPr>
        <p:spPr>
          <a:xfrm rot="18915516">
            <a:off x="5318645" y="2165935"/>
            <a:ext cx="542211" cy="695976"/>
          </a:xfrm>
          <a:prstGeom prst="rect">
            <a:avLst/>
          </a:prstGeom>
          <a:solidFill>
            <a:srgbClr val="484C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336201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60AB-BCC6-E226-71B8-4AFC096E4ED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D10C7FE-FA62-82E4-9969-DEDD6ED69DA0}"/>
              </a:ext>
            </a:extLst>
          </p:cNvPr>
          <p:cNvSpPr>
            <a:spLocks noGrp="1"/>
          </p:cNvSpPr>
          <p:nvPr>
            <p:ph type="body" idx="1"/>
          </p:nvPr>
        </p:nvSpPr>
        <p:spPr/>
        <p:txBody>
          <a:bodyPr/>
          <a:lstStyle/>
          <a:p>
            <a:endParaRPr lang="en-GB"/>
          </a:p>
        </p:txBody>
      </p:sp>
      <p:pic>
        <p:nvPicPr>
          <p:cNvPr id="4" name="object 3">
            <a:extLst>
              <a:ext uri="{FF2B5EF4-FFF2-40B4-BE49-F238E27FC236}">
                <a16:creationId xmlns:a16="http://schemas.microsoft.com/office/drawing/2014/main" id="{D1B88B4D-3F85-4609-56E0-9D7833D5391B}"/>
              </a:ext>
            </a:extLst>
          </p:cNvPr>
          <p:cNvPicPr/>
          <p:nvPr/>
        </p:nvPicPr>
        <p:blipFill>
          <a:blip r:embed="rId2" cstate="print"/>
          <a:stretch>
            <a:fillRect/>
          </a:stretch>
        </p:blipFill>
        <p:spPr>
          <a:xfrm>
            <a:off x="-4506" y="0"/>
            <a:ext cx="5859206" cy="3295650"/>
          </a:xfrm>
          <a:prstGeom prst="rect">
            <a:avLst/>
          </a:prstGeom>
        </p:spPr>
      </p:pic>
      <p:sp>
        <p:nvSpPr>
          <p:cNvPr id="6" name="object 6">
            <a:extLst>
              <a:ext uri="{FF2B5EF4-FFF2-40B4-BE49-F238E27FC236}">
                <a16:creationId xmlns:a16="http://schemas.microsoft.com/office/drawing/2014/main" id="{363C0A8A-0C76-F019-3126-6587858A972B}"/>
              </a:ext>
            </a:extLst>
          </p:cNvPr>
          <p:cNvSpPr/>
          <p:nvPr/>
        </p:nvSpPr>
        <p:spPr>
          <a:xfrm>
            <a:off x="1860550" y="0"/>
            <a:ext cx="3992755" cy="3295650"/>
          </a:xfrm>
          <a:custGeom>
            <a:avLst/>
            <a:gdLst/>
            <a:ahLst/>
            <a:cxnLst/>
            <a:rect l="l" t="t" r="r" b="b"/>
            <a:pathLst>
              <a:path w="2262504" h="3285490">
                <a:moveTo>
                  <a:pt x="2261984" y="0"/>
                </a:moveTo>
                <a:lnTo>
                  <a:pt x="0" y="0"/>
                </a:lnTo>
                <a:lnTo>
                  <a:pt x="0" y="3284890"/>
                </a:lnTo>
                <a:lnTo>
                  <a:pt x="2261984" y="3284890"/>
                </a:lnTo>
                <a:lnTo>
                  <a:pt x="2261984" y="0"/>
                </a:lnTo>
                <a:close/>
              </a:path>
            </a:pathLst>
          </a:custGeom>
          <a:solidFill>
            <a:srgbClr val="282937"/>
          </a:solidFill>
        </p:spPr>
        <p:txBody>
          <a:bodyPr wrap="square" lIns="0" tIns="0" rIns="0" bIns="0" rtlCol="0"/>
          <a:lstStyle/>
          <a:p>
            <a:endParaRPr/>
          </a:p>
        </p:txBody>
      </p:sp>
      <p:sp>
        <p:nvSpPr>
          <p:cNvPr id="7" name="object 7">
            <a:extLst>
              <a:ext uri="{FF2B5EF4-FFF2-40B4-BE49-F238E27FC236}">
                <a16:creationId xmlns:a16="http://schemas.microsoft.com/office/drawing/2014/main" id="{76D2FF44-E1DC-55C2-DE14-2AB1FAC2040C}"/>
              </a:ext>
            </a:extLst>
          </p:cNvPr>
          <p:cNvSpPr txBox="1">
            <a:spLocks/>
          </p:cNvSpPr>
          <p:nvPr/>
        </p:nvSpPr>
        <p:spPr>
          <a:xfrm>
            <a:off x="2011203" y="82595"/>
            <a:ext cx="1818453" cy="207108"/>
          </a:xfrm>
          <a:prstGeom prst="rect">
            <a:avLst/>
          </a:prstGeom>
        </p:spPr>
        <p:txBody>
          <a:bodyPr vert="horz" wrap="square" lIns="0" tIns="14605" rIns="0" bIns="0" rtlCol="0">
            <a:spAutoFit/>
          </a:bodyPr>
          <a:lstStyle>
            <a:lvl1pPr>
              <a:defRPr sz="2150" b="0" i="0">
                <a:solidFill>
                  <a:schemeClr val="bg1"/>
                </a:solidFill>
                <a:latin typeface="Cambria"/>
                <a:ea typeface="+mj-ea"/>
                <a:cs typeface="Cambria"/>
              </a:defRPr>
            </a:lvl1pPr>
          </a:lstStyle>
          <a:p>
            <a:pPr marR="5080" algn="r">
              <a:lnSpc>
                <a:spcPts val="1545"/>
              </a:lnSpc>
              <a:spcBef>
                <a:spcPts val="115"/>
              </a:spcBef>
            </a:pPr>
            <a:r>
              <a:rPr lang="en-GB" sz="1400" spc="60" dirty="0"/>
              <a:t>Más </a:t>
            </a:r>
            <a:r>
              <a:rPr lang="en-GB" sz="1400" spc="60" dirty="0" err="1"/>
              <a:t>Tervezési</a:t>
            </a:r>
            <a:r>
              <a:rPr lang="en-GB" sz="1400" spc="60" dirty="0"/>
              <a:t> </a:t>
            </a:r>
            <a:r>
              <a:rPr lang="en-GB" sz="1400" spc="60" dirty="0" err="1"/>
              <a:t>Minták</a:t>
            </a:r>
            <a:endParaRPr lang="en-GB" sz="1400" dirty="0"/>
          </a:p>
        </p:txBody>
      </p:sp>
      <p:sp>
        <p:nvSpPr>
          <p:cNvPr id="8" name="object 12">
            <a:extLst>
              <a:ext uri="{FF2B5EF4-FFF2-40B4-BE49-F238E27FC236}">
                <a16:creationId xmlns:a16="http://schemas.microsoft.com/office/drawing/2014/main" id="{26C67A50-BE3A-8182-11DC-6C32F9FC67C1}"/>
              </a:ext>
            </a:extLst>
          </p:cNvPr>
          <p:cNvSpPr/>
          <p:nvPr/>
        </p:nvSpPr>
        <p:spPr>
          <a:xfrm>
            <a:off x="2018123" y="289703"/>
            <a:ext cx="1818454" cy="64187"/>
          </a:xfrm>
          <a:custGeom>
            <a:avLst/>
            <a:gdLst/>
            <a:ahLst/>
            <a:cxnLst/>
            <a:rect l="l" t="t" r="r" b="b"/>
            <a:pathLst>
              <a:path w="1294129" h="30480">
                <a:moveTo>
                  <a:pt x="1293863" y="0"/>
                </a:moveTo>
                <a:lnTo>
                  <a:pt x="0" y="0"/>
                </a:lnTo>
                <a:lnTo>
                  <a:pt x="0" y="30441"/>
                </a:lnTo>
                <a:lnTo>
                  <a:pt x="1293863" y="30441"/>
                </a:lnTo>
                <a:lnTo>
                  <a:pt x="1293863" y="0"/>
                </a:lnTo>
                <a:close/>
              </a:path>
            </a:pathLst>
          </a:custGeom>
          <a:solidFill>
            <a:srgbClr val="6FB0DA"/>
          </a:solidFill>
        </p:spPr>
        <p:txBody>
          <a:bodyPr wrap="square" lIns="0" tIns="0" rIns="0" bIns="0" rtlCol="0"/>
          <a:lstStyle/>
          <a:p>
            <a:endParaRPr/>
          </a:p>
        </p:txBody>
      </p:sp>
      <p:sp>
        <p:nvSpPr>
          <p:cNvPr id="9" name="TextBox 8">
            <a:extLst>
              <a:ext uri="{FF2B5EF4-FFF2-40B4-BE49-F238E27FC236}">
                <a16:creationId xmlns:a16="http://schemas.microsoft.com/office/drawing/2014/main" id="{82C7BB64-74A3-23FD-39F4-077D6C842C17}"/>
              </a:ext>
            </a:extLst>
          </p:cNvPr>
          <p:cNvSpPr txBox="1"/>
          <p:nvPr/>
        </p:nvSpPr>
        <p:spPr>
          <a:xfrm>
            <a:off x="1992723" y="792910"/>
            <a:ext cx="3412011" cy="1561966"/>
          </a:xfrm>
          <a:prstGeom prst="rect">
            <a:avLst/>
          </a:prstGeom>
          <a:noFill/>
        </p:spPr>
        <p:txBody>
          <a:bodyPr wrap="square" rtlCol="0">
            <a:spAutoFit/>
          </a:bodyPr>
          <a:lstStyle/>
          <a:p>
            <a:pPr algn="l"/>
            <a:r>
              <a:rPr lang="en-GB" sz="1100" b="1" i="0" dirty="0">
                <a:solidFill>
                  <a:srgbClr val="D1D5DB"/>
                </a:solidFill>
                <a:effectLst/>
                <a:latin typeface="Trebuchet MS" panose="020B0603020202020204" pitchFamily="34" charset="0"/>
              </a:rPr>
              <a:t>Singleton Minta:</a:t>
            </a:r>
            <a:endParaRPr lang="hu-HU" sz="1100" b="1" i="0" dirty="0">
              <a:solidFill>
                <a:srgbClr val="D1D5DB"/>
              </a:solidFill>
              <a:effectLst/>
              <a:latin typeface="Trebuchet MS" panose="020B0603020202020204" pitchFamily="34" charset="0"/>
            </a:endParaRPr>
          </a:p>
          <a:p>
            <a:pPr algn="l"/>
            <a:endParaRPr lang="hu-HU" sz="1100" dirty="0">
              <a:solidFill>
                <a:srgbClr val="D1D5DB"/>
              </a:solidFill>
              <a:latin typeface="Trebuchet MS" panose="020B0603020202020204" pitchFamily="34" charset="0"/>
            </a:endParaRPr>
          </a:p>
          <a:p>
            <a:pPr algn="ctr"/>
            <a:r>
              <a:rPr lang="hu-HU" sz="1050" b="0" i="0" dirty="0">
                <a:solidFill>
                  <a:srgbClr val="D1D5DB"/>
                </a:solidFill>
                <a:effectLst/>
                <a:latin typeface="Trebuchet MS" panose="020B0603020202020204" pitchFamily="34" charset="0"/>
              </a:rPr>
              <a:t>A Singleton minta egyedülálló példányt biztosít egy osztályból. Ez különösen hasznos olyan helyzetekben, ahol egy központi erőforrást, például egy konfigurációs osztályt, csak egy példányban kell kezelni. Bár a Singleton biztosítja az egyszerű hozzáférést az erőforráshoz, fontos figyelembe venni a globális állapot kezelését és a tesztelhetőséget.</a:t>
            </a:r>
            <a:endParaRPr lang="en-GB" sz="1050" dirty="0">
              <a:latin typeface="Trebuchet MS" panose="020B0603020202020204" pitchFamily="34" charset="0"/>
            </a:endParaRPr>
          </a:p>
        </p:txBody>
      </p:sp>
    </p:spTree>
    <p:extLst>
      <p:ext uri="{BB962C8B-B14F-4D97-AF65-F5344CB8AC3E}">
        <p14:creationId xmlns:p14="http://schemas.microsoft.com/office/powerpoint/2010/main" val="71994109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E4DF-C7BF-9E52-6C96-C5503108805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C99A9AE-2423-67FD-E372-49B6D0EFB81A}"/>
              </a:ext>
            </a:extLst>
          </p:cNvPr>
          <p:cNvSpPr>
            <a:spLocks noGrp="1"/>
          </p:cNvSpPr>
          <p:nvPr>
            <p:ph type="body" idx="1"/>
          </p:nvPr>
        </p:nvSpPr>
        <p:spPr/>
        <p:txBody>
          <a:bodyPr/>
          <a:lstStyle/>
          <a:p>
            <a:endParaRPr lang="en-GB"/>
          </a:p>
        </p:txBody>
      </p:sp>
      <p:pic>
        <p:nvPicPr>
          <p:cNvPr id="4" name="object 3">
            <a:extLst>
              <a:ext uri="{FF2B5EF4-FFF2-40B4-BE49-F238E27FC236}">
                <a16:creationId xmlns:a16="http://schemas.microsoft.com/office/drawing/2014/main" id="{DFC1C041-1D33-BD3E-E55C-73B62D726CE6}"/>
              </a:ext>
            </a:extLst>
          </p:cNvPr>
          <p:cNvPicPr/>
          <p:nvPr/>
        </p:nvPicPr>
        <p:blipFill>
          <a:blip r:embed="rId2" cstate="print"/>
          <a:stretch>
            <a:fillRect/>
          </a:stretch>
        </p:blipFill>
        <p:spPr>
          <a:xfrm>
            <a:off x="-4506" y="0"/>
            <a:ext cx="5859206" cy="3295650"/>
          </a:xfrm>
          <a:prstGeom prst="rect">
            <a:avLst/>
          </a:prstGeom>
        </p:spPr>
      </p:pic>
      <p:sp>
        <p:nvSpPr>
          <p:cNvPr id="5" name="object 6">
            <a:extLst>
              <a:ext uri="{FF2B5EF4-FFF2-40B4-BE49-F238E27FC236}">
                <a16:creationId xmlns:a16="http://schemas.microsoft.com/office/drawing/2014/main" id="{147F33FB-A6B2-6E44-8C3C-62A5AF113829}"/>
              </a:ext>
            </a:extLst>
          </p:cNvPr>
          <p:cNvSpPr/>
          <p:nvPr/>
        </p:nvSpPr>
        <p:spPr>
          <a:xfrm>
            <a:off x="1860550" y="0"/>
            <a:ext cx="3992755" cy="3295650"/>
          </a:xfrm>
          <a:custGeom>
            <a:avLst/>
            <a:gdLst/>
            <a:ahLst/>
            <a:cxnLst/>
            <a:rect l="l" t="t" r="r" b="b"/>
            <a:pathLst>
              <a:path w="2262504" h="3285490">
                <a:moveTo>
                  <a:pt x="2261984" y="0"/>
                </a:moveTo>
                <a:lnTo>
                  <a:pt x="0" y="0"/>
                </a:lnTo>
                <a:lnTo>
                  <a:pt x="0" y="3284890"/>
                </a:lnTo>
                <a:lnTo>
                  <a:pt x="2261984" y="3284890"/>
                </a:lnTo>
                <a:lnTo>
                  <a:pt x="2261984" y="0"/>
                </a:lnTo>
                <a:close/>
              </a:path>
            </a:pathLst>
          </a:custGeom>
          <a:solidFill>
            <a:srgbClr val="282937"/>
          </a:solidFill>
        </p:spPr>
        <p:txBody>
          <a:bodyPr wrap="square" lIns="0" tIns="0" rIns="0" bIns="0" rtlCol="0"/>
          <a:lstStyle/>
          <a:p>
            <a:endParaRPr/>
          </a:p>
        </p:txBody>
      </p:sp>
      <p:sp>
        <p:nvSpPr>
          <p:cNvPr id="6" name="object 7">
            <a:extLst>
              <a:ext uri="{FF2B5EF4-FFF2-40B4-BE49-F238E27FC236}">
                <a16:creationId xmlns:a16="http://schemas.microsoft.com/office/drawing/2014/main" id="{F4BAB332-3906-B13C-89EB-C772F3AC14A7}"/>
              </a:ext>
            </a:extLst>
          </p:cNvPr>
          <p:cNvSpPr txBox="1">
            <a:spLocks/>
          </p:cNvSpPr>
          <p:nvPr/>
        </p:nvSpPr>
        <p:spPr>
          <a:xfrm>
            <a:off x="2011203" y="82595"/>
            <a:ext cx="1818453" cy="207108"/>
          </a:xfrm>
          <a:prstGeom prst="rect">
            <a:avLst/>
          </a:prstGeom>
        </p:spPr>
        <p:txBody>
          <a:bodyPr vert="horz" wrap="square" lIns="0" tIns="14605" rIns="0" bIns="0" rtlCol="0">
            <a:spAutoFit/>
          </a:bodyPr>
          <a:lstStyle>
            <a:lvl1pPr>
              <a:defRPr sz="2150" b="0" i="0">
                <a:solidFill>
                  <a:schemeClr val="bg1"/>
                </a:solidFill>
                <a:latin typeface="Cambria"/>
                <a:ea typeface="+mj-ea"/>
                <a:cs typeface="Cambria"/>
              </a:defRPr>
            </a:lvl1pPr>
          </a:lstStyle>
          <a:p>
            <a:pPr marR="5080" algn="r">
              <a:lnSpc>
                <a:spcPts val="1545"/>
              </a:lnSpc>
              <a:spcBef>
                <a:spcPts val="115"/>
              </a:spcBef>
            </a:pPr>
            <a:r>
              <a:rPr lang="en-GB" sz="1400" spc="60" dirty="0"/>
              <a:t>Más </a:t>
            </a:r>
            <a:r>
              <a:rPr lang="en-GB" sz="1400" spc="60" dirty="0" err="1"/>
              <a:t>Tervezési</a:t>
            </a:r>
            <a:r>
              <a:rPr lang="en-GB" sz="1400" spc="60" dirty="0"/>
              <a:t> </a:t>
            </a:r>
            <a:r>
              <a:rPr lang="en-GB" sz="1400" spc="60" dirty="0" err="1"/>
              <a:t>Minták</a:t>
            </a:r>
            <a:endParaRPr lang="en-GB" sz="1400" dirty="0"/>
          </a:p>
        </p:txBody>
      </p:sp>
      <p:sp>
        <p:nvSpPr>
          <p:cNvPr id="7" name="object 12">
            <a:extLst>
              <a:ext uri="{FF2B5EF4-FFF2-40B4-BE49-F238E27FC236}">
                <a16:creationId xmlns:a16="http://schemas.microsoft.com/office/drawing/2014/main" id="{A17279A4-7B28-F8F6-90C4-EA5FF36FE45D}"/>
              </a:ext>
            </a:extLst>
          </p:cNvPr>
          <p:cNvSpPr/>
          <p:nvPr/>
        </p:nvSpPr>
        <p:spPr>
          <a:xfrm>
            <a:off x="2018123" y="289703"/>
            <a:ext cx="1818454" cy="64187"/>
          </a:xfrm>
          <a:custGeom>
            <a:avLst/>
            <a:gdLst/>
            <a:ahLst/>
            <a:cxnLst/>
            <a:rect l="l" t="t" r="r" b="b"/>
            <a:pathLst>
              <a:path w="1294129" h="30480">
                <a:moveTo>
                  <a:pt x="1293863" y="0"/>
                </a:moveTo>
                <a:lnTo>
                  <a:pt x="0" y="0"/>
                </a:lnTo>
                <a:lnTo>
                  <a:pt x="0" y="30441"/>
                </a:lnTo>
                <a:lnTo>
                  <a:pt x="1293863" y="30441"/>
                </a:lnTo>
                <a:lnTo>
                  <a:pt x="1293863" y="0"/>
                </a:lnTo>
                <a:close/>
              </a:path>
            </a:pathLst>
          </a:custGeom>
          <a:solidFill>
            <a:srgbClr val="6FB0DA"/>
          </a:solidFill>
        </p:spPr>
        <p:txBody>
          <a:bodyPr wrap="square" lIns="0" tIns="0" rIns="0" bIns="0" rtlCol="0"/>
          <a:lstStyle/>
          <a:p>
            <a:endParaRPr/>
          </a:p>
        </p:txBody>
      </p:sp>
      <p:sp>
        <p:nvSpPr>
          <p:cNvPr id="8" name="TextBox 7">
            <a:extLst>
              <a:ext uri="{FF2B5EF4-FFF2-40B4-BE49-F238E27FC236}">
                <a16:creationId xmlns:a16="http://schemas.microsoft.com/office/drawing/2014/main" id="{991EAA29-74B5-0B36-6377-E12F691DFA51}"/>
              </a:ext>
            </a:extLst>
          </p:cNvPr>
          <p:cNvSpPr txBox="1"/>
          <p:nvPr/>
        </p:nvSpPr>
        <p:spPr>
          <a:xfrm>
            <a:off x="1936750" y="719326"/>
            <a:ext cx="3412011" cy="1885131"/>
          </a:xfrm>
          <a:prstGeom prst="rect">
            <a:avLst/>
          </a:prstGeom>
          <a:noFill/>
        </p:spPr>
        <p:txBody>
          <a:bodyPr wrap="square" rtlCol="0">
            <a:spAutoFit/>
          </a:bodyPr>
          <a:lstStyle/>
          <a:p>
            <a:pPr algn="l"/>
            <a:r>
              <a:rPr lang="hu-HU" sz="1100" b="1" i="0" dirty="0">
                <a:solidFill>
                  <a:srgbClr val="D1D5DB"/>
                </a:solidFill>
                <a:effectLst/>
                <a:latin typeface="Trebuchet MS" panose="020B0603020202020204" pitchFamily="34" charset="0"/>
              </a:rPr>
              <a:t>Strategy</a:t>
            </a:r>
            <a:r>
              <a:rPr lang="en-GB" sz="1100" b="1" i="0" dirty="0">
                <a:solidFill>
                  <a:srgbClr val="D1D5DB"/>
                </a:solidFill>
                <a:effectLst/>
                <a:latin typeface="Trebuchet MS" panose="020B0603020202020204" pitchFamily="34" charset="0"/>
              </a:rPr>
              <a:t> Minta:</a:t>
            </a:r>
            <a:endParaRPr lang="hu-HU" sz="1100" b="1" i="0" dirty="0">
              <a:solidFill>
                <a:srgbClr val="D1D5DB"/>
              </a:solidFill>
              <a:effectLst/>
              <a:latin typeface="Trebuchet MS" panose="020B0603020202020204" pitchFamily="34" charset="0"/>
            </a:endParaRPr>
          </a:p>
          <a:p>
            <a:pPr algn="l"/>
            <a:endParaRPr lang="hu-HU" sz="1100" dirty="0">
              <a:solidFill>
                <a:srgbClr val="D1D5DB"/>
              </a:solidFill>
              <a:latin typeface="Trebuchet MS" panose="020B0603020202020204" pitchFamily="34" charset="0"/>
            </a:endParaRPr>
          </a:p>
          <a:p>
            <a:pPr algn="ctr"/>
            <a:r>
              <a:rPr lang="hu-HU" sz="1050" b="0" i="0" dirty="0">
                <a:solidFill>
                  <a:srgbClr val="D1D5DB"/>
                </a:solidFill>
                <a:effectLst/>
                <a:latin typeface="Trebuchet MS" panose="020B0603020202020204" pitchFamily="34" charset="0"/>
              </a:rPr>
              <a:t>A Strategy minta alkalmazásával az algoritmusok cseréje egyszerűvé válik. Az interfész meghatározza az algoritmusok közös szerkezetét, míg azok külön osztályokban való implementálása lehetővé teszi az alkalmazás számára, hogy rugalmasan változtassa meg az alkalmazott algoritmust. Ez fokozza az alkalmazás adaptabilitását és könnyűvé teszi az új algoritmusok integrálását.</a:t>
            </a:r>
          </a:p>
          <a:p>
            <a:pPr algn="ctr"/>
            <a:endParaRPr lang="hu-HU" sz="1050" b="0" i="0" dirty="0">
              <a:solidFill>
                <a:srgbClr val="D1D5DB"/>
              </a:solidFill>
              <a:effectLst/>
              <a:latin typeface="Trebuchet MS" panose="020B0603020202020204" pitchFamily="34" charset="0"/>
            </a:endParaRPr>
          </a:p>
        </p:txBody>
      </p:sp>
    </p:spTree>
    <p:extLst>
      <p:ext uri="{BB962C8B-B14F-4D97-AF65-F5344CB8AC3E}">
        <p14:creationId xmlns:p14="http://schemas.microsoft.com/office/powerpoint/2010/main" val="200727699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5193-32B6-0930-75F2-F004E0B148C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142264E-B759-CC62-2EB7-ADE896B9F4FF}"/>
              </a:ext>
            </a:extLst>
          </p:cNvPr>
          <p:cNvSpPr>
            <a:spLocks noGrp="1"/>
          </p:cNvSpPr>
          <p:nvPr>
            <p:ph type="body" idx="1"/>
          </p:nvPr>
        </p:nvSpPr>
        <p:spPr/>
        <p:txBody>
          <a:bodyPr/>
          <a:lstStyle/>
          <a:p>
            <a:endParaRPr lang="en-GB"/>
          </a:p>
        </p:txBody>
      </p:sp>
      <p:pic>
        <p:nvPicPr>
          <p:cNvPr id="4" name="object 3">
            <a:extLst>
              <a:ext uri="{FF2B5EF4-FFF2-40B4-BE49-F238E27FC236}">
                <a16:creationId xmlns:a16="http://schemas.microsoft.com/office/drawing/2014/main" id="{F58E7631-60B6-4B1F-E9B7-4FF762EFA6D7}"/>
              </a:ext>
            </a:extLst>
          </p:cNvPr>
          <p:cNvPicPr/>
          <p:nvPr/>
        </p:nvPicPr>
        <p:blipFill>
          <a:blip r:embed="rId2" cstate="print"/>
          <a:stretch>
            <a:fillRect/>
          </a:stretch>
        </p:blipFill>
        <p:spPr>
          <a:xfrm>
            <a:off x="-4506" y="0"/>
            <a:ext cx="5859206" cy="3295650"/>
          </a:xfrm>
          <a:prstGeom prst="rect">
            <a:avLst/>
          </a:prstGeom>
        </p:spPr>
      </p:pic>
      <p:sp>
        <p:nvSpPr>
          <p:cNvPr id="5" name="object 6">
            <a:extLst>
              <a:ext uri="{FF2B5EF4-FFF2-40B4-BE49-F238E27FC236}">
                <a16:creationId xmlns:a16="http://schemas.microsoft.com/office/drawing/2014/main" id="{F69DBBB1-FAA7-A6E2-2DE5-D72F3547E5BB}"/>
              </a:ext>
            </a:extLst>
          </p:cNvPr>
          <p:cNvSpPr/>
          <p:nvPr/>
        </p:nvSpPr>
        <p:spPr>
          <a:xfrm>
            <a:off x="1860550" y="0"/>
            <a:ext cx="3992755" cy="3295650"/>
          </a:xfrm>
          <a:custGeom>
            <a:avLst/>
            <a:gdLst/>
            <a:ahLst/>
            <a:cxnLst/>
            <a:rect l="l" t="t" r="r" b="b"/>
            <a:pathLst>
              <a:path w="2262504" h="3285490">
                <a:moveTo>
                  <a:pt x="2261984" y="0"/>
                </a:moveTo>
                <a:lnTo>
                  <a:pt x="0" y="0"/>
                </a:lnTo>
                <a:lnTo>
                  <a:pt x="0" y="3284890"/>
                </a:lnTo>
                <a:lnTo>
                  <a:pt x="2261984" y="3284890"/>
                </a:lnTo>
                <a:lnTo>
                  <a:pt x="2261984" y="0"/>
                </a:lnTo>
                <a:close/>
              </a:path>
            </a:pathLst>
          </a:custGeom>
          <a:solidFill>
            <a:srgbClr val="282937"/>
          </a:solidFill>
        </p:spPr>
        <p:txBody>
          <a:bodyPr wrap="square" lIns="0" tIns="0" rIns="0" bIns="0" rtlCol="0"/>
          <a:lstStyle/>
          <a:p>
            <a:endParaRPr/>
          </a:p>
        </p:txBody>
      </p:sp>
      <p:sp>
        <p:nvSpPr>
          <p:cNvPr id="6" name="object 7">
            <a:extLst>
              <a:ext uri="{FF2B5EF4-FFF2-40B4-BE49-F238E27FC236}">
                <a16:creationId xmlns:a16="http://schemas.microsoft.com/office/drawing/2014/main" id="{F451D724-A2D6-B42D-8390-83C33C8D8BE0}"/>
              </a:ext>
            </a:extLst>
          </p:cNvPr>
          <p:cNvSpPr txBox="1">
            <a:spLocks/>
          </p:cNvSpPr>
          <p:nvPr/>
        </p:nvSpPr>
        <p:spPr>
          <a:xfrm>
            <a:off x="2011203" y="82595"/>
            <a:ext cx="1818453" cy="207108"/>
          </a:xfrm>
          <a:prstGeom prst="rect">
            <a:avLst/>
          </a:prstGeom>
        </p:spPr>
        <p:txBody>
          <a:bodyPr vert="horz" wrap="square" lIns="0" tIns="14605" rIns="0" bIns="0" rtlCol="0">
            <a:spAutoFit/>
          </a:bodyPr>
          <a:lstStyle>
            <a:lvl1pPr>
              <a:defRPr sz="2150" b="0" i="0">
                <a:solidFill>
                  <a:schemeClr val="bg1"/>
                </a:solidFill>
                <a:latin typeface="Cambria"/>
                <a:ea typeface="+mj-ea"/>
                <a:cs typeface="Cambria"/>
              </a:defRPr>
            </a:lvl1pPr>
          </a:lstStyle>
          <a:p>
            <a:pPr marR="5080" algn="r">
              <a:lnSpc>
                <a:spcPts val="1545"/>
              </a:lnSpc>
              <a:spcBef>
                <a:spcPts val="115"/>
              </a:spcBef>
            </a:pPr>
            <a:r>
              <a:rPr lang="en-GB" sz="1400" spc="60"/>
              <a:t>Más Tervezési Minták</a:t>
            </a:r>
            <a:endParaRPr lang="en-GB" sz="1400" dirty="0"/>
          </a:p>
        </p:txBody>
      </p:sp>
      <p:sp>
        <p:nvSpPr>
          <p:cNvPr id="7" name="object 12">
            <a:extLst>
              <a:ext uri="{FF2B5EF4-FFF2-40B4-BE49-F238E27FC236}">
                <a16:creationId xmlns:a16="http://schemas.microsoft.com/office/drawing/2014/main" id="{04AF24D6-445C-BD91-92A1-861088D1DDD1}"/>
              </a:ext>
            </a:extLst>
          </p:cNvPr>
          <p:cNvSpPr/>
          <p:nvPr/>
        </p:nvSpPr>
        <p:spPr>
          <a:xfrm>
            <a:off x="2018123" y="289703"/>
            <a:ext cx="1818454" cy="64187"/>
          </a:xfrm>
          <a:custGeom>
            <a:avLst/>
            <a:gdLst/>
            <a:ahLst/>
            <a:cxnLst/>
            <a:rect l="l" t="t" r="r" b="b"/>
            <a:pathLst>
              <a:path w="1294129" h="30480">
                <a:moveTo>
                  <a:pt x="1293863" y="0"/>
                </a:moveTo>
                <a:lnTo>
                  <a:pt x="0" y="0"/>
                </a:lnTo>
                <a:lnTo>
                  <a:pt x="0" y="30441"/>
                </a:lnTo>
                <a:lnTo>
                  <a:pt x="1293863" y="30441"/>
                </a:lnTo>
                <a:lnTo>
                  <a:pt x="1293863" y="0"/>
                </a:lnTo>
                <a:close/>
              </a:path>
            </a:pathLst>
          </a:custGeom>
          <a:solidFill>
            <a:srgbClr val="6FB0DA"/>
          </a:solidFill>
        </p:spPr>
        <p:txBody>
          <a:bodyPr wrap="square" lIns="0" tIns="0" rIns="0" bIns="0" rtlCol="0"/>
          <a:lstStyle/>
          <a:p>
            <a:endParaRPr/>
          </a:p>
        </p:txBody>
      </p:sp>
      <p:sp>
        <p:nvSpPr>
          <p:cNvPr id="8" name="TextBox 7">
            <a:extLst>
              <a:ext uri="{FF2B5EF4-FFF2-40B4-BE49-F238E27FC236}">
                <a16:creationId xmlns:a16="http://schemas.microsoft.com/office/drawing/2014/main" id="{C35260E2-B5A1-E1F5-4C4A-4A0133E10055}"/>
              </a:ext>
            </a:extLst>
          </p:cNvPr>
          <p:cNvSpPr txBox="1"/>
          <p:nvPr/>
        </p:nvSpPr>
        <p:spPr>
          <a:xfrm>
            <a:off x="1936750" y="707780"/>
            <a:ext cx="3657600" cy="1723549"/>
          </a:xfrm>
          <a:prstGeom prst="rect">
            <a:avLst/>
          </a:prstGeom>
          <a:noFill/>
        </p:spPr>
        <p:txBody>
          <a:bodyPr wrap="square" rtlCol="0">
            <a:spAutoFit/>
          </a:bodyPr>
          <a:lstStyle/>
          <a:p>
            <a:pPr algn="l"/>
            <a:r>
              <a:rPr lang="hu-HU" sz="1100" b="1" i="0" dirty="0">
                <a:solidFill>
                  <a:srgbClr val="D1D5DB"/>
                </a:solidFill>
                <a:effectLst/>
                <a:latin typeface="Trebuchet MS" panose="020B0603020202020204" pitchFamily="34" charset="0"/>
              </a:rPr>
              <a:t>Factory Method</a:t>
            </a:r>
            <a:r>
              <a:rPr lang="en-GB" sz="1100" b="1" i="0" dirty="0">
                <a:solidFill>
                  <a:srgbClr val="D1D5DB"/>
                </a:solidFill>
                <a:effectLst/>
                <a:latin typeface="Trebuchet MS" panose="020B0603020202020204" pitchFamily="34" charset="0"/>
              </a:rPr>
              <a:t> Minta:</a:t>
            </a:r>
            <a:endParaRPr lang="hu-HU" sz="1100" b="1" i="0" dirty="0">
              <a:solidFill>
                <a:srgbClr val="D1D5DB"/>
              </a:solidFill>
              <a:effectLst/>
              <a:latin typeface="Trebuchet MS" panose="020B0603020202020204" pitchFamily="34" charset="0"/>
            </a:endParaRPr>
          </a:p>
          <a:p>
            <a:pPr algn="l"/>
            <a:endParaRPr lang="hu-HU" sz="1100" dirty="0">
              <a:solidFill>
                <a:srgbClr val="D1D5DB"/>
              </a:solidFill>
              <a:latin typeface="Trebuchet MS" panose="020B0603020202020204" pitchFamily="34" charset="0"/>
            </a:endParaRPr>
          </a:p>
          <a:p>
            <a:pPr algn="ctr"/>
            <a:r>
              <a:rPr lang="hu-HU" sz="1050" b="0" i="0" dirty="0">
                <a:solidFill>
                  <a:srgbClr val="D1D5DB"/>
                </a:solidFill>
                <a:effectLst/>
                <a:latin typeface="Trebuchet MS" panose="020B0603020202020204" pitchFamily="34" charset="0"/>
              </a:rPr>
              <a:t>A Factory Method minta segítségével a kliensek dinamikusan hozhatnak létre objektumokat, anélkül hogy ismernék azok konkkrét típusát. Az interfész meghatározza az objektum létrehozásának folyamatát, és különböző implementációk megvalósítják azt. Ezzel csökkenthető a függőség a kliensek és az objektumok között, támogatva az egyszerű kiterjeszthetőséget és az újrafelhasználhatóságot.</a:t>
            </a:r>
          </a:p>
        </p:txBody>
      </p:sp>
    </p:spTree>
    <p:extLst>
      <p:ext uri="{BB962C8B-B14F-4D97-AF65-F5344CB8AC3E}">
        <p14:creationId xmlns:p14="http://schemas.microsoft.com/office/powerpoint/2010/main" val="209086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FDB7-B6CB-FC73-315C-B228040ADC4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549393A-D95D-F6B4-85E8-8D3E1FD78695}"/>
              </a:ext>
            </a:extLst>
          </p:cNvPr>
          <p:cNvSpPr>
            <a:spLocks noGrp="1"/>
          </p:cNvSpPr>
          <p:nvPr>
            <p:ph type="body" idx="1"/>
          </p:nvPr>
        </p:nvSpPr>
        <p:spPr/>
        <p:txBody>
          <a:bodyPr/>
          <a:lstStyle/>
          <a:p>
            <a:endParaRPr lang="en-GB"/>
          </a:p>
        </p:txBody>
      </p:sp>
      <p:pic>
        <p:nvPicPr>
          <p:cNvPr id="4" name="object 3">
            <a:extLst>
              <a:ext uri="{FF2B5EF4-FFF2-40B4-BE49-F238E27FC236}">
                <a16:creationId xmlns:a16="http://schemas.microsoft.com/office/drawing/2014/main" id="{B731060C-15C8-55C3-B7BA-3415D7F406A2}"/>
              </a:ext>
            </a:extLst>
          </p:cNvPr>
          <p:cNvPicPr/>
          <p:nvPr/>
        </p:nvPicPr>
        <p:blipFill>
          <a:blip r:embed="rId2" cstate="print"/>
          <a:stretch>
            <a:fillRect/>
          </a:stretch>
        </p:blipFill>
        <p:spPr>
          <a:xfrm>
            <a:off x="-5901" y="0"/>
            <a:ext cx="5859206" cy="3295650"/>
          </a:xfrm>
          <a:prstGeom prst="rect">
            <a:avLst/>
          </a:prstGeom>
        </p:spPr>
      </p:pic>
      <p:sp>
        <p:nvSpPr>
          <p:cNvPr id="5" name="object 6">
            <a:extLst>
              <a:ext uri="{FF2B5EF4-FFF2-40B4-BE49-F238E27FC236}">
                <a16:creationId xmlns:a16="http://schemas.microsoft.com/office/drawing/2014/main" id="{141123F7-B416-7E7C-75A8-B37720F08562}"/>
              </a:ext>
            </a:extLst>
          </p:cNvPr>
          <p:cNvSpPr/>
          <p:nvPr/>
        </p:nvSpPr>
        <p:spPr>
          <a:xfrm>
            <a:off x="1860550" y="0"/>
            <a:ext cx="3992755" cy="3295650"/>
          </a:xfrm>
          <a:custGeom>
            <a:avLst/>
            <a:gdLst/>
            <a:ahLst/>
            <a:cxnLst/>
            <a:rect l="l" t="t" r="r" b="b"/>
            <a:pathLst>
              <a:path w="2262504" h="3285490">
                <a:moveTo>
                  <a:pt x="2261984" y="0"/>
                </a:moveTo>
                <a:lnTo>
                  <a:pt x="0" y="0"/>
                </a:lnTo>
                <a:lnTo>
                  <a:pt x="0" y="3284890"/>
                </a:lnTo>
                <a:lnTo>
                  <a:pt x="2261984" y="3284890"/>
                </a:lnTo>
                <a:lnTo>
                  <a:pt x="2261984" y="0"/>
                </a:lnTo>
                <a:close/>
              </a:path>
            </a:pathLst>
          </a:custGeom>
          <a:solidFill>
            <a:srgbClr val="282937"/>
          </a:solidFill>
        </p:spPr>
        <p:txBody>
          <a:bodyPr wrap="square" lIns="0" tIns="0" rIns="0" bIns="0" rtlCol="0"/>
          <a:lstStyle/>
          <a:p>
            <a:endParaRPr/>
          </a:p>
        </p:txBody>
      </p:sp>
      <p:sp>
        <p:nvSpPr>
          <p:cNvPr id="6" name="object 7">
            <a:extLst>
              <a:ext uri="{FF2B5EF4-FFF2-40B4-BE49-F238E27FC236}">
                <a16:creationId xmlns:a16="http://schemas.microsoft.com/office/drawing/2014/main" id="{7F2B690F-BAD5-FBA9-C3FD-E2F95888D25C}"/>
              </a:ext>
            </a:extLst>
          </p:cNvPr>
          <p:cNvSpPr txBox="1">
            <a:spLocks/>
          </p:cNvSpPr>
          <p:nvPr/>
        </p:nvSpPr>
        <p:spPr>
          <a:xfrm>
            <a:off x="2011203" y="82595"/>
            <a:ext cx="1818453" cy="207108"/>
          </a:xfrm>
          <a:prstGeom prst="rect">
            <a:avLst/>
          </a:prstGeom>
        </p:spPr>
        <p:txBody>
          <a:bodyPr vert="horz" wrap="square" lIns="0" tIns="14605" rIns="0" bIns="0" rtlCol="0">
            <a:spAutoFit/>
          </a:bodyPr>
          <a:lstStyle>
            <a:lvl1pPr>
              <a:defRPr sz="2150" b="0" i="0">
                <a:solidFill>
                  <a:schemeClr val="bg1"/>
                </a:solidFill>
                <a:latin typeface="Cambria"/>
                <a:ea typeface="+mj-ea"/>
                <a:cs typeface="Cambria"/>
              </a:defRPr>
            </a:lvl1pPr>
          </a:lstStyle>
          <a:p>
            <a:pPr marR="5080" algn="r">
              <a:lnSpc>
                <a:spcPts val="1545"/>
              </a:lnSpc>
              <a:spcBef>
                <a:spcPts val="115"/>
              </a:spcBef>
            </a:pPr>
            <a:r>
              <a:rPr lang="en-GB" sz="1400" spc="60"/>
              <a:t>Más Tervezési Minták</a:t>
            </a:r>
            <a:endParaRPr lang="en-GB" sz="1400" dirty="0"/>
          </a:p>
        </p:txBody>
      </p:sp>
      <p:sp>
        <p:nvSpPr>
          <p:cNvPr id="7" name="object 12">
            <a:extLst>
              <a:ext uri="{FF2B5EF4-FFF2-40B4-BE49-F238E27FC236}">
                <a16:creationId xmlns:a16="http://schemas.microsoft.com/office/drawing/2014/main" id="{5B42BBDB-5949-313E-6A7D-D5A98A2D39DF}"/>
              </a:ext>
            </a:extLst>
          </p:cNvPr>
          <p:cNvSpPr/>
          <p:nvPr/>
        </p:nvSpPr>
        <p:spPr>
          <a:xfrm>
            <a:off x="2018123" y="289703"/>
            <a:ext cx="1818454" cy="64187"/>
          </a:xfrm>
          <a:custGeom>
            <a:avLst/>
            <a:gdLst/>
            <a:ahLst/>
            <a:cxnLst/>
            <a:rect l="l" t="t" r="r" b="b"/>
            <a:pathLst>
              <a:path w="1294129" h="30480">
                <a:moveTo>
                  <a:pt x="1293863" y="0"/>
                </a:moveTo>
                <a:lnTo>
                  <a:pt x="0" y="0"/>
                </a:lnTo>
                <a:lnTo>
                  <a:pt x="0" y="30441"/>
                </a:lnTo>
                <a:lnTo>
                  <a:pt x="1293863" y="30441"/>
                </a:lnTo>
                <a:lnTo>
                  <a:pt x="1293863" y="0"/>
                </a:lnTo>
                <a:close/>
              </a:path>
            </a:pathLst>
          </a:custGeom>
          <a:solidFill>
            <a:srgbClr val="6FB0DA"/>
          </a:solidFill>
        </p:spPr>
        <p:txBody>
          <a:bodyPr wrap="square" lIns="0" tIns="0" rIns="0" bIns="0" rtlCol="0"/>
          <a:lstStyle/>
          <a:p>
            <a:endParaRPr/>
          </a:p>
        </p:txBody>
      </p:sp>
      <p:sp>
        <p:nvSpPr>
          <p:cNvPr id="8" name="TextBox 7">
            <a:extLst>
              <a:ext uri="{FF2B5EF4-FFF2-40B4-BE49-F238E27FC236}">
                <a16:creationId xmlns:a16="http://schemas.microsoft.com/office/drawing/2014/main" id="{772CE48A-5E41-F9FC-3A98-D4CE31E8DF34}"/>
              </a:ext>
            </a:extLst>
          </p:cNvPr>
          <p:cNvSpPr txBox="1"/>
          <p:nvPr/>
        </p:nvSpPr>
        <p:spPr>
          <a:xfrm>
            <a:off x="1936750" y="786694"/>
            <a:ext cx="3657600" cy="1561966"/>
          </a:xfrm>
          <a:prstGeom prst="rect">
            <a:avLst/>
          </a:prstGeom>
          <a:noFill/>
        </p:spPr>
        <p:txBody>
          <a:bodyPr wrap="square" rtlCol="0">
            <a:spAutoFit/>
          </a:bodyPr>
          <a:lstStyle/>
          <a:p>
            <a:pPr algn="l"/>
            <a:r>
              <a:rPr lang="hu-HU" sz="1100" b="1" i="0" dirty="0">
                <a:solidFill>
                  <a:srgbClr val="D1D5DB"/>
                </a:solidFill>
                <a:effectLst/>
                <a:latin typeface="Trebuchet MS" panose="020B0603020202020204" pitchFamily="34" charset="0"/>
              </a:rPr>
              <a:t>Decorator </a:t>
            </a:r>
            <a:r>
              <a:rPr lang="en-GB" sz="1100" b="1" i="0" dirty="0">
                <a:solidFill>
                  <a:srgbClr val="D1D5DB"/>
                </a:solidFill>
                <a:effectLst/>
                <a:latin typeface="Trebuchet MS" panose="020B0603020202020204" pitchFamily="34" charset="0"/>
              </a:rPr>
              <a:t>Minta:</a:t>
            </a:r>
            <a:endParaRPr lang="hu-HU" sz="1100" b="1" i="0" dirty="0">
              <a:solidFill>
                <a:srgbClr val="D1D5DB"/>
              </a:solidFill>
              <a:effectLst/>
              <a:latin typeface="Trebuchet MS" panose="020B0603020202020204" pitchFamily="34" charset="0"/>
            </a:endParaRPr>
          </a:p>
          <a:p>
            <a:pPr algn="l"/>
            <a:endParaRPr lang="hu-HU" sz="1100" dirty="0">
              <a:solidFill>
                <a:srgbClr val="D1D5DB"/>
              </a:solidFill>
              <a:latin typeface="Trebuchet MS" panose="020B0603020202020204" pitchFamily="34" charset="0"/>
            </a:endParaRPr>
          </a:p>
          <a:p>
            <a:pPr algn="ctr"/>
            <a:r>
              <a:rPr lang="hu-HU" sz="1050" b="0" i="0" dirty="0">
                <a:solidFill>
                  <a:srgbClr val="D1D5DB"/>
                </a:solidFill>
                <a:effectLst/>
                <a:latin typeface="Trebuchet MS" panose="020B0603020202020204" pitchFamily="34" charset="0"/>
              </a:rPr>
              <a:t>A Decorator minta lehetővé teszi az objektumok funkcionalitásának dinamikus bővítését. A dekorátor osztályok fokozzák az objektum képességeit, míg azok összekapcsolása révén sokféle kombináció hozható létre. Bár ez növelheti a kódbázis komplexitását, de hatékonyan biztosít rugalmas és könnyen kiterjeszthető struktúrát.</a:t>
            </a:r>
          </a:p>
        </p:txBody>
      </p:sp>
    </p:spTree>
    <p:extLst>
      <p:ext uri="{BB962C8B-B14F-4D97-AF65-F5344CB8AC3E}">
        <p14:creationId xmlns:p14="http://schemas.microsoft.com/office/powerpoint/2010/main" val="318554827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4116-B3FF-DFDD-070A-FB7C575035D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91B118E-B4ED-86CA-CC6F-E3DCCB82318E}"/>
              </a:ext>
            </a:extLst>
          </p:cNvPr>
          <p:cNvSpPr>
            <a:spLocks noGrp="1"/>
          </p:cNvSpPr>
          <p:nvPr>
            <p:ph type="body" idx="1"/>
          </p:nvPr>
        </p:nvSpPr>
        <p:spPr/>
        <p:txBody>
          <a:bodyPr/>
          <a:lstStyle/>
          <a:p>
            <a:endParaRPr lang="en-GB"/>
          </a:p>
        </p:txBody>
      </p:sp>
      <p:pic>
        <p:nvPicPr>
          <p:cNvPr id="4" name="object 3">
            <a:extLst>
              <a:ext uri="{FF2B5EF4-FFF2-40B4-BE49-F238E27FC236}">
                <a16:creationId xmlns:a16="http://schemas.microsoft.com/office/drawing/2014/main" id="{1247F5EF-8E29-8C01-C357-0DB12E0C0452}"/>
              </a:ext>
            </a:extLst>
          </p:cNvPr>
          <p:cNvPicPr/>
          <p:nvPr/>
        </p:nvPicPr>
        <p:blipFill>
          <a:blip r:embed="rId2" cstate="print"/>
          <a:stretch>
            <a:fillRect/>
          </a:stretch>
        </p:blipFill>
        <p:spPr>
          <a:xfrm>
            <a:off x="-5901" y="0"/>
            <a:ext cx="5859206" cy="3295650"/>
          </a:xfrm>
          <a:prstGeom prst="rect">
            <a:avLst/>
          </a:prstGeom>
        </p:spPr>
      </p:pic>
      <p:sp>
        <p:nvSpPr>
          <p:cNvPr id="5" name="object 6">
            <a:extLst>
              <a:ext uri="{FF2B5EF4-FFF2-40B4-BE49-F238E27FC236}">
                <a16:creationId xmlns:a16="http://schemas.microsoft.com/office/drawing/2014/main" id="{1B19F8E5-0CFC-10B4-8894-9413EE0920EB}"/>
              </a:ext>
            </a:extLst>
          </p:cNvPr>
          <p:cNvSpPr/>
          <p:nvPr/>
        </p:nvSpPr>
        <p:spPr>
          <a:xfrm>
            <a:off x="1860550" y="0"/>
            <a:ext cx="3992755" cy="3295650"/>
          </a:xfrm>
          <a:custGeom>
            <a:avLst/>
            <a:gdLst/>
            <a:ahLst/>
            <a:cxnLst/>
            <a:rect l="l" t="t" r="r" b="b"/>
            <a:pathLst>
              <a:path w="2262504" h="3285490">
                <a:moveTo>
                  <a:pt x="2261984" y="0"/>
                </a:moveTo>
                <a:lnTo>
                  <a:pt x="0" y="0"/>
                </a:lnTo>
                <a:lnTo>
                  <a:pt x="0" y="3284890"/>
                </a:lnTo>
                <a:lnTo>
                  <a:pt x="2261984" y="3284890"/>
                </a:lnTo>
                <a:lnTo>
                  <a:pt x="2261984" y="0"/>
                </a:lnTo>
                <a:close/>
              </a:path>
            </a:pathLst>
          </a:custGeom>
          <a:solidFill>
            <a:srgbClr val="282937"/>
          </a:solidFill>
        </p:spPr>
        <p:txBody>
          <a:bodyPr wrap="square" lIns="0" tIns="0" rIns="0" bIns="0" rtlCol="0"/>
          <a:lstStyle/>
          <a:p>
            <a:endParaRPr/>
          </a:p>
        </p:txBody>
      </p:sp>
      <p:sp>
        <p:nvSpPr>
          <p:cNvPr id="6" name="object 7">
            <a:extLst>
              <a:ext uri="{FF2B5EF4-FFF2-40B4-BE49-F238E27FC236}">
                <a16:creationId xmlns:a16="http://schemas.microsoft.com/office/drawing/2014/main" id="{946A733C-C7DA-5CF3-88A9-A39306F1D914}"/>
              </a:ext>
            </a:extLst>
          </p:cNvPr>
          <p:cNvSpPr txBox="1">
            <a:spLocks/>
          </p:cNvSpPr>
          <p:nvPr/>
        </p:nvSpPr>
        <p:spPr>
          <a:xfrm>
            <a:off x="2011203" y="82595"/>
            <a:ext cx="1818453" cy="207108"/>
          </a:xfrm>
          <a:prstGeom prst="rect">
            <a:avLst/>
          </a:prstGeom>
        </p:spPr>
        <p:txBody>
          <a:bodyPr vert="horz" wrap="square" lIns="0" tIns="14605" rIns="0" bIns="0" rtlCol="0">
            <a:spAutoFit/>
          </a:bodyPr>
          <a:lstStyle>
            <a:lvl1pPr>
              <a:defRPr sz="2150" b="0" i="0">
                <a:solidFill>
                  <a:schemeClr val="bg1"/>
                </a:solidFill>
                <a:latin typeface="Cambria"/>
                <a:ea typeface="+mj-ea"/>
                <a:cs typeface="Cambria"/>
              </a:defRPr>
            </a:lvl1pPr>
          </a:lstStyle>
          <a:p>
            <a:pPr marR="5080" algn="r">
              <a:lnSpc>
                <a:spcPts val="1545"/>
              </a:lnSpc>
              <a:spcBef>
                <a:spcPts val="115"/>
              </a:spcBef>
            </a:pPr>
            <a:r>
              <a:rPr lang="en-GB" sz="1400" spc="60"/>
              <a:t>Más Tervezési Minták</a:t>
            </a:r>
            <a:endParaRPr lang="en-GB" sz="1400" dirty="0"/>
          </a:p>
        </p:txBody>
      </p:sp>
      <p:sp>
        <p:nvSpPr>
          <p:cNvPr id="7" name="object 12">
            <a:extLst>
              <a:ext uri="{FF2B5EF4-FFF2-40B4-BE49-F238E27FC236}">
                <a16:creationId xmlns:a16="http://schemas.microsoft.com/office/drawing/2014/main" id="{5141A756-B4B2-C01B-2F8E-01408868B97F}"/>
              </a:ext>
            </a:extLst>
          </p:cNvPr>
          <p:cNvSpPr/>
          <p:nvPr/>
        </p:nvSpPr>
        <p:spPr>
          <a:xfrm>
            <a:off x="2018123" y="289703"/>
            <a:ext cx="1818454" cy="64187"/>
          </a:xfrm>
          <a:custGeom>
            <a:avLst/>
            <a:gdLst/>
            <a:ahLst/>
            <a:cxnLst/>
            <a:rect l="l" t="t" r="r" b="b"/>
            <a:pathLst>
              <a:path w="1294129" h="30480">
                <a:moveTo>
                  <a:pt x="1293863" y="0"/>
                </a:moveTo>
                <a:lnTo>
                  <a:pt x="0" y="0"/>
                </a:lnTo>
                <a:lnTo>
                  <a:pt x="0" y="30441"/>
                </a:lnTo>
                <a:lnTo>
                  <a:pt x="1293863" y="30441"/>
                </a:lnTo>
                <a:lnTo>
                  <a:pt x="1293863" y="0"/>
                </a:lnTo>
                <a:close/>
              </a:path>
            </a:pathLst>
          </a:custGeom>
          <a:solidFill>
            <a:srgbClr val="6FB0DA"/>
          </a:solidFill>
        </p:spPr>
        <p:txBody>
          <a:bodyPr wrap="square" lIns="0" tIns="0" rIns="0" bIns="0" rtlCol="0"/>
          <a:lstStyle/>
          <a:p>
            <a:endParaRPr/>
          </a:p>
        </p:txBody>
      </p:sp>
      <p:sp>
        <p:nvSpPr>
          <p:cNvPr id="8" name="TextBox 7">
            <a:extLst>
              <a:ext uri="{FF2B5EF4-FFF2-40B4-BE49-F238E27FC236}">
                <a16:creationId xmlns:a16="http://schemas.microsoft.com/office/drawing/2014/main" id="{FED329E0-9E4A-D574-216C-D06F01E8526D}"/>
              </a:ext>
            </a:extLst>
          </p:cNvPr>
          <p:cNvSpPr txBox="1"/>
          <p:nvPr/>
        </p:nvSpPr>
        <p:spPr>
          <a:xfrm>
            <a:off x="1936750" y="791457"/>
            <a:ext cx="3581401" cy="1561966"/>
          </a:xfrm>
          <a:prstGeom prst="rect">
            <a:avLst/>
          </a:prstGeom>
          <a:noFill/>
        </p:spPr>
        <p:txBody>
          <a:bodyPr wrap="square" rtlCol="0">
            <a:spAutoFit/>
          </a:bodyPr>
          <a:lstStyle/>
          <a:p>
            <a:pPr algn="l"/>
            <a:r>
              <a:rPr lang="hu-HU" sz="1100" b="1" i="0" dirty="0">
                <a:solidFill>
                  <a:srgbClr val="D1D5DB"/>
                </a:solidFill>
                <a:effectLst/>
                <a:latin typeface="Trebuchet MS" panose="020B0603020202020204" pitchFamily="34" charset="0"/>
              </a:rPr>
              <a:t>Observer </a:t>
            </a:r>
            <a:r>
              <a:rPr lang="en-GB" sz="1100" b="1" i="0" dirty="0">
                <a:solidFill>
                  <a:srgbClr val="D1D5DB"/>
                </a:solidFill>
                <a:effectLst/>
                <a:latin typeface="Trebuchet MS" panose="020B0603020202020204" pitchFamily="34" charset="0"/>
              </a:rPr>
              <a:t>Minta:</a:t>
            </a:r>
            <a:endParaRPr lang="hu-HU" sz="1100" b="1" i="0" dirty="0">
              <a:solidFill>
                <a:srgbClr val="D1D5DB"/>
              </a:solidFill>
              <a:effectLst/>
              <a:latin typeface="Trebuchet MS" panose="020B0603020202020204" pitchFamily="34" charset="0"/>
            </a:endParaRPr>
          </a:p>
          <a:p>
            <a:pPr algn="l"/>
            <a:endParaRPr lang="hu-HU" sz="1100" dirty="0">
              <a:solidFill>
                <a:srgbClr val="D1D5DB"/>
              </a:solidFill>
              <a:latin typeface="Trebuchet MS" panose="020B0603020202020204" pitchFamily="34" charset="0"/>
            </a:endParaRPr>
          </a:p>
          <a:p>
            <a:pPr algn="ctr"/>
            <a:r>
              <a:rPr lang="hu-HU" sz="1050" b="0" i="0" dirty="0">
                <a:solidFill>
                  <a:srgbClr val="D1D5DB"/>
                </a:solidFill>
                <a:effectLst/>
                <a:latin typeface="Trebuchet MS" panose="020B0603020202020204" pitchFamily="34" charset="0"/>
              </a:rPr>
              <a:t>Az Observer minta együttműködő objektumok közötti egyik leggyakrabban alkalmazott minta, ahol az egyik objektum, a "subject", értesíti és értesítheti a többi objektumot, az "observers"-eket, az állapotváltozásairól. Ezáltal biztosítja a laza kapcsolatot a különböző komponensek között, mivel a subject nem ismeri az observers konkkrét típusát.</a:t>
            </a:r>
          </a:p>
        </p:txBody>
      </p:sp>
    </p:spTree>
    <p:extLst>
      <p:ext uri="{BB962C8B-B14F-4D97-AF65-F5344CB8AC3E}">
        <p14:creationId xmlns:p14="http://schemas.microsoft.com/office/powerpoint/2010/main" val="324600515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486</Words>
  <Application>Microsoft Office PowerPoint</Application>
  <PresentationFormat>Custom</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vt:lpstr>
      <vt:lpstr>Trebuchet MS</vt:lpstr>
      <vt:lpstr>Office Theme</vt:lpstr>
      <vt:lpstr>PowerPoint Presentation</vt:lpstr>
      <vt:lpstr>PowerPoint Presentation</vt:lpstr>
      <vt:lpstr>Modell-Nézet-Vezérlő Minta</vt:lpstr>
      <vt:lpstr>Modell-Nézet-Vezérlő Minta</vt:lpstr>
      <vt:lpstr>PowerPoint Presentation</vt:lpstr>
      <vt:lpstr>PowerPoint Presentation</vt:lpstr>
      <vt:lpstr>PowerPoint Presentation</vt:lpstr>
      <vt:lpstr>PowerPoint Presentation</vt:lpstr>
      <vt:lpstr>PowerPoint Presentation</vt:lpstr>
      <vt:lpstr>A Tervezési Minták Eredményei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Szabolcs Szegedi</dc:creator>
  <cp:lastModifiedBy>Szabolcs Szegedi</cp:lastModifiedBy>
  <cp:revision>15</cp:revision>
  <dcterms:created xsi:type="dcterms:W3CDTF">2024-01-16T18:17:32Z</dcterms:created>
  <dcterms:modified xsi:type="dcterms:W3CDTF">2024-01-16T19:56:15Z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2024-01-16T00:00:00Z</vt:filetime>
  </property>
  <property fmtid="{D5CDD505-2E9C-101B-9397-08002B2CF9AE}" pid="3" name="LastSaved">
    <vt:filetime>2024-01-16T00:00:00Z</vt:filetime>
  </property>
  <property fmtid="{D5CDD505-2E9C-101B-9397-08002B2CF9AE}" pid="4" name="Producer">
    <vt:lpwstr>GPL Ghostscript 10.02.0</vt:lpwstr>
  </property>
</Properties>
</file>