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</p:sldMasterIdLst>
  <p:notesMasterIdLst>
    <p:notesMasterId r:id="rId23"/>
  </p:notesMasterIdLst>
  <p:handoutMasterIdLst>
    <p:handoutMasterId r:id="rId24"/>
  </p:handoutMasterIdLst>
  <p:sldIdLst>
    <p:sldId id="256" r:id="rId8"/>
    <p:sldId id="257" r:id="rId9"/>
    <p:sldId id="258" r:id="rId10"/>
    <p:sldId id="295" r:id="rId11"/>
    <p:sldId id="259" r:id="rId12"/>
    <p:sldId id="283" r:id="rId13"/>
    <p:sldId id="289" r:id="rId14"/>
    <p:sldId id="291" r:id="rId15"/>
    <p:sldId id="293" r:id="rId16"/>
    <p:sldId id="284" r:id="rId17"/>
    <p:sldId id="285" r:id="rId18"/>
    <p:sldId id="287" r:id="rId19"/>
    <p:sldId id="286" r:id="rId20"/>
    <p:sldId id="288" r:id="rId21"/>
    <p:sldId id="268" r:id="rId22"/>
  </p:sldIdLst>
  <p:sldSz cx="12193588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880" y="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880" y="8686800"/>
            <a:ext cx="2975760" cy="4568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/>
            </a:pPr>
            <a:fld id="{C224CAE8-D6E1-4DFA-B688-8EC559DF47B5}" type="slidenum">
              <a:t>‹#›</a:t>
            </a:fld>
            <a:endParaRPr lang="en-US" sz="1400" b="0" i="0" u="none" strike="noStrike" cap="none" baseline="0">
              <a:ln>
                <a:noFill/>
              </a:ln>
              <a:solidFill>
                <a:srgbClr val="FFFFFF"/>
              </a:solidFill>
              <a:latin typeface="Century Gothic" pitchFamily="34"/>
              <a:ea typeface="WenQuanYi Zen Hei Sharp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4830058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0" y="694800"/>
            <a:ext cx="360" cy="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685799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23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1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cap="none" baseline="0">
        <a:ln>
          <a:noFill/>
        </a:ln>
        <a:solidFill>
          <a:srgbClr val="000000"/>
        </a:solidFill>
        <a:highlight>
          <a:scrgbClr r="0" g="0" b="0">
            <a:alpha val="0"/>
          </a:scrgbClr>
        </a:highlight>
        <a:latin typeface="Calibri" pitchFamily="34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1672611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2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2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2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2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32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4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52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7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12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15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1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18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18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382588" y="695325"/>
            <a:ext cx="6092825" cy="3427413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36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718035-A34B-4EC9-BE9A-C0259D919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3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C287FE-A849-41B2-AE1A-94F17ABDDF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2551C40-BB73-4760-8D31-963AD04ED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0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FDDBD0-C877-4CE8-AD47-E59C9876960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97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C00E068-BD20-4709-A75D-B150823F71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15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2D1207-BBC4-47AC-9275-1638BB0222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27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5EF322A-7C6A-4D8D-A9C6-D159F7EBBF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72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43DCEA-76D4-422E-B44A-BE3DAFD54F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BB73AD-4E64-4D9E-A823-D1ECE8D3FD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06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BC1A41-981D-4997-B57A-8FECCACFE6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87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B8FA1E-084E-497A-A1EB-4B7F6378A5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0D8EC8-DD82-42EB-8A77-8B612D04CF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596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DE86F3-1C97-4D75-90CA-50D817D48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48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F581F7-457D-400B-88B7-9CCC068EB7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16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633AF8-CBE3-4FD8-B8A6-F067C44FA4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45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9A88C2-EA94-4790-BEDE-4A21356B7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402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312788-A06C-4772-9645-7A33819F6C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0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D4DB30-22F8-4DFD-8E09-B2867C7BCE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1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0CF13E-9141-4424-99C1-78462333F6F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656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F84EB2-B8C6-43FE-A3C6-1AF621B149A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86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D2D04-3659-4958-A704-D843ADDD76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60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7C0596-B99A-4775-85F3-75C574EABF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FE30F97-56C8-496C-A90A-8650719A7A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808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A5E499-9F67-49F6-BA42-BA700EA40D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77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409F719-E5B3-4BD8-842C-37EDDEDF06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02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4F1435-D96B-4ABC-B140-482F41B336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4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295B67-6AA4-4BBE-83B7-055EC45CD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53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A20F8D-76C1-4F54-B825-98AB8FED5A4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13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07FCDA2-D345-46E5-BB6F-D04B274199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09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ED1F01-CBD6-402F-8415-E26691AC12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40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111D66-107E-419A-8F7D-AFA22FEB56E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042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2CB1992-B600-408F-905D-7700816D1B8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410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4403F6-0388-4B76-AEF4-8243D6D362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29401C-EDEF-4FBC-B969-A4C636E855F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366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A23167-1607-427B-B4B7-B138F5EE8E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973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1636DA-55F3-4A0C-93F1-8D760F10C51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905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F0430E-3F9C-40D1-AF93-33FEEF5635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252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74908-4704-4D67-9D54-F712D41707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367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7C061F6-BB8F-4E4D-AFAC-12B63B32DD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687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E127A8-45E9-4550-AAF9-03B022A9BD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120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6FA1B0-001A-4CEB-8CCC-90DB82C9AD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537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6782CC-2792-4EF2-A965-7D0DC867D1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028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5E77F3-57D2-4150-9747-B8C22658BA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715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1AD07F-298B-4436-87D7-A59C4C0AA65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8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37D5CF9-817D-4698-9D77-B0776D7690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1727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37A844-9ED1-4F27-9F04-0441026BF2F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872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119F8A-A908-44AD-9B1D-F28A16ECC2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280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8FC21B-C4CD-4C78-9941-B3C6F566326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2853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3A7D91-3E93-4E13-90C9-A6868BF290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8223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037D444-AEE0-4509-A76B-E0BC521511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0374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7CE7581-13F3-418E-A0FC-03A9BB9A87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85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EA0EA7-B07F-4D28-AE1C-AD5CF901A4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529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24D5D-93EB-4E65-8AFA-9BF0859432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471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E2691F-61C0-49DB-904D-9ED8F42DBF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99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7A4BF5-EC77-4165-B14E-C7FA4DD0A19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3EE33C9-754A-462F-BA4B-82747242CE3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978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F6236E-6796-49AE-AA26-BA71A13398F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4637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77CBD8-7CC1-43C8-AAE5-D977A072285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4844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046965-867A-4FE0-8C5C-3DF0AE44C25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2764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477AE4-CFC4-42AD-9B29-E979B5D5F3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43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BDB3C6A-4032-443B-A34A-0DF0E92FBA3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2205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9DF421-4C84-4AF2-81CF-465EBC6637F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3405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4F34D9A-B32F-4582-84C8-E16722F147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19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3DB670-2F64-49AC-862B-983C2B5012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5330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645187C-8421-43D1-B17E-C9A9FB0B8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01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C08EAC-1D1F-4A94-8448-B436EF89D3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7570FC-20ED-4994-A584-0455348167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69164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3925"/>
            <a:ext cx="5334000" cy="4024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43BAEE-E1E9-4A78-914D-D718A752C0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128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B3E7B10-310D-40B4-B53F-FA681030FD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7643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6402E0-1A72-41A9-AB1C-E09261E329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8689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B4FE5-55D4-4951-BDD9-E76ECB3D39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2730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3D3A42-3809-43C6-A04A-1F00C55EFB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470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A2A9BC-4658-4421-B5DB-B1EF5C8FF5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229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6F2B9E-6ECB-45BF-BA2C-38E9E955B04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3842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01100" y="763588"/>
            <a:ext cx="2705100" cy="5454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3588"/>
            <a:ext cx="7962900" cy="5454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22B73DC-0B70-4126-83ED-43FF950F4D4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59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95C1919-3174-4D5F-9A01-0F5E92AD12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k-S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2C1C7-2D59-4B07-968C-583FE61E7E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5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8594640" y="6356520"/>
            <a:ext cx="291167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6356520"/>
            <a:ext cx="777240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8763120" y="380520"/>
            <a:ext cx="2743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05F10210-5FCE-4BBD-8F7E-63640512FE0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0-HD-TOP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0"/>
            <a:ext cx="12192119" cy="1441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7" descr="C0-HD-BTM.png"/>
          <p:cNvPicPr>
            <a:picLocks noChangeAspect="1"/>
          </p:cNvPicPr>
          <p:nvPr/>
        </p:nvPicPr>
        <p:blipFill>
          <a:blip r:embed="rId14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Placeholder 3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2"/>
          </p:nvPr>
        </p:nvSpPr>
        <p:spPr>
          <a:xfrm>
            <a:off x="7908839" y="4314960"/>
            <a:ext cx="2911679" cy="37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3"/>
          </p:nvPr>
        </p:nvSpPr>
        <p:spPr>
          <a:xfrm>
            <a:off x="1371599" y="4324320"/>
            <a:ext cx="64007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Slide Number Placeholder 7"/>
          <p:cNvSpPr txBox="1">
            <a:spLocks noGrp="1"/>
          </p:cNvSpPr>
          <p:nvPr>
            <p:ph type="sldNum" sz="quarter" idx="4"/>
          </p:nvPr>
        </p:nvSpPr>
        <p:spPr>
          <a:xfrm>
            <a:off x="8077320" y="1430280"/>
            <a:ext cx="2743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393CE12-20B0-4AEA-AB03-14112229CE2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880"/>
            <a:ext cx="6991199" cy="363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ED4C9759-A86D-475E-9601-38AEB00A70B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36D45615-4D76-4E8E-9499-D3415C901D5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8"/>
          <p:cNvSpPr/>
          <p:nvPr/>
        </p:nvSpPr>
        <p:spPr>
          <a:xfrm>
            <a:off x="476280" y="93348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“</a:t>
            </a:r>
          </a:p>
        </p:txBody>
      </p:sp>
      <p:sp>
        <p:nvSpPr>
          <p:cNvPr id="4" name="TextBox 9"/>
          <p:cNvSpPr/>
          <p:nvPr/>
        </p:nvSpPr>
        <p:spPr>
          <a:xfrm>
            <a:off x="10983960" y="2701800"/>
            <a:ext cx="609480" cy="584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8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rPr>
              <a:t>”</a:t>
            </a:r>
          </a:p>
        </p:txBody>
      </p:sp>
      <p:sp>
        <p:nvSpPr>
          <p:cNvPr id="5" name="Title Placeholder 4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6" name="Text Placeholder 5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2"/>
          </p:nvPr>
        </p:nvSpPr>
        <p:spPr>
          <a:xfrm>
            <a:off x="7813440" y="380520"/>
            <a:ext cx="291132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FAC7CD73-6B19-4846-BF6F-A2BDCCF72919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79440"/>
            <a:ext cx="6991199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8E45A6AF-3B79-4DA2-B94B-A3594252FDA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0-HD-BTM.png"/>
          <p:cNvPicPr>
            <a:picLocks noChangeAspect="1"/>
          </p:cNvPicPr>
          <p:nvPr/>
        </p:nvPicPr>
        <p:blipFill>
          <a:blip r:embed="rId13">
            <a:lum bright="-50000"/>
            <a:alphaModFix/>
          </a:blip>
          <a:srcRect/>
          <a:stretch>
            <a:fillRect/>
          </a:stretch>
        </p:blipFill>
        <p:spPr>
          <a:xfrm>
            <a:off x="0" y="4375080"/>
            <a:ext cx="12192119" cy="24829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Placeholder 2"/>
          <p:cNvSpPr txBox="1">
            <a:spLocks noGrp="1"/>
          </p:cNvSpPr>
          <p:nvPr>
            <p:ph type="title"/>
          </p:nvPr>
        </p:nvSpPr>
        <p:spPr>
          <a:xfrm>
            <a:off x="2895120" y="763560"/>
            <a:ext cx="8610840" cy="12938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ctr" anchorCtr="0" compatLnSpc="1"/>
          <a:lstStyle/>
          <a:p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1"/>
          </p:nvPr>
        </p:nvSpPr>
        <p:spPr>
          <a:xfrm>
            <a:off x="685440" y="2193480"/>
            <a:ext cx="10820520" cy="4024440"/>
          </a:xfrm>
          <a:prstGeom prst="rect">
            <a:avLst/>
          </a:prstGeom>
          <a:noFill/>
          <a:ln>
            <a:noFill/>
          </a:ln>
        </p:spPr>
        <p:txBody>
          <a:bodyPr vert="horz" lIns="90000" tIns="46800" rIns="90000" bIns="4680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2"/>
          </p:nvPr>
        </p:nvSpPr>
        <p:spPr>
          <a:xfrm>
            <a:off x="7813440" y="379440"/>
            <a:ext cx="2911320" cy="365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685799" y="380520"/>
            <a:ext cx="6991199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4"/>
          </p:nvPr>
        </p:nvSpPr>
        <p:spPr>
          <a:xfrm>
            <a:off x="10861200" y="380520"/>
            <a:ext cx="644760" cy="36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ctr" anchorCtr="0" compatLnSpc="1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000" b="0" i="0" u="none" strike="noStrike" cap="none" baseline="0">
                <a:ln>
                  <a:noFill/>
                </a:ln>
                <a:solidFill>
                  <a:srgbClr val="FFFFFF"/>
                </a:solidFill>
                <a:latin typeface="Century Gothic" pitchFamily="34"/>
                <a:ea typeface="WenQuanYi Zen Hei Sharp" pitchFamily="2"/>
                <a:cs typeface="Lohit Devanagari" pitchFamily="2"/>
              </a:defRPr>
            </a:lvl1pPr>
          </a:lstStyle>
          <a:p>
            <a:pPr lvl="0"/>
            <a:fld id="{184C2505-6BF8-4576-B13F-F6D2518E344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0" marR="0" indent="0" algn="r" rtl="0" hangingPunct="0">
        <a:lnSpc>
          <a:spcPct val="9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</p:titleStyle>
    <p:bodyStyle>
      <a:lvl1pPr marL="0" marR="0" indent="0" algn="l" rtl="0" hangingPunct="0">
        <a:lnSpc>
          <a:spcPct val="90000"/>
        </a:lnSpc>
        <a:spcBef>
          <a:spcPts val="998"/>
        </a:spcBef>
        <a:spcAft>
          <a:spcPts val="0"/>
        </a:spcAft>
        <a:tabLst>
          <a:tab pos="685799" algn="l"/>
          <a:tab pos="1600200" algn="l"/>
          <a:tab pos="2514600" algn="l"/>
          <a:tab pos="3429000" algn="l"/>
          <a:tab pos="4343400" algn="l"/>
          <a:tab pos="5257800" algn="l"/>
          <a:tab pos="6172200" algn="l"/>
          <a:tab pos="7086600" algn="l"/>
          <a:tab pos="8000999" algn="l"/>
          <a:tab pos="8915399" algn="l"/>
          <a:tab pos="9829800" algn="l"/>
        </a:tabLst>
        <a:defRPr lang="en-US" sz="2200" b="0" i="0" u="none" strike="noStrike" kern="1200" cap="none" baseline="0">
          <a:ln>
            <a:noFill/>
          </a:ln>
          <a:solidFill>
            <a:srgbClr val="FFFFFF"/>
          </a:solidFill>
          <a:highlight>
            <a:scrgbClr r="0" g="0" b="0">
              <a:alpha val="0"/>
            </a:scrgbClr>
          </a:highlight>
          <a:latin typeface="Century Gothic" pitchFamily="34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logging/Logger.html#log-java.util.logging.Level-java.lang.String-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ocs.oracle.com/javaee/7/api/javax/servlet/Filter.html#doFilter-javax.servlet.ServletRequest-javax.servlet.ServletResponse-javax.servlet.FilterChain-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hain-of-responsibility_pattern" TargetMode="External"/><Relationship Id="rId3" Type="http://schemas.openxmlformats.org/officeDocument/2006/relationships/hyperlink" Target="https://refactoring.guru/design-patterns/chain-of-responsibility" TargetMode="External"/><Relationship Id="rId7" Type="http://schemas.openxmlformats.org/officeDocument/2006/relationships/hyperlink" Target="https://www.tutorialspoint.com/design_pattern/chain_of_responsibility_pattern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pringframework.guru/gang-of-four-design-patterns/chain-of-responsibility-pattern/" TargetMode="External"/><Relationship Id="rId5" Type="http://schemas.openxmlformats.org/officeDocument/2006/relationships/hyperlink" Target="https://www.baeldung.com/chain-of-responsibility-pattern" TargetMode="External"/><Relationship Id="rId4" Type="http://schemas.openxmlformats.org/officeDocument/2006/relationships/hyperlink" Target="https://www.codeproject.com/Articles/39166/Using-the-Chain-Of-Command-Design-Pattern-Concepts" TargetMode="External"/><Relationship Id="rId9" Type="http://schemas.openxmlformats.org/officeDocument/2006/relationships/hyperlink" Target="https://www.codenuclear.com/chain-of-responsibility-design-pattern-in-java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0201633612/ref=as_li_tl?ie=UTF8&amp;camp=1789&amp;creative=390957&amp;creativeASIN=0201633612&amp;linkCode=as2&amp;tag=triatcraft-20&amp;linkId=XRGUDJCGWC6AJNZ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siGN (ANTI-)PAT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1240" y="1803240"/>
            <a:ext cx="9448920" cy="1825920"/>
          </a:xfrm>
        </p:spPr>
        <p:txBody>
          <a:bodyPr wrap="square" lIns="91440" tIns="45720" rIns="91440" bIns="45720" anchor="b">
            <a:noAutofit/>
          </a:bodyPr>
          <a:lstStyle/>
          <a:p>
            <a:pPr lvl="0" algn="l" hangingPunct="1"/>
            <a:r>
              <a:rPr lang="en-US" sz="6000"/>
              <a:t>DESIGN (ANTI-)PATTERNS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4294967295"/>
          </p:nvPr>
        </p:nvSpPr>
        <p:spPr>
          <a:xfrm>
            <a:off x="1371240" y="3631679"/>
            <a:ext cx="9448920" cy="685799"/>
          </a:xfrm>
        </p:spPr>
        <p:txBody>
          <a:bodyPr wrap="square" lIns="91440" tIns="45720" rIns="91440" bIns="45720">
            <a:noAutofit/>
          </a:bodyPr>
          <a:lstStyle/>
          <a:p>
            <a:pPr lvl="0" hangingPunct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/>
              <a:t>Chain of Responsibility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Chain of Responsibility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7314" y="1813316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Benefits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client is de-coupled from the chain mechanism 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introduce new handlers into the chain without breaking the existing client code.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change the chain at runtime. 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handlers are loosely coupled (a handler does not have knowledge of other handler logic)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CoR</a:t>
            </a:r>
            <a:r>
              <a:rPr lang="en-US" dirty="0"/>
              <a:t> replaces long and complex if-else statements - each </a:t>
            </a:r>
            <a:r>
              <a:rPr lang="sk-SK" dirty="0" err="1"/>
              <a:t>logical</a:t>
            </a:r>
            <a:r>
              <a:rPr lang="sk-SK" dirty="0"/>
              <a:t> </a:t>
            </a:r>
            <a:r>
              <a:rPr lang="en-US" dirty="0"/>
              <a:t>block is placed in a separate handler in the chain with the benefit that the logic can be dynamically rearranged and reconfigured at runtime.</a:t>
            </a:r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4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Chain of Responsibility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7314" y="1813316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Pitfalls</a:t>
            </a: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chain </a:t>
            </a:r>
            <a:r>
              <a:rPr lang="sk-SK" dirty="0" err="1"/>
              <a:t>can</a:t>
            </a:r>
            <a:r>
              <a:rPr lang="sk-SK" dirty="0"/>
              <a:t> get </a:t>
            </a:r>
            <a:r>
              <a:rPr lang="sk-SK" dirty="0" err="1"/>
              <a:t>broken</a:t>
            </a:r>
            <a:r>
              <a:rPr lang="sk-SK" dirty="0"/>
              <a:t> </a:t>
            </a:r>
            <a:r>
              <a:rPr lang="sk-SK" dirty="0" err="1"/>
              <a:t>easily</a:t>
            </a:r>
            <a:r>
              <a:rPr lang="en-US" dirty="0"/>
              <a:t>, if it is not configured properly</a:t>
            </a:r>
          </a:p>
          <a:p>
            <a:pPr marL="1028700" lvl="1" indent="-342900">
              <a:lnSpc>
                <a:spcPct val="120000"/>
              </a:lnSpc>
              <a:spcAft>
                <a:spcPts val="1200"/>
              </a:spcAft>
            </a:pP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a request can be dropped -  it is not handled at all by any handler (however, it can be valid use case in some cases)</a:t>
            </a:r>
          </a:p>
          <a:p>
            <a:pPr marL="1028700" lvl="1" indent="-342900">
              <a:lnSpc>
                <a:spcPct val="80000"/>
              </a:lnSpc>
              <a:spcAft>
                <a:spcPts val="1200"/>
              </a:spcAft>
            </a:pPr>
            <a:r>
              <a:rPr lang="en-US" sz="2100" dirty="0">
                <a:solidFill>
                  <a:schemeClr val="bg1"/>
                </a:solidFill>
                <a:latin typeface="Century Gothic" pitchFamily="34" charset="0"/>
              </a:rPr>
              <a:t>improper configuration of chain can lead to a cycle (infinite recursion)</a:t>
            </a:r>
            <a:r>
              <a:rPr lang="sk-SK" dirty="0"/>
              <a:t> </a:t>
            </a:r>
            <a:r>
              <a:rPr lang="en-US" dirty="0"/>
              <a:t>()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dirty="0"/>
              <a:t>If the chain is too long, it can create deep stack traces, which can affect performance and debugging</a:t>
            </a:r>
          </a:p>
          <a:p>
            <a:pPr lvl="0" hangingPunct="1">
              <a:lnSpc>
                <a:spcPct val="80000"/>
              </a:lnSpc>
              <a:spcAft>
                <a:spcPts val="1200"/>
              </a:spcAft>
            </a:pPr>
            <a:endParaRPr lang="en-US" b="1" dirty="0">
              <a:solidFill>
                <a:schemeClr val="bg1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549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7314" y="1813316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Pattern variations</a:t>
            </a: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A request can be handled by exactly one handler or more handlers or none of the handlers</a:t>
            </a: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A client may either assemble chains on its own or receive pre-built chains from other objects.</a:t>
            </a: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n-US" sz="2000" dirty="0"/>
              <a:t>Chain of </a:t>
            </a:r>
            <a:r>
              <a:rPr lang="en-US" sz="2000" dirty="0" err="1"/>
              <a:t>Reponsibility</a:t>
            </a:r>
            <a:r>
              <a:rPr lang="en-US" sz="2000" dirty="0"/>
              <a:t> is often applied in together with Composite pattern (component's parent acts as its successor) </a:t>
            </a:r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endParaRPr lang="en-US" sz="2000" dirty="0"/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endParaRPr lang="en-US" sz="2000" dirty="0"/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endParaRPr lang="en-US" dirty="0"/>
          </a:p>
          <a:p>
            <a:pPr marL="342900" lvl="0" indent="-342900" hangingPunct="1">
              <a:lnSpc>
                <a:spcPct val="80000"/>
              </a:lnSpc>
              <a:spcAft>
                <a:spcPts val="1200"/>
              </a:spcAft>
              <a:buFont typeface="Arial" pitchFamily="34" charset="0"/>
              <a:buChar char="•"/>
            </a:pPr>
            <a:endParaRPr lang="en-US" dirty="0"/>
          </a:p>
          <a:p>
            <a:pPr lvl="0" hangingPunct="1">
              <a:lnSpc>
                <a:spcPct val="80000"/>
              </a:lnSpc>
              <a:spcAft>
                <a:spcPts val="1200"/>
              </a:spcAft>
            </a:pPr>
            <a:endParaRPr lang="en-US" dirty="0"/>
          </a:p>
          <a:p>
            <a:pPr lvl="0" hangingPunct="1">
              <a:lnSpc>
                <a:spcPct val="80000"/>
              </a:lnSpc>
              <a:spcAft>
                <a:spcPts val="1200"/>
              </a:spcAft>
            </a:pPr>
            <a:endParaRPr lang="en-US" b="1" dirty="0">
              <a:solidFill>
                <a:schemeClr val="bg1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535" y="4236801"/>
            <a:ext cx="3989377" cy="230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Chain of Responsibility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248475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Chain of Responsibility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7314" y="1813316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Examples in Java SE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sk-SK" u="sng" dirty="0" err="1">
                <a:hlinkClick r:id="rId3"/>
              </a:rPr>
              <a:t>java.util.logging.Logger#log</a:t>
            </a:r>
            <a:r>
              <a:rPr lang="sk-SK" u="sng" dirty="0">
                <a:hlinkClick r:id="rId3"/>
              </a:rPr>
              <a:t>()</a:t>
            </a:r>
            <a:endParaRPr lang="en-US" u="sng" dirty="0"/>
          </a:p>
          <a:p>
            <a:pPr marL="342900" indent="-342900" fontAlgn="base">
              <a:buFont typeface="Arial" pitchFamily="34" charset="0"/>
              <a:buChar char="•"/>
            </a:pPr>
            <a:endParaRPr lang="sk-SK" dirty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sk-SK" u="sng" dirty="0" err="1">
                <a:hlinkClick r:id="rId4"/>
              </a:rPr>
              <a:t>javax.servlet.Filter#doFilter</a:t>
            </a:r>
            <a:r>
              <a:rPr lang="sk-SK" u="sng" dirty="0">
                <a:hlinkClick r:id="rId4"/>
              </a:rPr>
              <a:t>()</a:t>
            </a:r>
            <a:endParaRPr lang="sk-SK" dirty="0"/>
          </a:p>
          <a:p>
            <a:pPr lvl="0" hangingPunct="1">
              <a:lnSpc>
                <a:spcPct val="80000"/>
              </a:lnSpc>
              <a:spcAft>
                <a:spcPts val="1200"/>
              </a:spcAft>
            </a:pPr>
            <a:endParaRPr lang="en-US" b="1" dirty="0">
              <a:solidFill>
                <a:schemeClr val="bg1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94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Chain of Responsibility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292840" cy="4956480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</a:pPr>
            <a:r>
              <a:rPr lang="en-US" b="1" dirty="0">
                <a:solidFill>
                  <a:srgbClr val="FE801A"/>
                </a:solidFill>
              </a:rPr>
              <a:t>References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k-SK" sz="2000" i="1" dirty="0" err="1"/>
              <a:t>Design</a:t>
            </a:r>
            <a:r>
              <a:rPr lang="sk-SK" sz="2000" i="1" dirty="0"/>
              <a:t> </a:t>
            </a:r>
            <a:r>
              <a:rPr lang="sk-SK" sz="2000" i="1" dirty="0" err="1"/>
              <a:t>Patterns</a:t>
            </a:r>
            <a:r>
              <a:rPr lang="sk-SK" sz="2000" i="1" dirty="0"/>
              <a:t>: </a:t>
            </a:r>
            <a:r>
              <a:rPr lang="sk-SK" sz="2000" i="1" dirty="0" err="1"/>
              <a:t>Elements</a:t>
            </a:r>
            <a:r>
              <a:rPr lang="sk-SK" sz="2000" i="1" dirty="0"/>
              <a:t> </a:t>
            </a:r>
            <a:r>
              <a:rPr lang="sk-SK" sz="2000" i="1" dirty="0" err="1"/>
              <a:t>of</a:t>
            </a:r>
            <a:r>
              <a:rPr lang="sk-SK" sz="2000" i="1" dirty="0"/>
              <a:t> </a:t>
            </a:r>
            <a:r>
              <a:rPr lang="sk-SK" sz="2000" i="1" dirty="0" err="1"/>
              <a:t>Reusable</a:t>
            </a:r>
            <a:r>
              <a:rPr lang="sk-SK" sz="2000" i="1" dirty="0"/>
              <a:t> </a:t>
            </a:r>
            <a:r>
              <a:rPr lang="sk-SK" sz="2000" i="1" dirty="0" err="1"/>
              <a:t>Object-Oriented</a:t>
            </a:r>
            <a:r>
              <a:rPr lang="sk-SK" sz="2000" i="1" dirty="0"/>
              <a:t> Software</a:t>
            </a:r>
            <a:r>
              <a:rPr lang="sk-SK" sz="2000" dirty="0"/>
              <a:t> by </a:t>
            </a:r>
            <a:r>
              <a:rPr lang="sk-SK" sz="2000" dirty="0" err="1"/>
              <a:t>Design</a:t>
            </a:r>
            <a:r>
              <a:rPr lang="sk-SK" sz="2000" dirty="0"/>
              <a:t> </a:t>
            </a:r>
            <a:r>
              <a:rPr lang="sk-SK" sz="2000" dirty="0" err="1"/>
              <a:t>Patterns</a:t>
            </a:r>
            <a:r>
              <a:rPr lang="sk-SK" sz="2000" dirty="0"/>
              <a:t>: </a:t>
            </a:r>
            <a:r>
              <a:rPr lang="sk-SK" sz="2000" dirty="0" err="1"/>
              <a:t>Elements</a:t>
            </a:r>
            <a:r>
              <a:rPr lang="sk-SK" sz="2000" dirty="0"/>
              <a:t> </a:t>
            </a:r>
            <a:r>
              <a:rPr lang="sk-SK" sz="2000" dirty="0" err="1"/>
              <a:t>of</a:t>
            </a:r>
            <a:r>
              <a:rPr lang="sk-SK" sz="2000" dirty="0"/>
              <a:t> </a:t>
            </a:r>
            <a:r>
              <a:rPr lang="sk-SK" sz="2000" dirty="0" err="1"/>
              <a:t>Reusable</a:t>
            </a:r>
            <a:r>
              <a:rPr lang="sk-SK" sz="2000" dirty="0"/>
              <a:t> </a:t>
            </a:r>
            <a:r>
              <a:rPr lang="sk-SK" sz="2000" dirty="0" err="1"/>
              <a:t>Object-Oriented</a:t>
            </a:r>
            <a:r>
              <a:rPr lang="sk-SK" sz="2000" dirty="0"/>
              <a:t> Software by </a:t>
            </a:r>
            <a:r>
              <a:rPr lang="sk-SK" sz="2000" dirty="0" err="1"/>
              <a:t>ErichGamma</a:t>
            </a:r>
            <a:r>
              <a:rPr lang="sk-SK" sz="2000" dirty="0"/>
              <a:t>, </a:t>
            </a:r>
            <a:r>
              <a:rPr lang="sk-SK" sz="2000" dirty="0" err="1"/>
              <a:t>RichardHelm</a:t>
            </a:r>
            <a:r>
              <a:rPr lang="sk-SK" sz="2000" dirty="0"/>
              <a:t>, </a:t>
            </a:r>
            <a:r>
              <a:rPr lang="sk-SK" sz="2000" dirty="0" err="1"/>
              <a:t>RalphJohnson</a:t>
            </a:r>
            <a:r>
              <a:rPr lang="sk-SK" sz="2000" dirty="0"/>
              <a:t>, and </a:t>
            </a:r>
            <a:r>
              <a:rPr lang="sk-SK" sz="2000" dirty="0" err="1"/>
              <a:t>JohnVlissides</a:t>
            </a:r>
            <a:r>
              <a:rPr lang="sk-SK" sz="2000" dirty="0"/>
              <a:t> (</a:t>
            </a:r>
            <a:r>
              <a:rPr lang="sk-SK" sz="2000" dirty="0" err="1"/>
              <a:t>the</a:t>
            </a:r>
            <a:r>
              <a:rPr lang="sk-SK" sz="2000" dirty="0"/>
              <a:t> </a:t>
            </a:r>
            <a:r>
              <a:rPr lang="sk-SK" sz="2000" dirty="0" err="1"/>
              <a:t>GangOfFour</a:t>
            </a:r>
            <a:r>
              <a:rPr lang="sk-SK" sz="2000" dirty="0"/>
              <a:t>)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sk-SK" sz="2000" dirty="0">
                <a:hlinkClick r:id="rId3"/>
              </a:rPr>
              <a:t>https://refactoring.guru/design-patterns/chain-of-responsibility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sk-SK" sz="2000" dirty="0">
                <a:hlinkClick r:id="rId4"/>
              </a:rPr>
              <a:t>https://www.codeproject.com/Articles/39166/Using-the-Chain-Of-Command-Design-Pattern-Concepts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sk-SK" sz="2000" dirty="0">
                <a:hlinkClick r:id="rId5"/>
              </a:rPr>
              <a:t>https://www.baeldung.com/chain-of-responsibility-pattern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sk-SK" sz="2000" dirty="0">
                <a:hlinkClick r:id="rId6"/>
              </a:rPr>
              <a:t>https://springframework.guru/gang-of-four-design-patterns/chain-of-responsibility-pattern/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sk-SK" sz="2000" dirty="0">
                <a:hlinkClick r:id="rId7"/>
              </a:rPr>
              <a:t>https://www.tutorialspoint.com/design_pattern/chain_of_responsibility_pattern.htm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sk-SK" sz="2000" dirty="0">
                <a:hlinkClick r:id="rId8"/>
              </a:rPr>
              <a:t>https://en.wikipedia.org/wiki/Chain-of-responsibility_pattern</a:t>
            </a: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9"/>
              </a:rPr>
              <a:t>https://www.codenuclear.com/chain-of-responsibility-design-pattern-in-java/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226156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Chain of Responsibility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73543" y="3585472"/>
            <a:ext cx="7568078" cy="1083632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r>
              <a:rPr lang="sk-SK" sz="4000" b="1" dirty="0">
                <a:solidFill>
                  <a:srgbClr val="FE801A"/>
                </a:solidFill>
              </a:rPr>
              <a:t>Questions</a:t>
            </a:r>
            <a:r>
              <a:rPr lang="en-US" sz="4000" b="1" dirty="0">
                <a:solidFill>
                  <a:srgbClr val="FE801A"/>
                </a:solidFill>
              </a:rPr>
              <a:t> and discussion</a:t>
            </a:r>
            <a:endParaRPr lang="sk-SK" sz="4000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  <a:spcBef>
                <a:spcPts val="1871"/>
              </a:spcBef>
            </a:pPr>
            <a:endParaRPr 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 Are Design Patterns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sk-SK" b="1"/>
              <a:t>WHAT ARE DESIGN PATTERNS </a:t>
            </a:r>
            <a:br>
              <a:rPr lang="sk-SK" b="1"/>
            </a:br>
            <a:endParaRPr lang="sk-SK" b="1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506319" cy="5230800"/>
          </a:xfrm>
        </p:spPr>
        <p:txBody>
          <a:bodyPr wrap="square" lIns="91440" tIns="45720" rIns="91440" bIns="45720"/>
          <a:lstStyle/>
          <a:p>
            <a:pPr lvl="0" hangingPunct="1">
              <a:lnSpc>
                <a:spcPct val="80000"/>
              </a:lnSpc>
            </a:pPr>
            <a:r>
              <a:rPr lang="en-US" i="1"/>
              <a:t>A software design pattern is a general, reusable solution to a commonly occurring problem. It is not a finished design that can be transformed directly into source or machine code. It is a description or template for how to solve a problem that can be used in many different situations. Design patterns are formalized best practices that the programmer can use to solve common problems when designing an application or system.</a:t>
            </a:r>
          </a:p>
          <a:p>
            <a:pPr lvl="0" hangingPunct="1">
              <a:lnSpc>
                <a:spcPct val="80000"/>
              </a:lnSpc>
            </a:pPr>
            <a:endParaRPr lang="en-US"/>
          </a:p>
          <a:p>
            <a:pPr lvl="0" hangingPunct="1">
              <a:lnSpc>
                <a:spcPct val="80000"/>
              </a:lnSpc>
            </a:pPr>
            <a:r>
              <a:rPr lang="en-US" b="1"/>
              <a:t>Types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/>
              <a:t>Creational (singleton, builder, lazy init, abstract factory, object pool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/>
              <a:t>Structural (adapter, bridge, decorator, facade, composite, proxy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/>
              <a:t>Behavioral (iterator, strategy, template method, visitor, command etc.)</a:t>
            </a:r>
          </a:p>
          <a:p>
            <a:pPr lvl="0" hangingPunct="1">
              <a:lnSpc>
                <a:spcPct val="80000"/>
              </a:lnSpc>
              <a:buClr>
                <a:srgbClr val="FFFFFF"/>
              </a:buClr>
              <a:buSzPct val="100000"/>
              <a:buFont typeface="StarSymbol"/>
              <a:buChar char="•"/>
            </a:pPr>
            <a:r>
              <a:rPr lang="en-US"/>
              <a:t>Concurrency (thread pool, double checked locking, monitor object, reactor etc.)</a:t>
            </a:r>
          </a:p>
          <a:p>
            <a:pPr lvl="0" hangingPunct="1">
              <a:lnSpc>
                <a:spcPct val="80000"/>
              </a:lnSpc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935581" y="2721832"/>
            <a:ext cx="6078947" cy="1293840"/>
          </a:xfrm>
        </p:spPr>
        <p:txBody>
          <a:bodyPr wrap="square" lIns="91440" tIns="45720" rIns="91440" bIns="45720">
            <a:noAutofit/>
          </a:bodyPr>
          <a:lstStyle/>
          <a:p>
            <a:pPr lvl="0" algn="l" hangingPunct="1"/>
            <a:br>
              <a:rPr lang="en-US" b="1" dirty="0"/>
            </a:br>
            <a:r>
              <a:rPr lang="en-US" b="1" dirty="0"/>
              <a:t>Chain of Responsibility</a:t>
            </a:r>
            <a:br>
              <a:rPr lang="en-US" b="1" dirty="0"/>
            </a:br>
            <a:endParaRPr lang="sk-SK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C3B05-58D0-4E63-95F3-8708AC2BB39A}"/>
              </a:ext>
            </a:extLst>
          </p:cNvPr>
          <p:cNvSpPr txBox="1">
            <a:spLocks/>
          </p:cNvSpPr>
          <p:nvPr/>
        </p:nvSpPr>
        <p:spPr>
          <a:xfrm>
            <a:off x="8558073" y="5690587"/>
            <a:ext cx="2725444" cy="8611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kern="1200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Peter Kajsa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Mail Example with Chain of Responsibility Pattern">
            <a:extLst>
              <a:ext uri="{FF2B5EF4-FFF2-40B4-BE49-F238E27FC236}">
                <a16:creationId xmlns:a16="http://schemas.microsoft.com/office/drawing/2014/main" id="{3DACCA22-B964-4266-AF3B-72C4DDC9E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95" y="2276669"/>
            <a:ext cx="12216883" cy="458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69F4B8-F94F-4754-AEEE-D15D5B66EF44}"/>
              </a:ext>
            </a:extLst>
          </p:cNvPr>
          <p:cNvSpPr txBox="1"/>
          <p:nvPr/>
        </p:nvSpPr>
        <p:spPr>
          <a:xfrm>
            <a:off x="3107094" y="1568783"/>
            <a:ext cx="10133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entury Gothic" panose="020B0502020202020204" pitchFamily="34" charset="0"/>
              </a:rPr>
              <a:t>Chain of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8721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Chain of Responsibility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5799" y="1627199"/>
            <a:ext cx="11506319" cy="5230800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</a:pPr>
            <a:r>
              <a:rPr lang="sk-SK" b="1" dirty="0">
                <a:solidFill>
                  <a:srgbClr val="FE801A"/>
                </a:solidFill>
              </a:rPr>
              <a:t>GoF Definition</a:t>
            </a:r>
          </a:p>
          <a:p>
            <a:pPr lvl="0" hangingPunct="1">
              <a:lnSpc>
                <a:spcPct val="80000"/>
              </a:lnSpc>
            </a:pPr>
            <a:r>
              <a:rPr lang="en-US" dirty="0"/>
              <a:t>“Avoid coupling the sender of a request to its receiver by giving more than one object a chance to handle the request. Chain the receiving objects and pass the request along the chain until an object handles it.” </a:t>
            </a:r>
            <a:r>
              <a:rPr lang="en-US" sz="900" dirty="0"/>
              <a:t>(</a:t>
            </a:r>
            <a:r>
              <a:rPr lang="en-US" sz="900" dirty="0">
                <a:hlinkClick r:id="rId3" tooltip=" Design Patterns: Elements of Reusable Object-Oriented Software"/>
              </a:rPr>
              <a:t>Design Patterns: Elements of Reusable Object-Oriented Software</a:t>
            </a:r>
            <a:r>
              <a:rPr lang="en-US" sz="900" dirty="0"/>
              <a:t>)</a:t>
            </a:r>
          </a:p>
          <a:p>
            <a:pPr lvl="0" hangingPunct="1">
              <a:lnSpc>
                <a:spcPct val="80000"/>
              </a:lnSpc>
            </a:pPr>
            <a:endParaRPr lang="en-US" sz="800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What is the Chain of Responsibility pattern good for?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we want to decouple a sender and receiver of a request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multiple objects (determined at runtime) are candidates to handle a request and we don’t want to specify handlers or the receiver explicitly. 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When we want to issue a request to one of several objects and we don’t care which one of them handle this request</a:t>
            </a:r>
            <a:endParaRPr lang="en-US" sz="800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sk-SK" b="1" dirty="0">
              <a:solidFill>
                <a:srgbClr val="FE801A"/>
              </a:solidFill>
            </a:endParaRPr>
          </a:p>
          <a:p>
            <a:pPr lvl="0" hangingPunct="1">
              <a:lnSpc>
                <a:spcPct val="80000"/>
              </a:lnSpc>
            </a:pPr>
            <a:endParaRPr lang="en-US" dirty="0"/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wrap="square" lIns="91440" tIns="45720" rIns="91440" bIns="45720">
            <a:noAutofit/>
          </a:bodyPr>
          <a:lstStyle/>
          <a:p>
            <a:pPr lvl="0" hangingPunct="1"/>
            <a:r>
              <a:rPr lang="en-US" b="1" dirty="0"/>
              <a:t>Chain of Responsibility</a:t>
            </a:r>
            <a:endParaRPr lang="sk-SK" b="1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9682" y="1821408"/>
            <a:ext cx="11506319" cy="4977787"/>
          </a:xfrm>
        </p:spPr>
        <p:txBody>
          <a:bodyPr wrap="square" lIns="91440" tIns="45720" rIns="91440" bIns="45720">
            <a:normAutofit/>
          </a:bodyPr>
          <a:lstStyle/>
          <a:p>
            <a:pPr lvl="0" hangingPunct="1">
              <a:lnSpc>
                <a:spcPct val="80000"/>
              </a:lnSpc>
              <a:spcAft>
                <a:spcPts val="1200"/>
              </a:spcAft>
            </a:pPr>
            <a:r>
              <a:rPr lang="en-US" b="1" dirty="0">
                <a:solidFill>
                  <a:srgbClr val="FE801A"/>
                </a:solidFill>
              </a:rPr>
              <a:t>Concept</a:t>
            </a:r>
            <a:endParaRPr lang="en-US" b="1" dirty="0">
              <a:solidFill>
                <a:schemeClr val="bg1"/>
              </a:solidFill>
            </a:endParaRP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CoR</a:t>
            </a:r>
            <a:r>
              <a:rPr lang="en-US" dirty="0"/>
              <a:t> consists of sequence of loosely coupled programming units i.e. handler objects linked together into a chain.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sk-SK" dirty="0" err="1"/>
              <a:t>lient</a:t>
            </a:r>
            <a:r>
              <a:rPr lang="sk-SK" dirty="0"/>
              <a:t> </a:t>
            </a:r>
            <a:r>
              <a:rPr lang="en-US" dirty="0"/>
              <a:t>initiates a request and passes it to a handler in the chain.	</a:t>
            </a:r>
          </a:p>
          <a:p>
            <a:pPr marL="342900" indent="-342900" hangingPunct="1">
              <a:lnSpc>
                <a:spcPct val="8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Each handler performs its processing logic</a:t>
            </a:r>
            <a:r>
              <a:rPr lang="sk-SK" dirty="0"/>
              <a:t> and</a:t>
            </a:r>
            <a:r>
              <a:rPr lang="en-US" dirty="0"/>
              <a:t> then potentially passes the processing request onto the next link (i.e. handler) in the chain. </a:t>
            </a:r>
          </a:p>
          <a:p>
            <a:pPr lvl="0" hangingPunct="1">
              <a:lnSpc>
                <a:spcPct val="80000"/>
              </a:lnSpc>
            </a:pP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645" y="4482104"/>
            <a:ext cx="7276679" cy="161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028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467315" y="1880212"/>
            <a:ext cx="5368868" cy="935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FE801A"/>
                </a:solidFill>
              </a:rPr>
              <a:t>Participants </a:t>
            </a:r>
            <a:r>
              <a:rPr lang="en-US" b="1" dirty="0">
                <a:solidFill>
                  <a:srgbClr val="FE801A"/>
                </a:solidFill>
              </a:rPr>
              <a:t>                               </a:t>
            </a:r>
            <a:endParaRPr lang="en-US" b="1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4DDCACE-6315-4FB0-BEEC-16E32DD8CD78}"/>
              </a:ext>
            </a:extLst>
          </p:cNvPr>
          <p:cNvSpPr txBox="1"/>
          <p:nvPr/>
        </p:nvSpPr>
        <p:spPr>
          <a:xfrm>
            <a:off x="467315" y="2263413"/>
            <a:ext cx="4832968" cy="273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/>
              <a:t>Client</a:t>
            </a:r>
            <a:r>
              <a:rPr lang="en-US" sz="2400" dirty="0"/>
              <a:t> – initiates request to a </a:t>
            </a:r>
            <a:r>
              <a:rPr lang="en-US" sz="2400" dirty="0" err="1"/>
              <a:t>ConcreteHandler</a:t>
            </a:r>
            <a:r>
              <a:rPr lang="en-US" sz="2400" dirty="0"/>
              <a:t> in the chain.</a:t>
            </a:r>
          </a:p>
          <a:p>
            <a:pPr marL="342900" lvl="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/>
              <a:t>Handler</a:t>
            </a:r>
            <a:r>
              <a:rPr lang="en-US" sz="2400" dirty="0"/>
              <a:t> – defines interface for handling of requests. </a:t>
            </a:r>
          </a:p>
          <a:p>
            <a:pPr marL="342900" lvl="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 err="1"/>
              <a:t>ConcreteHandler</a:t>
            </a:r>
            <a:r>
              <a:rPr lang="en-US" sz="2400" dirty="0"/>
              <a:t> – handles requests it is responsible for, otherwise forwards requests to successor.</a:t>
            </a:r>
          </a:p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434476" y="1880210"/>
            <a:ext cx="5368868" cy="935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FE801A"/>
                </a:solidFill>
              </a:rPr>
              <a:t>Class diagram </a:t>
            </a:r>
            <a:r>
              <a:rPr lang="en-US" b="1" dirty="0">
                <a:solidFill>
                  <a:srgbClr val="FE801A"/>
                </a:solidFill>
              </a:rPr>
              <a:t>                               </a:t>
            </a:r>
            <a:endParaRPr lang="en-US" b="1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  <p:pic>
        <p:nvPicPr>
          <p:cNvPr id="4098" name="Picture 2" descr="VÃ½sledok vyhÄ¾adÃ¡vania obrÃ¡zkov pre dopyt Chain of Responsibil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475" y="2263412"/>
            <a:ext cx="5930833" cy="31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5462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467315" y="1880212"/>
            <a:ext cx="5368868" cy="935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FE801A"/>
                </a:solidFill>
              </a:rPr>
              <a:t>Participants </a:t>
            </a:r>
            <a:r>
              <a:rPr lang="en-US" b="1" dirty="0">
                <a:solidFill>
                  <a:srgbClr val="FE801A"/>
                </a:solidFill>
              </a:rPr>
              <a:t>                               </a:t>
            </a:r>
            <a:endParaRPr lang="en-US" b="1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4DDCACE-6315-4FB0-BEEC-16E32DD8CD78}"/>
              </a:ext>
            </a:extLst>
          </p:cNvPr>
          <p:cNvSpPr txBox="1"/>
          <p:nvPr/>
        </p:nvSpPr>
        <p:spPr>
          <a:xfrm>
            <a:off x="467315" y="2263413"/>
            <a:ext cx="4832968" cy="2142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/>
              <a:t>Client</a:t>
            </a:r>
            <a:r>
              <a:rPr lang="en-US" sz="2400" dirty="0"/>
              <a:t> – initiates request to a </a:t>
            </a:r>
            <a:r>
              <a:rPr lang="en-US" sz="2400" dirty="0" err="1"/>
              <a:t>ConcreteHandler</a:t>
            </a:r>
            <a:r>
              <a:rPr lang="en-US" sz="2400" dirty="0"/>
              <a:t> in the chain.</a:t>
            </a:r>
          </a:p>
          <a:p>
            <a:pPr marL="342900" lvl="0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b="1" dirty="0" err="1"/>
              <a:t>ConcreteHandler</a:t>
            </a:r>
            <a:r>
              <a:rPr lang="en-US" sz="2400" dirty="0"/>
              <a:t> – handles requests it is responsible for, otherwise forwards requests to successor.</a:t>
            </a:r>
          </a:p>
          <a:p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434476" y="1880210"/>
            <a:ext cx="5368868" cy="935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1">
              <a:lnSpc>
                <a:spcPct val="80000"/>
              </a:lnSpc>
              <a:spcAft>
                <a:spcPts val="1200"/>
              </a:spcAft>
            </a:pPr>
            <a:r>
              <a:rPr lang="en-US" sz="2400" b="1" dirty="0">
                <a:solidFill>
                  <a:srgbClr val="FE801A"/>
                </a:solidFill>
              </a:rPr>
              <a:t>Sequence diagram </a:t>
            </a:r>
            <a:r>
              <a:rPr lang="en-US" b="1" dirty="0">
                <a:solidFill>
                  <a:srgbClr val="FE801A"/>
                </a:solidFill>
              </a:rPr>
              <a:t>                               </a:t>
            </a:r>
            <a:endParaRPr lang="en-US" b="1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476" y="2263413"/>
            <a:ext cx="5569859" cy="2903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2532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 txBox="1">
            <a:spLocks/>
          </p:cNvSpPr>
          <p:nvPr/>
        </p:nvSpPr>
        <p:spPr>
          <a:xfrm>
            <a:off x="2774944" y="2741346"/>
            <a:ext cx="6643699" cy="21413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0" marR="0" indent="0" algn="l" rtl="0" hangingPunct="0">
              <a:lnSpc>
                <a:spcPct val="90000"/>
              </a:lnSpc>
              <a:spcBef>
                <a:spcPts val="998"/>
              </a:spcBef>
              <a:spcAft>
                <a:spcPts val="0"/>
              </a:spcAft>
              <a:tabLst>
                <a:tab pos="685799" algn="l"/>
                <a:tab pos="1600200" algn="l"/>
                <a:tab pos="2514600" algn="l"/>
                <a:tab pos="3429000" algn="l"/>
                <a:tab pos="4343400" algn="l"/>
                <a:tab pos="5257800" algn="l"/>
                <a:tab pos="6172200" algn="l"/>
                <a:tab pos="7086600" algn="l"/>
                <a:tab pos="8000999" algn="l"/>
                <a:tab pos="8915399" algn="l"/>
                <a:tab pos="9829800" algn="l"/>
              </a:tabLst>
              <a:defRPr lang="en-US" sz="2200" b="0" i="0" u="none" strike="noStrike" cap="none" baseline="0">
                <a:ln>
                  <a:noFill/>
                </a:ln>
                <a:solidFill>
                  <a:srgbClr val="FFFFFF"/>
                </a:solidFill>
                <a:highlight>
                  <a:scrgbClr r="0" g="0" b="0">
                    <a:alpha val="0"/>
                  </a:scrgbClr>
                </a:highlight>
                <a:latin typeface="Century Gothic" pitchFamily="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hangingPunct="1">
              <a:lnSpc>
                <a:spcPct val="80000"/>
              </a:lnSpc>
              <a:spcAft>
                <a:spcPts val="1200"/>
              </a:spcAft>
            </a:pPr>
            <a:r>
              <a:rPr lang="en-US" sz="3600" b="1" dirty="0">
                <a:solidFill>
                  <a:srgbClr val="FE801A"/>
                </a:solidFill>
              </a:rPr>
              <a:t>Chain of Responsibility Demo – Simple Logger                                </a:t>
            </a:r>
            <a:endParaRPr lang="en-US" sz="3600" b="1" dirty="0">
              <a:solidFill>
                <a:schemeClr val="bg1"/>
              </a:solidFill>
            </a:endParaRPr>
          </a:p>
          <a:p>
            <a:pPr hangingPunct="1"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469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itle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itle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tle5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itle6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4886</TotalTime>
  <Words>586</Words>
  <Application>Microsoft Office PowerPoint</Application>
  <PresentationFormat>Custom</PresentationFormat>
  <Paragraphs>77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Arial</vt:lpstr>
      <vt:lpstr>Calibri</vt:lpstr>
      <vt:lpstr>Century Gothic</vt:lpstr>
      <vt:lpstr>Lohit Devanagari</vt:lpstr>
      <vt:lpstr>StarSymbol</vt:lpstr>
      <vt:lpstr>WenQuanYi Zen Hei Sharp</vt:lpstr>
      <vt:lpstr>Default</vt:lpstr>
      <vt:lpstr>Title1</vt:lpstr>
      <vt:lpstr>Title2</vt:lpstr>
      <vt:lpstr>Title3</vt:lpstr>
      <vt:lpstr>Title4</vt:lpstr>
      <vt:lpstr>Title5</vt:lpstr>
      <vt:lpstr>Title6</vt:lpstr>
      <vt:lpstr>DESIGN (ANTI-)PATTERNS</vt:lpstr>
      <vt:lpstr>WHAT ARE DESIGN PATTERNS  </vt:lpstr>
      <vt:lpstr> Chain of Responsibility </vt:lpstr>
      <vt:lpstr>PowerPoint Presentation</vt:lpstr>
      <vt:lpstr>Chain of Responsibility</vt:lpstr>
      <vt:lpstr>Chain of Responsibility</vt:lpstr>
      <vt:lpstr>PowerPoint Presentation</vt:lpstr>
      <vt:lpstr>PowerPoint Presentation</vt:lpstr>
      <vt:lpstr>PowerPoint Presentation</vt:lpstr>
      <vt:lpstr>Chain of Responsibility</vt:lpstr>
      <vt:lpstr>Chain of Responsibility</vt:lpstr>
      <vt:lpstr>Chain of Responsibility</vt:lpstr>
      <vt:lpstr>Chain of Responsibility</vt:lpstr>
      <vt:lpstr>Chain of Responsibility</vt:lpstr>
      <vt:lpstr>Chain of Responsibility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(ANTI-)PATTERNS</dc:title>
  <dc:creator>Juraj Kollar</dc:creator>
  <cp:lastModifiedBy>Peter Kajsa</cp:lastModifiedBy>
  <cp:revision>67</cp:revision>
  <dcterms:created xsi:type="dcterms:W3CDTF">2019-03-26T16:03:10Z</dcterms:created>
  <dcterms:modified xsi:type="dcterms:W3CDTF">2019-05-29T10:44:45Z</dcterms:modified>
</cp:coreProperties>
</file>