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50"/>
  </p:notesMasterIdLst>
  <p:handoutMasterIdLst>
    <p:handoutMasterId r:id="rId51"/>
  </p:handoutMasterIdLst>
  <p:sldIdLst>
    <p:sldId id="256" r:id="rId8"/>
    <p:sldId id="315" r:id="rId9"/>
    <p:sldId id="317" r:id="rId10"/>
    <p:sldId id="316" r:id="rId11"/>
    <p:sldId id="288" r:id="rId12"/>
    <p:sldId id="320" r:id="rId13"/>
    <p:sldId id="318" r:id="rId14"/>
    <p:sldId id="319" r:id="rId15"/>
    <p:sldId id="321" r:id="rId16"/>
    <p:sldId id="322" r:id="rId17"/>
    <p:sldId id="327" r:id="rId18"/>
    <p:sldId id="326" r:id="rId19"/>
    <p:sldId id="325" r:id="rId20"/>
    <p:sldId id="324" r:id="rId21"/>
    <p:sldId id="323" r:id="rId22"/>
    <p:sldId id="329" r:id="rId23"/>
    <p:sldId id="328" r:id="rId24"/>
    <p:sldId id="332" r:id="rId25"/>
    <p:sldId id="331" r:id="rId26"/>
    <p:sldId id="333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10" r:id="rId46"/>
    <p:sldId id="311" r:id="rId47"/>
    <p:sldId id="268" r:id="rId48"/>
    <p:sldId id="281" r:id="rId49"/>
  </p:sldIdLst>
  <p:sldSz cx="12193588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C224CAE8-D6E1-4DFA-B688-8EC559DF47B5}" type="slidenum">
              <a:t>‹#›</a:t>
            </a:fld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3005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7261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9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2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2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66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2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4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0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4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21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68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8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7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7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09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8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1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37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0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1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43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0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809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1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07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2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2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68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165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2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425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039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49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2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94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9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18035-A34B-4EC9-BE9A-C0259D919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C287FE-A849-41B2-AE1A-94F17ABDDF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551C40-BB73-4760-8D31-963AD04E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FDDBD0-C877-4CE8-AD47-E59C987696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00E068-BD20-4709-A75D-B150823F71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2D1207-BBC4-47AC-9275-1638BB0222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F322A-7C6A-4D8D-A9C6-D159F7EBBF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43DCEA-76D4-422E-B44A-BE3DAFD54F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B73AD-4E64-4D9E-A823-D1ECE8D3FD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6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BC1A41-981D-4997-B57A-8FECCACFE6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87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B8FA1E-084E-497A-A1EB-4B7F6378A5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0D8EC8-DD82-42EB-8A77-8B612D04CF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9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DE86F3-1C97-4D75-90CA-50D817D48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8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F581F7-457D-400B-88B7-9CCC068EB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633AF8-CBE3-4FD8-B8A6-F067C44F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4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A88C2-EA94-4790-BEDE-4A21356B7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40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312788-A06C-4772-9645-7A33819F6C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D4DB30-22F8-4DFD-8E09-B2867C7BC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1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CF13E-9141-4424-99C1-78462333F6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5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84EB2-B8C6-43FE-A3C6-1AF621B149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8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D2D04-3659-4958-A704-D843ADDD76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6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7C0596-B99A-4775-85F3-75C574EAB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30F97-56C8-496C-A90A-8650719A7A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0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A5E499-9F67-49F6-BA42-BA700EA40D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7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09F719-E5B3-4BD8-842C-37EDDEDF06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0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F1435-D96B-4ABC-B140-482F41B336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4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95B67-6AA4-4BBE-83B7-055EC45CD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A20F8D-76C1-4F54-B825-98AB8FED5A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1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7FCDA2-D345-46E5-BB6F-D04B274199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ED1F01-CBD6-402F-8415-E26691AC1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40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11D66-107E-419A-8F7D-AFA22FEB56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42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CB1992-B600-408F-905D-7700816D1B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10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4403F6-0388-4B76-AEF4-8243D6D362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9401C-EDEF-4FBC-B969-A4C636E855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36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A23167-1607-427B-B4B7-B138F5EE8E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97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636DA-55F3-4A0C-93F1-8D760F10C5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0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0430E-3F9C-40D1-AF93-33FEEF5635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5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74908-4704-4D67-9D54-F712D41707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67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C061F6-BB8F-4E4D-AFAC-12B63B32D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8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E127A8-45E9-4550-AAF9-03B022A9BD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20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6FA1B0-001A-4CEB-8CCC-90DB82C9AD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3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6782CC-2792-4EF2-A965-7D0DC867D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28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5E77F3-57D2-4150-9747-B8C22658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71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1AD07F-298B-4436-87D7-A59C4C0AA6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D5CF9-817D-4698-9D77-B0776D7690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72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37A844-9ED1-4F27-9F04-0441026BF2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872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119F8A-A908-44AD-9B1D-F28A16ECC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80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8FC21B-C4CD-4C78-9941-B3C6F56632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5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3A7D91-3E93-4E13-90C9-A6868BF29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22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37D444-AEE0-4509-A76B-E0BC521511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37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CE7581-13F3-418E-A0FC-03A9BB9A87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A0EA7-B07F-4D28-AE1C-AD5CF901A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2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24D5D-93EB-4E65-8AFA-9BF0859432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71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E2691F-61C0-49DB-904D-9ED8F42DBF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99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7A4BF5-EC77-4165-B14E-C7FA4DD0A1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EE33C9-754A-462F-BA4B-82747242C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78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F6236E-6796-49AE-AA26-BA71A13398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63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77CBD8-7CC1-43C8-AAE5-D977A0722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84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046965-867A-4FE0-8C5C-3DF0AE44C2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76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477AE4-CFC4-42AD-9B29-E979B5D5F3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DB3C6A-4032-443B-A34A-0DF0E92FBA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20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9DF421-4C84-4AF2-81CF-465EBC6637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4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34D9A-B32F-4582-84C8-E16722F147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19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DB670-2F64-49AC-862B-983C2B501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33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45187C-8421-43D1-B17E-C9A9FB0B8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C08EAC-1D1F-4A94-8448-B436EF89D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7570FC-20ED-4994-A584-045534816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916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3BAEE-E1E9-4A78-914D-D718A752C0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28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E7B10-310D-40B4-B53F-FA681030F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64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402E0-1A72-41A9-AB1C-E09261E329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68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B4FE5-55D4-4951-BDD9-E76ECB3D39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73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3D3A42-3809-43C6-A04A-1F00C55EFB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7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2A9BC-4658-4421-B5DB-B1EF5C8FF5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2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6F2B9E-6ECB-45BF-BA2C-38E9E955B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84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2B73DC-0B70-4126-83ED-43FF950F4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C1919-3174-4D5F-9A01-0F5E92AD12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2C1C7-2D59-4B07-968C-583FE61E7E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8594640" y="6356520"/>
            <a:ext cx="29116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6356520"/>
            <a:ext cx="77724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763120" y="380520"/>
            <a:ext cx="2743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05F10210-5FCE-4BBD-8F7E-63640512FE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7" descr="C0-HD-BTM.png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7908839" y="4314960"/>
            <a:ext cx="2911679" cy="37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1371599" y="4324320"/>
            <a:ext cx="64007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8077320" y="143028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393CE12-20B0-4AEA-AB03-14112229CE2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880"/>
            <a:ext cx="6991199" cy="3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ED4C9759-A86D-475E-9601-38AEB00A70B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36D45615-4D76-4E8E-9499-D3415C901D5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8"/>
          <p:cNvSpPr/>
          <p:nvPr/>
        </p:nvSpPr>
        <p:spPr>
          <a:xfrm>
            <a:off x="476280" y="93348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“</a:t>
            </a:r>
          </a:p>
        </p:txBody>
      </p:sp>
      <p:sp>
        <p:nvSpPr>
          <p:cNvPr id="4" name="TextBox 9"/>
          <p:cNvSpPr/>
          <p:nvPr/>
        </p:nvSpPr>
        <p:spPr>
          <a:xfrm>
            <a:off x="10983960" y="270180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”</a:t>
            </a:r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AC7CD73-6B19-4846-BF6F-A2BDCCF7291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8E45A6AF-3B79-4DA2-B94B-A3594252FDA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520"/>
            <a:ext cx="6991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184C2505-6BF8-4576-B13F-F6D2518E344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factory-method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arning.oreilly.com/library/view/design-patterns-in/9780321630483/ch13.html" TargetMode="External"/><Relationship Id="rId4" Type="http://schemas.openxmlformats.org/officeDocument/2006/relationships/hyperlink" Target="https://learning.oreilly.com/library/view/design-patterns-and/9781786463593/58c92a6e-429d-44cc-b734-3d672c0fe281.x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siGN (ANTI-)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B1C0A9-BF63-44E9-87B7-47661CADB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15" y="2053554"/>
            <a:ext cx="4436485" cy="2943319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844030" y="1803240"/>
            <a:ext cx="6976129" cy="1825920"/>
          </a:xfrm>
        </p:spPr>
        <p:txBody>
          <a:bodyPr wrap="square" lIns="91440" tIns="45720" rIns="91440" bIns="45720" anchor="b">
            <a:noAutofit/>
          </a:bodyPr>
          <a:lstStyle/>
          <a:p>
            <a:pPr algn="l" hangingPunct="1"/>
            <a:r>
              <a:rPr lang="en-US" sz="6000" dirty="0"/>
              <a:t>Flyweight</a:t>
            </a:r>
            <a:br>
              <a:rPr lang="en-US" sz="6000" dirty="0"/>
            </a:br>
            <a:br>
              <a:rPr lang="en-US" sz="1600" dirty="0"/>
            </a:br>
            <a:r>
              <a:rPr lang="en-US" sz="1800" dirty="0"/>
              <a:t>DESIGN (ANT</a:t>
            </a:r>
            <a:r>
              <a:rPr lang="en-US" sz="1800" dirty="0">
                <a:solidFill>
                  <a:srgbClr val="FF0000"/>
                </a:solidFill>
                <a:latin typeface="Freehand575 BT" panose="03080702030306060204" pitchFamily="66" charset="0"/>
              </a:rPr>
              <a:t>Y</a:t>
            </a:r>
            <a:r>
              <a:rPr lang="en-US" sz="1800" dirty="0"/>
              <a:t>-)PATTERNS</a:t>
            </a:r>
            <a:br>
              <a:rPr lang="en-US" sz="1800" dirty="0"/>
            </a:br>
            <a:r>
              <a:rPr lang="en-US" sz="1800" dirty="0"/>
              <a:t>Coffee Break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8319" y="4134240"/>
            <a:ext cx="182399" cy="30632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r>
              <a:rPr lang="en-US" sz="1400" dirty="0"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	</a:t>
            </a:r>
            <a:endParaRPr lang="en-US" sz="1400" b="0" i="0" u="none" strike="noStrike" cap="none" baseline="0" dirty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FC233-CD22-4588-99D2-0435CA62D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94" y="2387216"/>
            <a:ext cx="1212137" cy="12419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45FCA31-825E-495B-9B41-B72738132F06}"/>
              </a:ext>
            </a:extLst>
          </p:cNvPr>
          <p:cNvSpPr txBox="1">
            <a:spLocks/>
          </p:cNvSpPr>
          <p:nvPr/>
        </p:nvSpPr>
        <p:spPr>
          <a:xfrm>
            <a:off x="10212309" y="6364587"/>
            <a:ext cx="1981279" cy="5658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kern="1200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algn="l" hangingPunct="1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Freestyle Script" panose="030804020302050B0404" pitchFamily="66" charset="0"/>
              </a:rPr>
              <a:t>Peter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Freestyle Script" panose="030804020302050B0404" pitchFamily="66" charset="0"/>
              </a:rPr>
              <a:t>Pra</a:t>
            </a:r>
            <a:r>
              <a:rPr lang="sk-SK" sz="3200" dirty="0">
                <a:solidFill>
                  <a:schemeClr val="accent1">
                    <a:lumMod val="50000"/>
                  </a:schemeClr>
                </a:solidFill>
                <a:latin typeface="Freestyle Script" panose="030804020302050B0404" pitchFamily="66" charset="0"/>
              </a:rPr>
              <a:t>z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Freestyle Script" panose="030804020302050B0404" pitchFamily="66" charset="0"/>
              </a:rPr>
              <a:t>enica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E7D0949-BCF0-4AC5-8891-2EEE8BF96FD0}"/>
              </a:ext>
            </a:extLst>
          </p:cNvPr>
          <p:cNvSpPr txBox="1">
            <a:spLocks/>
          </p:cNvSpPr>
          <p:nvPr/>
        </p:nvSpPr>
        <p:spPr>
          <a:xfrm>
            <a:off x="2521258" y="97654"/>
            <a:ext cx="9503102" cy="1180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b="1" kern="0" dirty="0"/>
              <a:t>Flyweight  - How to implement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2D854AD-6ED7-4F5D-BD43-3E12626FF8D6}"/>
              </a:ext>
            </a:extLst>
          </p:cNvPr>
          <p:cNvSpPr txBox="1">
            <a:spLocks/>
          </p:cNvSpPr>
          <p:nvPr/>
        </p:nvSpPr>
        <p:spPr>
          <a:xfrm>
            <a:off x="113903" y="1398919"/>
            <a:ext cx="11965781" cy="53614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2"/>
                </a:solidFill>
              </a:rPr>
              <a:t>Divide fields of a class into intrinsic and extrinsic</a:t>
            </a:r>
          </a:p>
          <a:p>
            <a:pPr hangingPunct="1">
              <a:lnSpc>
                <a:spcPct val="80000"/>
              </a:lnSpc>
            </a:pPr>
            <a:endParaRPr lang="en-US" sz="3600" dirty="0"/>
          </a:p>
          <a:p>
            <a:pPr hangingPunct="1">
              <a:lnSpc>
                <a:spcPct val="80000"/>
              </a:lnSpc>
            </a:pPr>
            <a:endParaRPr lang="en-US" sz="3600" dirty="0"/>
          </a:p>
          <a:p>
            <a:pPr hangingPunct="1">
              <a:lnSpc>
                <a:spcPct val="8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919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E7D0949-BCF0-4AC5-8891-2EEE8BF96FD0}"/>
              </a:ext>
            </a:extLst>
          </p:cNvPr>
          <p:cNvSpPr txBox="1">
            <a:spLocks/>
          </p:cNvSpPr>
          <p:nvPr/>
        </p:nvSpPr>
        <p:spPr>
          <a:xfrm>
            <a:off x="2521258" y="97654"/>
            <a:ext cx="9503102" cy="1180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b="1" kern="0" dirty="0"/>
              <a:t>Flyweight  - How to implement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2D854AD-6ED7-4F5D-BD43-3E12626FF8D6}"/>
              </a:ext>
            </a:extLst>
          </p:cNvPr>
          <p:cNvSpPr txBox="1">
            <a:spLocks/>
          </p:cNvSpPr>
          <p:nvPr/>
        </p:nvSpPr>
        <p:spPr>
          <a:xfrm>
            <a:off x="113903" y="1398919"/>
            <a:ext cx="11965781" cy="53614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Divide fields of a class into intrinsic and extrinsic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2"/>
                </a:solidFill>
              </a:rPr>
              <a:t>Leave the intrinsic fields in the class, make them immutable</a:t>
            </a:r>
          </a:p>
          <a:p>
            <a:pPr hangingPunct="1">
              <a:lnSpc>
                <a:spcPct val="80000"/>
              </a:lnSpc>
            </a:pPr>
            <a:endParaRPr lang="en-US" sz="3600" dirty="0"/>
          </a:p>
          <a:p>
            <a:pPr hangingPunct="1">
              <a:lnSpc>
                <a:spcPct val="80000"/>
              </a:lnSpc>
            </a:pPr>
            <a:endParaRPr lang="en-US" sz="3600" dirty="0"/>
          </a:p>
          <a:p>
            <a:pPr hangingPunct="1">
              <a:lnSpc>
                <a:spcPct val="8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64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E7D0949-BCF0-4AC5-8891-2EEE8BF96FD0}"/>
              </a:ext>
            </a:extLst>
          </p:cNvPr>
          <p:cNvSpPr txBox="1">
            <a:spLocks/>
          </p:cNvSpPr>
          <p:nvPr/>
        </p:nvSpPr>
        <p:spPr>
          <a:xfrm>
            <a:off x="2521258" y="97654"/>
            <a:ext cx="9503102" cy="1180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b="1" kern="0" dirty="0"/>
              <a:t>Flyweight  - How to implement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2D854AD-6ED7-4F5D-BD43-3E12626FF8D6}"/>
              </a:ext>
            </a:extLst>
          </p:cNvPr>
          <p:cNvSpPr txBox="1">
            <a:spLocks/>
          </p:cNvSpPr>
          <p:nvPr/>
        </p:nvSpPr>
        <p:spPr>
          <a:xfrm>
            <a:off x="113903" y="1398919"/>
            <a:ext cx="11965781" cy="53614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Divide fields of a class into intrinsic and extrinsic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Leave the intrinsic fields in the class, make them immutable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2"/>
                </a:solidFill>
              </a:rPr>
              <a:t>Methods that use extrinsic fields should receive them as parameters</a:t>
            </a:r>
          </a:p>
          <a:p>
            <a:pPr hangingPunct="1">
              <a:lnSpc>
                <a:spcPct val="80000"/>
              </a:lnSpc>
            </a:pPr>
            <a:endParaRPr lang="en-US" sz="3600" dirty="0"/>
          </a:p>
          <a:p>
            <a:pPr hangingPunct="1">
              <a:lnSpc>
                <a:spcPct val="8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99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E7D0949-BCF0-4AC5-8891-2EEE8BF96FD0}"/>
              </a:ext>
            </a:extLst>
          </p:cNvPr>
          <p:cNvSpPr txBox="1">
            <a:spLocks/>
          </p:cNvSpPr>
          <p:nvPr/>
        </p:nvSpPr>
        <p:spPr>
          <a:xfrm>
            <a:off x="2521258" y="97654"/>
            <a:ext cx="9503102" cy="1180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b="1" kern="0" dirty="0"/>
              <a:t>Flyweight  - How to implement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2D854AD-6ED7-4F5D-BD43-3E12626FF8D6}"/>
              </a:ext>
            </a:extLst>
          </p:cNvPr>
          <p:cNvSpPr txBox="1">
            <a:spLocks/>
          </p:cNvSpPr>
          <p:nvPr/>
        </p:nvSpPr>
        <p:spPr>
          <a:xfrm>
            <a:off x="113903" y="1398919"/>
            <a:ext cx="11965781" cy="53614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Divide fields of a class into intrinsic and extrinsic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Leave the intrinsic fields in the class, make them immutable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Methods that use extrinsic fields should receive them as parameters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2"/>
                </a:solidFill>
              </a:rPr>
              <a:t>Optionally, create a factory class to manage the pool of flyweights</a:t>
            </a:r>
          </a:p>
          <a:p>
            <a:pPr hangingPunct="1">
              <a:lnSpc>
                <a:spcPct val="8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480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E7D0949-BCF0-4AC5-8891-2EEE8BF96FD0}"/>
              </a:ext>
            </a:extLst>
          </p:cNvPr>
          <p:cNvSpPr txBox="1">
            <a:spLocks/>
          </p:cNvSpPr>
          <p:nvPr/>
        </p:nvSpPr>
        <p:spPr>
          <a:xfrm>
            <a:off x="2521258" y="97654"/>
            <a:ext cx="9503102" cy="1180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b="1" kern="0" dirty="0"/>
              <a:t>Flyweight  - How to implement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2D854AD-6ED7-4F5D-BD43-3E12626FF8D6}"/>
              </a:ext>
            </a:extLst>
          </p:cNvPr>
          <p:cNvSpPr txBox="1">
            <a:spLocks/>
          </p:cNvSpPr>
          <p:nvPr/>
        </p:nvSpPr>
        <p:spPr>
          <a:xfrm>
            <a:off x="113903" y="1398919"/>
            <a:ext cx="11965781" cy="53614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Divide fields of a class into intrinsic and extrinsic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Leave the intrinsic fields in the class, make them immutable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Methods that use extrinsic fields should receive them as parameters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Optionally, create a factory class to manage the pool of flyweights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2"/>
                </a:solidFill>
              </a:rPr>
              <a:t>The client must store or calculate extrinsic parameters of the methods</a:t>
            </a:r>
          </a:p>
        </p:txBody>
      </p:sp>
    </p:spTree>
    <p:extLst>
      <p:ext uri="{BB962C8B-B14F-4D97-AF65-F5344CB8AC3E}">
        <p14:creationId xmlns:p14="http://schemas.microsoft.com/office/powerpoint/2010/main" val="303757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E7D0949-BCF0-4AC5-8891-2EEE8BF96FD0}"/>
              </a:ext>
            </a:extLst>
          </p:cNvPr>
          <p:cNvSpPr txBox="1">
            <a:spLocks/>
          </p:cNvSpPr>
          <p:nvPr/>
        </p:nvSpPr>
        <p:spPr>
          <a:xfrm>
            <a:off x="2521258" y="97654"/>
            <a:ext cx="9503102" cy="1180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b="1" kern="0" dirty="0"/>
              <a:t>Flyweight  - How to implement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2D854AD-6ED7-4F5D-BD43-3E12626FF8D6}"/>
              </a:ext>
            </a:extLst>
          </p:cNvPr>
          <p:cNvSpPr txBox="1">
            <a:spLocks/>
          </p:cNvSpPr>
          <p:nvPr/>
        </p:nvSpPr>
        <p:spPr>
          <a:xfrm>
            <a:off x="113903" y="1398919"/>
            <a:ext cx="11965781" cy="53614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Divide fields of a class into intrinsic and extrinsic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Leave the intrinsic fields in the class, make them immutable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Methods that use extrinsic fields should receive them as parameters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Optionally, create a factory class to manage the pool of flyweights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dirty="0"/>
              <a:t>The client must store or calculate extrinsic parameters of the methods</a:t>
            </a:r>
          </a:p>
          <a:p>
            <a:pPr marL="742950" indent="-742950" hangingPunct="1">
              <a:lnSpc>
                <a:spcPct val="80000"/>
              </a:lnSpc>
              <a:buFont typeface="+mj-lt"/>
              <a:buAutoNum type="arabicPeriod"/>
            </a:pPr>
            <a:r>
              <a:rPr lang="en-US" sz="3600" i="1" kern="0" dirty="0">
                <a:solidFill>
                  <a:schemeClr val="accent2"/>
                </a:solidFill>
              </a:rPr>
              <a:t>Optionally, </a:t>
            </a:r>
            <a:r>
              <a:rPr lang="en-US" sz="3600" dirty="0">
                <a:solidFill>
                  <a:schemeClr val="accent2"/>
                </a:solidFill>
              </a:rPr>
              <a:t>the extrinsic state along with the flyweight-referencing field may be moved to a separate context class</a:t>
            </a:r>
            <a:endParaRPr lang="en-US" sz="3600" i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1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7E857A-CD32-4BDE-9F86-D280E5461E30}"/>
              </a:ext>
            </a:extLst>
          </p:cNvPr>
          <p:cNvSpPr/>
          <p:nvPr/>
        </p:nvSpPr>
        <p:spPr>
          <a:xfrm>
            <a:off x="1075760" y="1721498"/>
            <a:ext cx="9729090" cy="3415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E7D0949-BCF0-4AC5-8891-2EEE8BF96FD0}"/>
              </a:ext>
            </a:extLst>
          </p:cNvPr>
          <p:cNvSpPr txBox="1">
            <a:spLocks/>
          </p:cNvSpPr>
          <p:nvPr/>
        </p:nvSpPr>
        <p:spPr>
          <a:xfrm>
            <a:off x="2521258" y="97654"/>
            <a:ext cx="9503102" cy="1180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b="1" kern="0" dirty="0"/>
              <a:t>Flyweight – UML – 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7EFA5-13C7-4AD6-943B-130B3A8A1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0" y="1803530"/>
            <a:ext cx="9998916" cy="33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6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EC3956-6393-4C14-8850-F6BBDDEBB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11" y="1278384"/>
            <a:ext cx="5952966" cy="548545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309F725-D380-4B84-A053-FCB115B76ABC}"/>
              </a:ext>
            </a:extLst>
          </p:cNvPr>
          <p:cNvSpPr txBox="1">
            <a:spLocks/>
          </p:cNvSpPr>
          <p:nvPr/>
        </p:nvSpPr>
        <p:spPr>
          <a:xfrm>
            <a:off x="2521258" y="97654"/>
            <a:ext cx="9503102" cy="1180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b="1" kern="0" dirty="0"/>
              <a:t>Flyweight – UML –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990678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 - Restaurant</a:t>
            </a:r>
            <a:endParaRPr lang="sk-S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BF1C2-88EE-4FDE-86FA-7844FE2D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31" y="1716049"/>
            <a:ext cx="3171825" cy="2276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DCB418-0B78-4D1E-824E-022FDC932C0A}"/>
              </a:ext>
            </a:extLst>
          </p:cNvPr>
          <p:cNvSpPr/>
          <p:nvPr/>
        </p:nvSpPr>
        <p:spPr>
          <a:xfrm>
            <a:off x="133191" y="1278384"/>
            <a:ext cx="6487930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1. Divide fields of a class into intrinsic and extrinsic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06AAA-0CC7-4182-B378-D1A028AF635F}"/>
              </a:ext>
            </a:extLst>
          </p:cNvPr>
          <p:cNvSpPr/>
          <p:nvPr/>
        </p:nvSpPr>
        <p:spPr>
          <a:xfrm>
            <a:off x="3601616" y="2656700"/>
            <a:ext cx="522514" cy="3951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402BE-0F6A-45CE-A6B6-9E1AC62B5868}"/>
              </a:ext>
            </a:extLst>
          </p:cNvPr>
          <p:cNvSpPr txBox="1"/>
          <p:nvPr/>
        </p:nvSpPr>
        <p:spPr>
          <a:xfrm>
            <a:off x="4404050" y="1716049"/>
            <a:ext cx="314970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Intrinsic, immutable, shareable</a:t>
            </a:r>
          </a:p>
          <a:p>
            <a:r>
              <a:rPr lang="en-US" dirty="0"/>
              <a:t>+ </a:t>
            </a:r>
            <a:r>
              <a:rPr lang="en-US" dirty="0" err="1"/>
              <a:t>itemName</a:t>
            </a:r>
            <a:r>
              <a:rPr lang="en-US" dirty="0"/>
              <a:t>: String</a:t>
            </a:r>
          </a:p>
          <a:p>
            <a:r>
              <a:rPr lang="en-US" dirty="0"/>
              <a:t>+ </a:t>
            </a:r>
            <a:r>
              <a:rPr lang="en-US" dirty="0" err="1"/>
              <a:t>itemPrice</a:t>
            </a:r>
            <a:r>
              <a:rPr lang="en-US" dirty="0"/>
              <a:t>: </a:t>
            </a:r>
            <a:r>
              <a:rPr lang="en-US" dirty="0" err="1"/>
              <a:t>BigDecimal</a:t>
            </a:r>
            <a:endParaRPr lang="en-US" dirty="0"/>
          </a:p>
          <a:p>
            <a:r>
              <a:rPr lang="en-US" dirty="0"/>
              <a:t>+ currency: Currency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55816-8112-449C-84FC-9F074FCD619A}"/>
              </a:ext>
            </a:extLst>
          </p:cNvPr>
          <p:cNvSpPr txBox="1"/>
          <p:nvPr/>
        </p:nvSpPr>
        <p:spPr>
          <a:xfrm>
            <a:off x="4387832" y="3346193"/>
            <a:ext cx="34179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Extrinsic, mutable, non shareable</a:t>
            </a:r>
            <a:r>
              <a:rPr lang="en-US" dirty="0"/>
              <a:t> </a:t>
            </a:r>
          </a:p>
          <a:p>
            <a:r>
              <a:rPr lang="en-US" dirty="0"/>
              <a:t>+ </a:t>
            </a:r>
            <a:r>
              <a:rPr lang="en-US" dirty="0" err="1"/>
              <a:t>tableNumber</a:t>
            </a:r>
            <a:r>
              <a:rPr lang="en-US" dirty="0"/>
              <a:t>: int</a:t>
            </a:r>
          </a:p>
        </p:txBody>
      </p:sp>
    </p:spTree>
    <p:extLst>
      <p:ext uri="{BB962C8B-B14F-4D97-AF65-F5344CB8AC3E}">
        <p14:creationId xmlns:p14="http://schemas.microsoft.com/office/powerpoint/2010/main" val="234067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31054C4-7467-4236-90A1-A3350619E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409" y="1711287"/>
            <a:ext cx="4981575" cy="2286525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 - Restaurant</a:t>
            </a:r>
            <a:endParaRPr lang="sk-SK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CB418-0B78-4D1E-824E-022FDC932C0A}"/>
              </a:ext>
            </a:extLst>
          </p:cNvPr>
          <p:cNvSpPr/>
          <p:nvPr/>
        </p:nvSpPr>
        <p:spPr>
          <a:xfrm>
            <a:off x="133191" y="1278384"/>
            <a:ext cx="7916847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2. Leave the intrinsic fields in the class, make them immutable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06AAA-0CC7-4182-B378-D1A028AF635F}"/>
              </a:ext>
            </a:extLst>
          </p:cNvPr>
          <p:cNvSpPr/>
          <p:nvPr/>
        </p:nvSpPr>
        <p:spPr>
          <a:xfrm>
            <a:off x="3569100" y="2201514"/>
            <a:ext cx="522514" cy="3951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402BE-0F6A-45CE-A6B6-9E1AC62B5868}"/>
              </a:ext>
            </a:extLst>
          </p:cNvPr>
          <p:cNvSpPr txBox="1"/>
          <p:nvPr/>
        </p:nvSpPr>
        <p:spPr>
          <a:xfrm>
            <a:off x="242597" y="1798937"/>
            <a:ext cx="314970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Intrinsic, immutable, shareable</a:t>
            </a:r>
          </a:p>
          <a:p>
            <a:r>
              <a:rPr lang="en-US" dirty="0"/>
              <a:t>+ </a:t>
            </a:r>
            <a:r>
              <a:rPr lang="en-US" dirty="0" err="1"/>
              <a:t>itemName</a:t>
            </a:r>
            <a:r>
              <a:rPr lang="en-US" dirty="0"/>
              <a:t>: String</a:t>
            </a:r>
          </a:p>
          <a:p>
            <a:r>
              <a:rPr lang="en-US" dirty="0"/>
              <a:t>+ </a:t>
            </a:r>
            <a:r>
              <a:rPr lang="en-US" dirty="0" err="1"/>
              <a:t>itemPrice</a:t>
            </a:r>
            <a:r>
              <a:rPr lang="en-US" dirty="0"/>
              <a:t>: </a:t>
            </a:r>
            <a:r>
              <a:rPr lang="en-US" dirty="0" err="1"/>
              <a:t>BigDecimal</a:t>
            </a:r>
            <a:endParaRPr lang="en-US" dirty="0"/>
          </a:p>
          <a:p>
            <a:r>
              <a:rPr lang="en-US" dirty="0"/>
              <a:t>+ currency: Currency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6DAB1A-88CE-4324-AD0C-0C2BB3845ADD}"/>
              </a:ext>
            </a:extLst>
          </p:cNvPr>
          <p:cNvSpPr/>
          <p:nvPr/>
        </p:nvSpPr>
        <p:spPr>
          <a:xfrm>
            <a:off x="4146372" y="4101911"/>
            <a:ext cx="5437129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(later on it will be renamed to </a:t>
            </a:r>
            <a:r>
              <a:rPr lang="en-US" sz="2400" dirty="0" err="1">
                <a:solidFill>
                  <a:schemeClr val="bg1"/>
                </a:solidFill>
              </a:rPr>
              <a:t>MenuItem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46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95120" y="97654"/>
            <a:ext cx="8610840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 dirty="0"/>
              <a:t>Flyweight - </a:t>
            </a:r>
            <a:r>
              <a:rPr lang="en-US" b="1" dirty="0"/>
              <a:t>Intent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6337" y="1627199"/>
            <a:ext cx="11726177" cy="4773601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sk-SK" sz="3600" b="1" dirty="0">
                <a:solidFill>
                  <a:schemeClr val="bg1"/>
                </a:solidFill>
              </a:rPr>
              <a:t>GoF</a:t>
            </a:r>
            <a:r>
              <a:rPr lang="en-US" sz="3600" dirty="0"/>
              <a:t>: “</a:t>
            </a:r>
            <a:r>
              <a:rPr lang="en-US" sz="3600" i="1" dirty="0"/>
              <a:t>Use </a:t>
            </a:r>
            <a:r>
              <a:rPr lang="en-US" sz="3600" b="1" i="1" dirty="0">
                <a:solidFill>
                  <a:schemeClr val="accent2"/>
                </a:solidFill>
              </a:rPr>
              <a:t>sharing</a:t>
            </a:r>
            <a:r>
              <a:rPr lang="en-US" sz="3600" i="1" dirty="0"/>
              <a:t> to support </a:t>
            </a:r>
            <a:r>
              <a:rPr lang="en-US" sz="3600" b="1" i="1" dirty="0">
                <a:solidFill>
                  <a:schemeClr val="accent2"/>
                </a:solidFill>
              </a:rPr>
              <a:t>large numbers</a:t>
            </a:r>
            <a:r>
              <a:rPr lang="en-US" sz="3600" i="1" dirty="0"/>
              <a:t> of fine-grained objects </a:t>
            </a:r>
            <a:r>
              <a:rPr lang="en-US" sz="3600" b="1" i="1" dirty="0">
                <a:solidFill>
                  <a:schemeClr val="accent2"/>
                </a:solidFill>
              </a:rPr>
              <a:t>efficiently</a:t>
            </a:r>
            <a:r>
              <a:rPr lang="en-US" sz="3600" i="1" dirty="0"/>
              <a:t>.”</a:t>
            </a:r>
            <a:endParaRPr lang="sk-SK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9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7BA1C6-6907-43B4-AA43-2CAB86F21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00" y="2559704"/>
            <a:ext cx="11698145" cy="2933063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 - Restaurant</a:t>
            </a:r>
            <a:endParaRPr lang="sk-SK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CB418-0B78-4D1E-824E-022FDC932C0A}"/>
              </a:ext>
            </a:extLst>
          </p:cNvPr>
          <p:cNvSpPr/>
          <p:nvPr/>
        </p:nvSpPr>
        <p:spPr>
          <a:xfrm>
            <a:off x="133191" y="1278384"/>
            <a:ext cx="8998104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3. Methods that use extrinsic fields should receive them as 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E94D2-1C48-49F5-A439-1637E5E88387}"/>
              </a:ext>
            </a:extLst>
          </p:cNvPr>
          <p:cNvSpPr txBox="1"/>
          <p:nvPr/>
        </p:nvSpPr>
        <p:spPr>
          <a:xfrm>
            <a:off x="263701" y="1793465"/>
            <a:ext cx="34179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Extrinsic, mutable, non shareable</a:t>
            </a:r>
            <a:r>
              <a:rPr lang="en-US" dirty="0"/>
              <a:t> </a:t>
            </a:r>
          </a:p>
          <a:p>
            <a:r>
              <a:rPr lang="en-US" dirty="0"/>
              <a:t>+ </a:t>
            </a:r>
            <a:r>
              <a:rPr lang="en-US" dirty="0" err="1"/>
              <a:t>tableNumber</a:t>
            </a:r>
            <a:r>
              <a:rPr lang="en-US" dirty="0"/>
              <a:t>: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0A0EA-8F74-49C0-9166-F570FD64BFE4}"/>
              </a:ext>
            </a:extLst>
          </p:cNvPr>
          <p:cNvSpPr/>
          <p:nvPr/>
        </p:nvSpPr>
        <p:spPr>
          <a:xfrm>
            <a:off x="9629191" y="3986959"/>
            <a:ext cx="1848776" cy="2650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9BBCF-347B-4BF0-B8BC-82157C55B4C6}"/>
              </a:ext>
            </a:extLst>
          </p:cNvPr>
          <p:cNvSpPr/>
          <p:nvPr/>
        </p:nvSpPr>
        <p:spPr>
          <a:xfrm>
            <a:off x="348341" y="2687077"/>
            <a:ext cx="2441511" cy="2650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1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 - Restaurant</a:t>
            </a:r>
            <a:endParaRPr lang="sk-SK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CB418-0B78-4D1E-824E-022FDC932C0A}"/>
              </a:ext>
            </a:extLst>
          </p:cNvPr>
          <p:cNvSpPr/>
          <p:nvPr/>
        </p:nvSpPr>
        <p:spPr>
          <a:xfrm>
            <a:off x="133191" y="1278384"/>
            <a:ext cx="8679235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4. Optionally, create a factory class to manage the pool of flyweights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89CE0F-FAAA-4C15-BDA0-7FAFB5D2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0" y="1797236"/>
            <a:ext cx="11299659" cy="4963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D306CC-3102-4280-8F44-CE62C3CF526E}"/>
              </a:ext>
            </a:extLst>
          </p:cNvPr>
          <p:cNvSpPr/>
          <p:nvPr/>
        </p:nvSpPr>
        <p:spPr>
          <a:xfrm>
            <a:off x="517170" y="3974841"/>
            <a:ext cx="1890128" cy="2612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7BA0F6-B883-41CA-BBD7-CBE5A37433CF}"/>
              </a:ext>
            </a:extLst>
          </p:cNvPr>
          <p:cNvSpPr/>
          <p:nvPr/>
        </p:nvSpPr>
        <p:spPr>
          <a:xfrm>
            <a:off x="594925" y="5367593"/>
            <a:ext cx="9603434" cy="2612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96888-B8A4-4918-A933-EF666F27574D}"/>
              </a:ext>
            </a:extLst>
          </p:cNvPr>
          <p:cNvSpPr/>
          <p:nvPr/>
        </p:nvSpPr>
        <p:spPr>
          <a:xfrm>
            <a:off x="2227783" y="5840036"/>
            <a:ext cx="2353547" cy="2612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DE48E4-1CEE-41A5-91EC-654E6B7F7598}"/>
              </a:ext>
            </a:extLst>
          </p:cNvPr>
          <p:cNvSpPr/>
          <p:nvPr/>
        </p:nvSpPr>
        <p:spPr>
          <a:xfrm>
            <a:off x="2880926" y="3269302"/>
            <a:ext cx="3911760" cy="2612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 - Restaurant</a:t>
            </a:r>
            <a:endParaRPr lang="sk-SK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CB418-0B78-4D1E-824E-022FDC932C0A}"/>
              </a:ext>
            </a:extLst>
          </p:cNvPr>
          <p:cNvSpPr/>
          <p:nvPr/>
        </p:nvSpPr>
        <p:spPr>
          <a:xfrm>
            <a:off x="133191" y="1278384"/>
            <a:ext cx="9222846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5. The client must store or calculate extrinsic parameters of the methods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3CAF7B5-BC00-434E-9C9C-8B4ACA057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0" y="1738120"/>
            <a:ext cx="11680487" cy="35331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EA076-BE46-4C84-8378-E46B710075E7}"/>
              </a:ext>
            </a:extLst>
          </p:cNvPr>
          <p:cNvSpPr/>
          <p:nvPr/>
        </p:nvSpPr>
        <p:spPr>
          <a:xfrm>
            <a:off x="9715348" y="2904117"/>
            <a:ext cx="1783462" cy="2650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26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 - Restaurant</a:t>
            </a:r>
            <a:endParaRPr lang="sk-SK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CB418-0B78-4D1E-824E-022FDC932C0A}"/>
              </a:ext>
            </a:extLst>
          </p:cNvPr>
          <p:cNvSpPr/>
          <p:nvPr/>
        </p:nvSpPr>
        <p:spPr>
          <a:xfrm>
            <a:off x="133191" y="1278384"/>
            <a:ext cx="11314636" cy="986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6. Optionally, the extrinsic state along with the flyweight-referencing field may be moved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to a separate context class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58D15D-6343-499B-AFBF-0C20BF6F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" y="2102504"/>
            <a:ext cx="11698145" cy="29330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004D40-A35A-403D-AE32-3151878F382A}"/>
              </a:ext>
            </a:extLst>
          </p:cNvPr>
          <p:cNvSpPr/>
          <p:nvPr/>
        </p:nvSpPr>
        <p:spPr>
          <a:xfrm>
            <a:off x="201485" y="2250618"/>
            <a:ext cx="2441511" cy="2650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16CC3F-BB17-480C-9C48-0C0F751AB11C}"/>
              </a:ext>
            </a:extLst>
          </p:cNvPr>
          <p:cNvSpPr/>
          <p:nvPr/>
        </p:nvSpPr>
        <p:spPr>
          <a:xfrm>
            <a:off x="3071951" y="3780395"/>
            <a:ext cx="1826619" cy="2650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4E7BA7-2ED0-4948-99BA-E8943C66E7A6}"/>
              </a:ext>
            </a:extLst>
          </p:cNvPr>
          <p:cNvSpPr/>
          <p:nvPr/>
        </p:nvSpPr>
        <p:spPr>
          <a:xfrm>
            <a:off x="9513183" y="3522127"/>
            <a:ext cx="1826619" cy="2650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9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 - Restaurant</a:t>
            </a:r>
            <a:endParaRPr lang="sk-SK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537CE1-4A55-4095-BEBF-33DC53A9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7" y="1058636"/>
            <a:ext cx="11895252" cy="49151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0297CF-69C2-4FCB-9413-26CB078703CB}"/>
              </a:ext>
            </a:extLst>
          </p:cNvPr>
          <p:cNvSpPr/>
          <p:nvPr/>
        </p:nvSpPr>
        <p:spPr>
          <a:xfrm>
            <a:off x="849086" y="4191391"/>
            <a:ext cx="3135085" cy="3619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4AE7A-B4C0-431C-B2BD-E299CCA774E2}"/>
              </a:ext>
            </a:extLst>
          </p:cNvPr>
          <p:cNvSpPr/>
          <p:nvPr/>
        </p:nvSpPr>
        <p:spPr>
          <a:xfrm>
            <a:off x="852200" y="1896083"/>
            <a:ext cx="3135085" cy="3619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B36507-1754-42EA-9BB8-09B436BA1FA0}"/>
              </a:ext>
            </a:extLst>
          </p:cNvPr>
          <p:cNvSpPr/>
          <p:nvPr/>
        </p:nvSpPr>
        <p:spPr>
          <a:xfrm>
            <a:off x="9283959" y="1877420"/>
            <a:ext cx="317241" cy="3619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71E7FB-C95E-4E54-9AF7-AE2B07FBAF64}"/>
              </a:ext>
            </a:extLst>
          </p:cNvPr>
          <p:cNvSpPr/>
          <p:nvPr/>
        </p:nvSpPr>
        <p:spPr>
          <a:xfrm>
            <a:off x="9283958" y="4191391"/>
            <a:ext cx="429209" cy="3619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 - Restaurant</a:t>
            </a:r>
            <a:endParaRPr lang="sk-SK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537CE1-4A55-4095-BEBF-33DC53A9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7" y="1058636"/>
            <a:ext cx="11895252" cy="49151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EF711-DF7A-401D-BCC4-2DB6E6348002}"/>
              </a:ext>
            </a:extLst>
          </p:cNvPr>
          <p:cNvSpPr/>
          <p:nvPr/>
        </p:nvSpPr>
        <p:spPr>
          <a:xfrm>
            <a:off x="849086" y="4191391"/>
            <a:ext cx="3135085" cy="3619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45CA8-A5D7-4704-B129-6268DE7BA5F1}"/>
              </a:ext>
            </a:extLst>
          </p:cNvPr>
          <p:cNvSpPr/>
          <p:nvPr/>
        </p:nvSpPr>
        <p:spPr>
          <a:xfrm>
            <a:off x="852200" y="1896083"/>
            <a:ext cx="3135085" cy="3619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1A337-9421-4E5A-A66F-3C855BF51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08" y="3528289"/>
            <a:ext cx="6445594" cy="3038637"/>
          </a:xfrm>
          <a:prstGeom prst="rect">
            <a:avLst/>
          </a:prstGeom>
          <a:solidFill>
            <a:srgbClr val="000000"/>
          </a:solidFill>
          <a:ln w="19050" cmpd="sng">
            <a:solidFill>
              <a:schemeClr val="tx1"/>
            </a:solidFill>
          </a:ln>
          <a:effectLst>
            <a:glow rad="139700">
              <a:schemeClr val="accent2"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7CA8B9-CCB9-46C3-ABDE-0AB6EFD6A387}"/>
              </a:ext>
            </a:extLst>
          </p:cNvPr>
          <p:cNvSpPr/>
          <p:nvPr/>
        </p:nvSpPr>
        <p:spPr>
          <a:xfrm>
            <a:off x="5632852" y="6284252"/>
            <a:ext cx="1791478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C5AED-3E4C-47F2-B1F2-F8A5C73BAF6F}"/>
              </a:ext>
            </a:extLst>
          </p:cNvPr>
          <p:cNvSpPr/>
          <p:nvPr/>
        </p:nvSpPr>
        <p:spPr>
          <a:xfrm>
            <a:off x="37323" y="6171753"/>
            <a:ext cx="3014095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Number of orders = 14</a:t>
            </a:r>
          </a:p>
        </p:txBody>
      </p:sp>
    </p:spTree>
    <p:extLst>
      <p:ext uri="{BB962C8B-B14F-4D97-AF65-F5344CB8AC3E}">
        <p14:creationId xmlns:p14="http://schemas.microsoft.com/office/powerpoint/2010/main" val="1433322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III – String Interning</a:t>
            </a:r>
            <a:endParaRPr lang="sk-SK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3986435-A398-4195-BA62-8638C9386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99" y="1939250"/>
            <a:ext cx="6225658" cy="35030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C1DAA6-C8F4-461B-B441-5982C3D21907}"/>
              </a:ext>
            </a:extLst>
          </p:cNvPr>
          <p:cNvSpPr/>
          <p:nvPr/>
        </p:nvSpPr>
        <p:spPr>
          <a:xfrm>
            <a:off x="436399" y="1543665"/>
            <a:ext cx="7020255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Our Data Transfer Object (DTO) contains 1 String value</a:t>
            </a:r>
          </a:p>
        </p:txBody>
      </p:sp>
    </p:spTree>
    <p:extLst>
      <p:ext uri="{BB962C8B-B14F-4D97-AF65-F5344CB8AC3E}">
        <p14:creationId xmlns:p14="http://schemas.microsoft.com/office/powerpoint/2010/main" val="357842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III – String Interning</a:t>
            </a:r>
            <a:endParaRPr lang="sk-SK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1DAA6-C8F4-461B-B441-5982C3D21907}"/>
              </a:ext>
            </a:extLst>
          </p:cNvPr>
          <p:cNvSpPr/>
          <p:nvPr/>
        </p:nvSpPr>
        <p:spPr>
          <a:xfrm>
            <a:off x="306534" y="1546152"/>
            <a:ext cx="9714070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The parent class “</a:t>
            </a:r>
            <a:r>
              <a:rPr lang="en-US" sz="2400" i="1" dirty="0" err="1">
                <a:solidFill>
                  <a:schemeClr val="bg1"/>
                </a:solidFill>
              </a:rPr>
              <a:t>PlayingWithStringsAbstract</a:t>
            </a:r>
            <a:r>
              <a:rPr lang="en-US" sz="2400" dirty="0">
                <a:solidFill>
                  <a:schemeClr val="bg1"/>
                </a:solidFill>
              </a:rPr>
              <a:t>” contains 3</a:t>
            </a:r>
            <a:r>
              <a:rPr lang="sk-SK" sz="2400" dirty="0">
                <a:solidFill>
                  <a:schemeClr val="bg1"/>
                </a:solidFill>
              </a:rPr>
              <a:t> auxiliary methods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3C796-9395-412B-A12C-0E6093A2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34" y="1980053"/>
            <a:ext cx="8713473" cy="36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53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III – String Interning</a:t>
            </a:r>
            <a:endParaRPr lang="sk-SK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1DAA6-C8F4-461B-B441-5982C3D21907}"/>
              </a:ext>
            </a:extLst>
          </p:cNvPr>
          <p:cNvSpPr/>
          <p:nvPr/>
        </p:nvSpPr>
        <p:spPr>
          <a:xfrm>
            <a:off x="306534" y="1544077"/>
            <a:ext cx="9590639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The parent class “</a:t>
            </a:r>
            <a:r>
              <a:rPr lang="en-US" sz="2400" i="1" dirty="0" err="1">
                <a:solidFill>
                  <a:schemeClr val="bg1"/>
                </a:solidFill>
              </a:rPr>
              <a:t>PlayingWithStringsAbstract</a:t>
            </a:r>
            <a:r>
              <a:rPr lang="en-US" sz="2400" dirty="0">
                <a:solidFill>
                  <a:schemeClr val="bg1"/>
                </a:solidFill>
              </a:rPr>
              <a:t>” contains 3</a:t>
            </a:r>
            <a:r>
              <a:rPr lang="sk-SK" sz="2400" dirty="0">
                <a:solidFill>
                  <a:schemeClr val="bg1"/>
                </a:solidFill>
              </a:rPr>
              <a:t> auxiliary methods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9ED1C-6E4C-4CF9-A720-8C9266AC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34" y="2019319"/>
            <a:ext cx="8019519" cy="28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20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III – String Interning</a:t>
            </a:r>
            <a:endParaRPr lang="sk-SK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1DAA6-C8F4-461B-B441-5982C3D21907}"/>
              </a:ext>
            </a:extLst>
          </p:cNvPr>
          <p:cNvSpPr/>
          <p:nvPr/>
        </p:nvSpPr>
        <p:spPr>
          <a:xfrm>
            <a:off x="306534" y="1320147"/>
            <a:ext cx="9590639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The parent class “</a:t>
            </a:r>
            <a:r>
              <a:rPr lang="en-US" sz="2400" i="1" dirty="0" err="1">
                <a:solidFill>
                  <a:schemeClr val="bg1"/>
                </a:solidFill>
              </a:rPr>
              <a:t>PlayingWithStringsAbstract</a:t>
            </a:r>
            <a:r>
              <a:rPr lang="en-US" sz="2400" dirty="0">
                <a:solidFill>
                  <a:schemeClr val="bg1"/>
                </a:solidFill>
              </a:rPr>
              <a:t>” contains 3</a:t>
            </a:r>
            <a:r>
              <a:rPr lang="sk-SK" sz="2400" dirty="0">
                <a:solidFill>
                  <a:schemeClr val="bg1"/>
                </a:solidFill>
              </a:rPr>
              <a:t> auxiliary methods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BC9C7-C0F1-4C32-9CAF-5FCE4F7D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41" y="1715320"/>
            <a:ext cx="11290220" cy="48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8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95120" y="97654"/>
            <a:ext cx="8610840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 dirty="0"/>
              <a:t>Flyweight - </a:t>
            </a:r>
            <a:r>
              <a:rPr lang="en-US" b="1" dirty="0"/>
              <a:t>Intent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6337" y="1627199"/>
            <a:ext cx="11838145" cy="4773601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sk-SK" sz="3600" b="1" dirty="0">
                <a:solidFill>
                  <a:schemeClr val="bg1"/>
                </a:solidFill>
              </a:rPr>
              <a:t>GoF</a:t>
            </a:r>
            <a:r>
              <a:rPr lang="en-US" sz="3600" dirty="0"/>
              <a:t>: “</a:t>
            </a:r>
            <a:r>
              <a:rPr lang="en-US" sz="3600" i="1" dirty="0"/>
              <a:t>Use </a:t>
            </a:r>
            <a:r>
              <a:rPr lang="en-US" sz="3600" b="1" i="1" dirty="0">
                <a:solidFill>
                  <a:schemeClr val="accent2"/>
                </a:solidFill>
              </a:rPr>
              <a:t>sharing</a:t>
            </a:r>
            <a:r>
              <a:rPr lang="en-US" sz="3600" i="1" dirty="0"/>
              <a:t> to support </a:t>
            </a:r>
            <a:r>
              <a:rPr lang="en-US" sz="3600" b="1" i="1" dirty="0">
                <a:solidFill>
                  <a:schemeClr val="accent2"/>
                </a:solidFill>
              </a:rPr>
              <a:t>large numbers</a:t>
            </a:r>
            <a:r>
              <a:rPr lang="en-US" sz="3600" i="1" dirty="0"/>
              <a:t> of fine-grained objects </a:t>
            </a:r>
            <a:r>
              <a:rPr lang="en-US" sz="3600" b="1" i="1" dirty="0">
                <a:solidFill>
                  <a:schemeClr val="accent2"/>
                </a:solidFill>
              </a:rPr>
              <a:t>efficiently</a:t>
            </a:r>
            <a:r>
              <a:rPr lang="en-US" sz="3600" i="1" dirty="0"/>
              <a:t>.”</a:t>
            </a:r>
            <a:endParaRPr lang="sk-SK" sz="3600" i="1" dirty="0">
              <a:solidFill>
                <a:schemeClr val="bg1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sk-SK" sz="3600" i="1" dirty="0"/>
          </a:p>
          <a:p>
            <a:pPr lvl="0" hangingPunct="1">
              <a:lnSpc>
                <a:spcPct val="80000"/>
              </a:lnSpc>
            </a:pPr>
            <a:r>
              <a:rPr lang="en-US" sz="3600" dirty="0"/>
              <a:t>A flyweight is </a:t>
            </a:r>
            <a:r>
              <a:rPr lang="en-US" sz="3600" i="1" dirty="0">
                <a:solidFill>
                  <a:schemeClr val="bg1"/>
                </a:solidFill>
              </a:rPr>
              <a:t>an</a:t>
            </a:r>
            <a:r>
              <a:rPr lang="sk-SK" sz="3600" i="1" dirty="0">
                <a:solidFill>
                  <a:schemeClr val="bg1"/>
                </a:solidFill>
              </a:rPr>
              <a:t> object </a:t>
            </a:r>
            <a:r>
              <a:rPr lang="en-US" sz="3600" i="1" dirty="0">
                <a:solidFill>
                  <a:schemeClr val="bg1"/>
                </a:solidFill>
              </a:rPr>
              <a:t>that minimizes </a:t>
            </a:r>
            <a:r>
              <a:rPr lang="sk-SK" sz="3600" i="1" dirty="0">
                <a:solidFill>
                  <a:schemeClr val="bg1"/>
                </a:solidFill>
              </a:rPr>
              <a:t>memory</a:t>
            </a:r>
            <a:r>
              <a:rPr lang="en-US" sz="3600" i="1" dirty="0">
                <a:solidFill>
                  <a:schemeClr val="bg1"/>
                </a:solidFill>
              </a:rPr>
              <a:t> usage by sharing as much data as possible with other similar objects; it is a way to use objects in large numbers when a simple repeated representation would use an unacceptable amount of memory</a:t>
            </a:r>
            <a:r>
              <a:rPr lang="sk-SK" sz="3600" i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692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III – String Interning</a:t>
            </a:r>
            <a:endParaRPr lang="sk-SK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1DAA6-C8F4-461B-B441-5982C3D21907}"/>
              </a:ext>
            </a:extLst>
          </p:cNvPr>
          <p:cNvSpPr/>
          <p:nvPr/>
        </p:nvSpPr>
        <p:spPr>
          <a:xfrm>
            <a:off x="326327" y="1080797"/>
            <a:ext cx="6119111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sk-SK" sz="2400" dirty="0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Let’s create 1000 000 of DTOs with </a:t>
            </a:r>
            <a:r>
              <a:rPr lang="en-US" sz="2400" i="1" dirty="0">
                <a:solidFill>
                  <a:schemeClr val="bg1"/>
                </a:solidFill>
              </a:rPr>
              <a:t>null</a:t>
            </a:r>
            <a:r>
              <a:rPr lang="en-US" sz="2400" dirty="0">
                <a:solidFill>
                  <a:schemeClr val="bg1"/>
                </a:solidFill>
              </a:rPr>
              <a:t>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D139F-4914-418D-BFA4-1F478E516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03" y="1484753"/>
            <a:ext cx="11126931" cy="3880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38FA58-376B-4219-ACE1-9925972520D4}"/>
              </a:ext>
            </a:extLst>
          </p:cNvPr>
          <p:cNvSpPr/>
          <p:nvPr/>
        </p:nvSpPr>
        <p:spPr>
          <a:xfrm>
            <a:off x="3953340" y="3013128"/>
            <a:ext cx="2786745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432C8-811D-472C-8964-90D793A30A65}"/>
              </a:ext>
            </a:extLst>
          </p:cNvPr>
          <p:cNvSpPr/>
          <p:nvPr/>
        </p:nvSpPr>
        <p:spPr>
          <a:xfrm>
            <a:off x="2939144" y="2836200"/>
            <a:ext cx="643812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III – String Interning</a:t>
            </a:r>
            <a:endParaRPr lang="sk-SK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1DAA6-C8F4-461B-B441-5982C3D21907}"/>
              </a:ext>
            </a:extLst>
          </p:cNvPr>
          <p:cNvSpPr/>
          <p:nvPr/>
        </p:nvSpPr>
        <p:spPr>
          <a:xfrm>
            <a:off x="326327" y="1080797"/>
            <a:ext cx="6119111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sk-SK" sz="2400" dirty="0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Let’s create 1000 000 of DTOs with </a:t>
            </a:r>
            <a:r>
              <a:rPr lang="en-US" sz="2400" i="1" dirty="0">
                <a:solidFill>
                  <a:schemeClr val="bg1"/>
                </a:solidFill>
              </a:rPr>
              <a:t>null</a:t>
            </a:r>
            <a:r>
              <a:rPr lang="en-US" sz="2400" dirty="0">
                <a:solidFill>
                  <a:schemeClr val="bg1"/>
                </a:solidFill>
              </a:rPr>
              <a:t>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D139F-4914-418D-BFA4-1F478E516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03" y="1484753"/>
            <a:ext cx="11126931" cy="3880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38FA58-376B-4219-ACE1-9925972520D4}"/>
              </a:ext>
            </a:extLst>
          </p:cNvPr>
          <p:cNvSpPr/>
          <p:nvPr/>
        </p:nvSpPr>
        <p:spPr>
          <a:xfrm>
            <a:off x="6214187" y="3013128"/>
            <a:ext cx="345233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432C8-811D-472C-8964-90D793A30A65}"/>
              </a:ext>
            </a:extLst>
          </p:cNvPr>
          <p:cNvSpPr/>
          <p:nvPr/>
        </p:nvSpPr>
        <p:spPr>
          <a:xfrm>
            <a:off x="2939144" y="2836200"/>
            <a:ext cx="643812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F8C5A-F850-4A1E-B2C2-8B304F11F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03" y="5420375"/>
            <a:ext cx="9880268" cy="13399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8424F1-E472-469E-8721-11C758750FD7}"/>
              </a:ext>
            </a:extLst>
          </p:cNvPr>
          <p:cNvSpPr/>
          <p:nvPr/>
        </p:nvSpPr>
        <p:spPr>
          <a:xfrm>
            <a:off x="7526926" y="6421911"/>
            <a:ext cx="1962307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53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III – String Interning</a:t>
            </a:r>
            <a:endParaRPr lang="sk-SK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1DAA6-C8F4-461B-B441-5982C3D21907}"/>
              </a:ext>
            </a:extLst>
          </p:cNvPr>
          <p:cNvSpPr/>
          <p:nvPr/>
        </p:nvSpPr>
        <p:spPr>
          <a:xfrm>
            <a:off x="164520" y="1080797"/>
            <a:ext cx="9010672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B) Let’s create 1000 000 of DTOs with 1024 long text (always the same)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E18C9-D5F9-4162-9342-E98745C51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0" y="1517210"/>
            <a:ext cx="11864547" cy="28026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4B4B4E-71D0-4BD7-88F2-CFFAD5EA549C}"/>
              </a:ext>
            </a:extLst>
          </p:cNvPr>
          <p:cNvSpPr/>
          <p:nvPr/>
        </p:nvSpPr>
        <p:spPr>
          <a:xfrm>
            <a:off x="7175473" y="2712549"/>
            <a:ext cx="4853594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08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97E199-7CCB-4E2E-A4CA-894809E0E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0" y="4408655"/>
            <a:ext cx="8447636" cy="1656399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III – String Interning</a:t>
            </a:r>
            <a:endParaRPr lang="sk-SK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1DAA6-C8F4-461B-B441-5982C3D21907}"/>
              </a:ext>
            </a:extLst>
          </p:cNvPr>
          <p:cNvSpPr/>
          <p:nvPr/>
        </p:nvSpPr>
        <p:spPr>
          <a:xfrm>
            <a:off x="164520" y="1083430"/>
            <a:ext cx="9010672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B) Let’s create 1000 000 of DTOs with 1024 long text (always the same)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424F1-E472-469E-8721-11C758750FD7}"/>
              </a:ext>
            </a:extLst>
          </p:cNvPr>
          <p:cNvSpPr/>
          <p:nvPr/>
        </p:nvSpPr>
        <p:spPr>
          <a:xfrm>
            <a:off x="6239303" y="5703453"/>
            <a:ext cx="1654396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E18C9-D5F9-4162-9342-E98745C51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0" y="1517210"/>
            <a:ext cx="11864547" cy="28026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4B4B4E-71D0-4BD7-88F2-CFFAD5EA549C}"/>
              </a:ext>
            </a:extLst>
          </p:cNvPr>
          <p:cNvSpPr/>
          <p:nvPr/>
        </p:nvSpPr>
        <p:spPr>
          <a:xfrm>
            <a:off x="7175473" y="2712549"/>
            <a:ext cx="4853594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DA03C5-B901-487A-8475-788F04F6CC53}"/>
              </a:ext>
            </a:extLst>
          </p:cNvPr>
          <p:cNvSpPr/>
          <p:nvPr/>
        </p:nvSpPr>
        <p:spPr>
          <a:xfrm>
            <a:off x="164520" y="6290389"/>
            <a:ext cx="12208022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We have created 1000 000 x 1024 long text, however, the occupied memory stays as the same.</a:t>
            </a:r>
          </a:p>
        </p:txBody>
      </p:sp>
    </p:spTree>
    <p:extLst>
      <p:ext uri="{BB962C8B-B14F-4D97-AF65-F5344CB8AC3E}">
        <p14:creationId xmlns:p14="http://schemas.microsoft.com/office/powerpoint/2010/main" val="3884105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III – String Interning</a:t>
            </a:r>
            <a:endParaRPr lang="sk-SK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1DAA6-C8F4-461B-B441-5982C3D21907}"/>
              </a:ext>
            </a:extLst>
          </p:cNvPr>
          <p:cNvSpPr/>
          <p:nvPr/>
        </p:nvSpPr>
        <p:spPr>
          <a:xfrm>
            <a:off x="326327" y="968864"/>
            <a:ext cx="8119595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C) Let’s create 1000 000 of DTOs with generated 1024 long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AE25C-AD21-402A-8523-958C40B7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8" y="1327762"/>
            <a:ext cx="8020003" cy="23534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4B4B4E-71D0-4BD7-88F2-CFFAD5EA549C}"/>
              </a:ext>
            </a:extLst>
          </p:cNvPr>
          <p:cNvSpPr/>
          <p:nvPr/>
        </p:nvSpPr>
        <p:spPr>
          <a:xfrm>
            <a:off x="6369937" y="2426868"/>
            <a:ext cx="1729038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D8D3D-E7E2-4E93-A476-87CBF75BD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19" y="3721820"/>
            <a:ext cx="8029882" cy="30988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8424F1-E472-469E-8721-11C758750FD7}"/>
              </a:ext>
            </a:extLst>
          </p:cNvPr>
          <p:cNvSpPr/>
          <p:nvPr/>
        </p:nvSpPr>
        <p:spPr>
          <a:xfrm>
            <a:off x="713887" y="3918415"/>
            <a:ext cx="7646341" cy="45764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3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III – String Interning</a:t>
            </a:r>
            <a:endParaRPr lang="sk-SK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23158-9FFA-457E-83AD-DBE4DD63FE47}"/>
              </a:ext>
            </a:extLst>
          </p:cNvPr>
          <p:cNvCxnSpPr>
            <a:cxnSpLocks/>
          </p:cNvCxnSpPr>
          <p:nvPr/>
        </p:nvCxnSpPr>
        <p:spPr>
          <a:xfrm flipH="1">
            <a:off x="4488024" y="2646118"/>
            <a:ext cx="217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98C47-F4BE-4D8C-9597-61FC95F06708}"/>
              </a:ext>
            </a:extLst>
          </p:cNvPr>
          <p:cNvCxnSpPr>
            <a:cxnSpLocks/>
          </p:cNvCxnSpPr>
          <p:nvPr/>
        </p:nvCxnSpPr>
        <p:spPr>
          <a:xfrm flipH="1" flipV="1">
            <a:off x="4491133" y="2994466"/>
            <a:ext cx="2786745" cy="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15348B-58B2-4DDC-8EFC-8066A5FE18D7}"/>
              </a:ext>
            </a:extLst>
          </p:cNvPr>
          <p:cNvCxnSpPr/>
          <p:nvPr/>
        </p:nvCxnSpPr>
        <p:spPr>
          <a:xfrm flipH="1">
            <a:off x="4519121" y="3311711"/>
            <a:ext cx="234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1DAA6-C8F4-461B-B441-5982C3D21907}"/>
              </a:ext>
            </a:extLst>
          </p:cNvPr>
          <p:cNvSpPr/>
          <p:nvPr/>
        </p:nvSpPr>
        <p:spPr>
          <a:xfrm>
            <a:off x="326327" y="968864"/>
            <a:ext cx="8119595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C) Let’s create 1000 000 of DTOs with generated 1024 long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AE25C-AD21-402A-8523-958C40B7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8" y="1327762"/>
            <a:ext cx="8020003" cy="23534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4B4B4E-71D0-4BD7-88F2-CFFAD5EA549C}"/>
              </a:ext>
            </a:extLst>
          </p:cNvPr>
          <p:cNvSpPr/>
          <p:nvPr/>
        </p:nvSpPr>
        <p:spPr>
          <a:xfrm>
            <a:off x="6369937" y="2426868"/>
            <a:ext cx="1729038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E3D8D-66BE-4C64-9214-8FB0A5D10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18" y="3777206"/>
            <a:ext cx="8020003" cy="296527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5485B2-4680-449E-A3D3-84791C9B41F8}"/>
              </a:ext>
            </a:extLst>
          </p:cNvPr>
          <p:cNvSpPr/>
          <p:nvPr/>
        </p:nvSpPr>
        <p:spPr>
          <a:xfrm>
            <a:off x="6251749" y="6414150"/>
            <a:ext cx="1729038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552DF-10CB-45D2-8A8F-487C386A1553}"/>
              </a:ext>
            </a:extLst>
          </p:cNvPr>
          <p:cNvSpPr/>
          <p:nvPr/>
        </p:nvSpPr>
        <p:spPr>
          <a:xfrm>
            <a:off x="8543389" y="5478777"/>
            <a:ext cx="3224281" cy="1281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Finally the application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behaves as expected.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The amount of occupied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memory is &gt;= 2 GB</a:t>
            </a:r>
          </a:p>
        </p:txBody>
      </p:sp>
    </p:spTree>
    <p:extLst>
      <p:ext uri="{BB962C8B-B14F-4D97-AF65-F5344CB8AC3E}">
        <p14:creationId xmlns:p14="http://schemas.microsoft.com/office/powerpoint/2010/main" val="1360021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FAA3CB-B29A-4A87-8FBB-F9363962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52" y="1387356"/>
            <a:ext cx="8812301" cy="2328777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Example III – String Interning</a:t>
            </a:r>
            <a:endParaRPr lang="sk-SK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1DAA6-C8F4-461B-B441-5982C3D21907}"/>
              </a:ext>
            </a:extLst>
          </p:cNvPr>
          <p:cNvSpPr/>
          <p:nvPr/>
        </p:nvSpPr>
        <p:spPr>
          <a:xfrm>
            <a:off x="326327" y="968864"/>
            <a:ext cx="10944791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D) Let’s modify the C) variant by calling the “intern” method on every generated String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B4B4E-71D0-4BD7-88F2-CFFAD5EA549C}"/>
              </a:ext>
            </a:extLst>
          </p:cNvPr>
          <p:cNvSpPr/>
          <p:nvPr/>
        </p:nvSpPr>
        <p:spPr>
          <a:xfrm>
            <a:off x="8114762" y="2430089"/>
            <a:ext cx="842626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552DF-10CB-45D2-8A8F-487C386A1553}"/>
              </a:ext>
            </a:extLst>
          </p:cNvPr>
          <p:cNvSpPr/>
          <p:nvPr/>
        </p:nvSpPr>
        <p:spPr>
          <a:xfrm>
            <a:off x="326327" y="6414150"/>
            <a:ext cx="8511531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We are back at 20 MB.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8DE89-951F-407E-9ECA-214755138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36" y="3782074"/>
            <a:ext cx="8825332" cy="25661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5485B2-4680-449E-A3D3-84791C9B41F8}"/>
              </a:ext>
            </a:extLst>
          </p:cNvPr>
          <p:cNvSpPr/>
          <p:nvPr/>
        </p:nvSpPr>
        <p:spPr>
          <a:xfrm>
            <a:off x="6497687" y="5997906"/>
            <a:ext cx="1729038" cy="243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79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- String Interning</a:t>
            </a:r>
            <a:endParaRPr lang="sk-SK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1DAA6-C8F4-461B-B441-5982C3D21907}"/>
              </a:ext>
            </a:extLst>
          </p:cNvPr>
          <p:cNvSpPr/>
          <p:nvPr/>
        </p:nvSpPr>
        <p:spPr>
          <a:xfrm>
            <a:off x="101876" y="1454056"/>
            <a:ext cx="11989836" cy="482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String interning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is a method of storing only one copy of each distinct String value, which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must be immutable.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The single copy of each string is called its </a:t>
            </a:r>
            <a:r>
              <a:rPr lang="en-US" sz="2400" b="1" dirty="0">
                <a:solidFill>
                  <a:schemeClr val="accent2"/>
                </a:solidFill>
              </a:rPr>
              <a:t>intern</a:t>
            </a:r>
            <a:r>
              <a:rPr lang="en-US" sz="2400" dirty="0">
                <a:solidFill>
                  <a:schemeClr val="bg1"/>
                </a:solidFill>
              </a:rPr>
              <a:t> and is typically looked up by a method of the string class, for example </a:t>
            </a:r>
            <a:r>
              <a:rPr lang="en-US" sz="2400" b="1" dirty="0" err="1">
                <a:solidFill>
                  <a:schemeClr val="accent2"/>
                </a:solidFill>
              </a:rPr>
              <a:t>String.intern</a:t>
            </a:r>
            <a:r>
              <a:rPr lang="en-US" sz="2400" b="1" dirty="0">
                <a:solidFill>
                  <a:schemeClr val="accent2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 in Java. </a:t>
            </a:r>
            <a:r>
              <a:rPr lang="en-US" sz="2400" b="1" dirty="0">
                <a:solidFill>
                  <a:schemeClr val="accent2"/>
                </a:solidFill>
              </a:rPr>
              <a:t>All compile-time constant strings in Java are automatically interned </a:t>
            </a:r>
            <a:r>
              <a:rPr lang="en-US" sz="2400" dirty="0">
                <a:solidFill>
                  <a:schemeClr val="bg1"/>
                </a:solidFill>
              </a:rPr>
              <a:t>using this method.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When the intern method is invoked, if the pool already contains a string equal to this String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object as determined by the equals(Object) method, then the string from the pool is returned.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Otherwise, this String object is added to the pool and a reference to this String object is returned.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Objects other than strings can be interned. For example, in Java, when primitive values are boxed into a wrapper object, certain values </a:t>
            </a:r>
            <a:r>
              <a:rPr lang="en-US" sz="2400" b="1" dirty="0">
                <a:solidFill>
                  <a:schemeClr val="accent2"/>
                </a:solidFill>
              </a:rPr>
              <a:t>(any </a:t>
            </a:r>
            <a:r>
              <a:rPr lang="en-US" sz="2400" b="1" dirty="0" err="1">
                <a:solidFill>
                  <a:schemeClr val="accent2"/>
                </a:solidFill>
              </a:rPr>
              <a:t>boolean</a:t>
            </a:r>
            <a:r>
              <a:rPr lang="en-US" sz="2400" b="1" dirty="0">
                <a:solidFill>
                  <a:schemeClr val="accent2"/>
                </a:solidFill>
              </a:rPr>
              <a:t>, any byte, any char from 0 to 127, and any short or int between −128 and 127)</a:t>
            </a:r>
            <a:r>
              <a:rPr lang="en-US" sz="2400" dirty="0">
                <a:solidFill>
                  <a:schemeClr val="bg1"/>
                </a:solidFill>
              </a:rPr>
              <a:t> are interned, and any two boxing conversions of one of these values are guaranteed to result in the same object.</a:t>
            </a:r>
          </a:p>
        </p:txBody>
      </p:sp>
    </p:spTree>
    <p:extLst>
      <p:ext uri="{BB962C8B-B14F-4D97-AF65-F5344CB8AC3E}">
        <p14:creationId xmlns:p14="http://schemas.microsoft.com/office/powerpoint/2010/main" val="291785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– Applicability</a:t>
            </a:r>
            <a:endParaRPr lang="sk-SK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4913" y="1225689"/>
            <a:ext cx="119437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Use the Flyweight pattern only when your program must support a huge number of objects which barely fit into available 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It’s most useful when: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an application </a:t>
            </a:r>
            <a:r>
              <a:rPr lang="en-US" sz="3600" b="1" dirty="0">
                <a:solidFill>
                  <a:schemeClr val="accent2"/>
                </a:solidFill>
              </a:rPr>
              <a:t>needs to spawn a huge number of similar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this drains all available RAM on a target device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 objects contain </a:t>
            </a:r>
            <a:r>
              <a:rPr lang="en-US" sz="3600" b="1" dirty="0">
                <a:solidFill>
                  <a:schemeClr val="accent2"/>
                </a:solidFill>
              </a:rPr>
              <a:t>duplicate states </a:t>
            </a:r>
            <a:r>
              <a:rPr lang="en-US" sz="3600" dirty="0">
                <a:solidFill>
                  <a:schemeClr val="bg1"/>
                </a:solidFill>
              </a:rPr>
              <a:t>which </a:t>
            </a:r>
            <a:r>
              <a:rPr lang="en-US" sz="3600" b="1" dirty="0">
                <a:solidFill>
                  <a:schemeClr val="accent2"/>
                </a:solidFill>
              </a:rPr>
              <a:t>can be extracted and shared </a:t>
            </a:r>
            <a:r>
              <a:rPr lang="en-US" sz="3600" dirty="0">
                <a:solidFill>
                  <a:schemeClr val="bg1"/>
                </a:solidFill>
              </a:rPr>
              <a:t>between multiple objects</a:t>
            </a:r>
            <a:endParaRPr lang="sk-SK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31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4917" y="97654"/>
            <a:ext cx="10121043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– Pros and Cons</a:t>
            </a:r>
            <a:endParaRPr lang="sk-SK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4913" y="1483657"/>
            <a:ext cx="11943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You can save lots of RAM</a:t>
            </a:r>
            <a:r>
              <a:rPr lang="en-US" sz="3600" dirty="0">
                <a:solidFill>
                  <a:schemeClr val="bg1"/>
                </a:solidFill>
              </a:rPr>
              <a:t>, assuming your program has tons of similar objects.</a:t>
            </a:r>
          </a:p>
          <a:p>
            <a:pPr marL="571500" indent="-571500">
              <a:buFont typeface="Wingdings" panose="05000000000000000000" pitchFamily="2" charset="2"/>
              <a:buChar char=""/>
            </a:pPr>
            <a:r>
              <a:rPr lang="en-US" sz="3600" dirty="0">
                <a:solidFill>
                  <a:srgbClr val="FF0000"/>
                </a:solidFill>
              </a:rPr>
              <a:t>You might be trading RAM over CPU cycles </a:t>
            </a:r>
            <a:r>
              <a:rPr lang="en-US" sz="3600" dirty="0">
                <a:solidFill>
                  <a:schemeClr val="bg1"/>
                </a:solidFill>
              </a:rPr>
              <a:t>when some of the context data needs to be recalculated each time somebody calls a flyweight method.</a:t>
            </a:r>
          </a:p>
          <a:p>
            <a:pPr marL="571500" indent="-571500">
              <a:buFont typeface="Wingdings" panose="05000000000000000000" pitchFamily="2" charset="2"/>
              <a:buChar char=""/>
            </a:pPr>
            <a:r>
              <a:rPr lang="en-US" sz="3600" dirty="0">
                <a:solidFill>
                  <a:srgbClr val="FF0000"/>
                </a:solidFill>
              </a:rPr>
              <a:t>The code becomes much more complicated</a:t>
            </a:r>
            <a:r>
              <a:rPr lang="en-US" sz="3600" dirty="0">
                <a:solidFill>
                  <a:schemeClr val="bg1"/>
                </a:solidFill>
              </a:rPr>
              <a:t>. New team members will always be wondering why the state of an entity was separated in such a way. </a:t>
            </a:r>
            <a:endParaRPr lang="sk-SK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3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95120" y="97654"/>
            <a:ext cx="8610840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 dirty="0"/>
              <a:t>Flyweight - </a:t>
            </a:r>
            <a:r>
              <a:rPr lang="en-US" b="1" dirty="0"/>
              <a:t>Intent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6337" y="1627199"/>
            <a:ext cx="11965781" cy="4773601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sk-SK" sz="3600" b="1" dirty="0">
                <a:solidFill>
                  <a:schemeClr val="bg1"/>
                </a:solidFill>
              </a:rPr>
              <a:t>GoF</a:t>
            </a:r>
            <a:r>
              <a:rPr lang="en-US" sz="3600" dirty="0"/>
              <a:t>: “</a:t>
            </a:r>
            <a:r>
              <a:rPr lang="en-US" sz="3600" i="1" dirty="0"/>
              <a:t>Use </a:t>
            </a:r>
            <a:r>
              <a:rPr lang="en-US" sz="3600" b="1" i="1" dirty="0">
                <a:solidFill>
                  <a:schemeClr val="accent2"/>
                </a:solidFill>
              </a:rPr>
              <a:t>sharing</a:t>
            </a:r>
            <a:r>
              <a:rPr lang="en-US" sz="3600" i="1" dirty="0"/>
              <a:t> to support </a:t>
            </a:r>
            <a:r>
              <a:rPr lang="en-US" sz="3600" b="1" i="1" dirty="0">
                <a:solidFill>
                  <a:schemeClr val="accent2"/>
                </a:solidFill>
              </a:rPr>
              <a:t>large numbers</a:t>
            </a:r>
            <a:r>
              <a:rPr lang="en-US" sz="3600" i="1" dirty="0"/>
              <a:t> of fine-grained objects </a:t>
            </a:r>
            <a:r>
              <a:rPr lang="en-US" sz="3600" b="1" i="1" dirty="0">
                <a:solidFill>
                  <a:schemeClr val="accent2"/>
                </a:solidFill>
              </a:rPr>
              <a:t>efficiently</a:t>
            </a:r>
            <a:r>
              <a:rPr lang="en-US" sz="3600" i="1" dirty="0"/>
              <a:t>.”</a:t>
            </a:r>
            <a:endParaRPr lang="sk-SK" sz="3600" i="1" dirty="0">
              <a:solidFill>
                <a:schemeClr val="bg1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sk-SK" sz="3600" i="1" dirty="0"/>
          </a:p>
          <a:p>
            <a:pPr lvl="0" hangingPunct="1">
              <a:lnSpc>
                <a:spcPct val="80000"/>
              </a:lnSpc>
            </a:pPr>
            <a:r>
              <a:rPr lang="sk-SK" sz="3600" b="1" dirty="0">
                <a:solidFill>
                  <a:schemeClr val="accent2"/>
                </a:solidFill>
              </a:rPr>
              <a:t>Structural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b="1" dirty="0">
                <a:solidFill>
                  <a:schemeClr val="accent2"/>
                </a:solidFill>
              </a:rPr>
              <a:t>Design Patterns:</a:t>
            </a:r>
            <a:r>
              <a:rPr lang="en-US" sz="3600" dirty="0"/>
              <a:t> </a:t>
            </a:r>
            <a:r>
              <a:rPr lang="sk-SK" sz="3600" u="sng" dirty="0"/>
              <a:t>Adapter</a:t>
            </a:r>
            <a:r>
              <a:rPr lang="sk-SK" sz="3600" dirty="0"/>
              <a:t>, </a:t>
            </a:r>
            <a:r>
              <a:rPr lang="sk-SK" sz="3600" u="sng" dirty="0"/>
              <a:t>Bridge</a:t>
            </a:r>
            <a:r>
              <a:rPr lang="sk-SK" sz="3600" dirty="0"/>
              <a:t>, </a:t>
            </a:r>
            <a:r>
              <a:rPr lang="sk-SK" sz="3600" u="sng" dirty="0"/>
              <a:t>Composite</a:t>
            </a:r>
            <a:r>
              <a:rPr lang="sk-SK" sz="3600" dirty="0"/>
              <a:t>, </a:t>
            </a:r>
            <a:r>
              <a:rPr lang="sk-SK" sz="3600" u="sng" dirty="0"/>
              <a:t>Decorator</a:t>
            </a:r>
            <a:r>
              <a:rPr lang="sk-SK" sz="3600" dirty="0"/>
              <a:t>, </a:t>
            </a:r>
            <a:r>
              <a:rPr lang="sk-SK" sz="3600" u="sng" dirty="0"/>
              <a:t>Facade</a:t>
            </a:r>
            <a:r>
              <a:rPr lang="sk-SK" sz="3600" dirty="0"/>
              <a:t>, </a:t>
            </a:r>
            <a:r>
              <a:rPr lang="sk-SK" sz="3600" b="1" dirty="0">
                <a:solidFill>
                  <a:schemeClr val="accent2"/>
                </a:solidFill>
              </a:rPr>
              <a:t>Flyweight</a:t>
            </a:r>
            <a:r>
              <a:rPr lang="sk-SK" sz="3600" dirty="0"/>
              <a:t>, Private Class Data, </a:t>
            </a:r>
            <a:r>
              <a:rPr lang="sk-SK" sz="3600" u="sng" dirty="0"/>
              <a:t>Proxy</a:t>
            </a:r>
            <a:endParaRPr lang="sk-SK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53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" y="97654"/>
            <a:ext cx="11505960" cy="1180730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Flyweight - Relations with Other Patterns</a:t>
            </a:r>
            <a:endParaRPr lang="sk-SK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3426" y="1091772"/>
            <a:ext cx="1146673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can implement shared leaf nodes of the </a:t>
            </a:r>
            <a:r>
              <a:rPr lang="en-US" sz="2800" dirty="0">
                <a:solidFill>
                  <a:schemeClr val="accent2"/>
                </a:solidFill>
              </a:rPr>
              <a:t>Composite</a:t>
            </a:r>
            <a:r>
              <a:rPr lang="en-US" sz="2800" dirty="0">
                <a:solidFill>
                  <a:schemeClr val="bg1"/>
                </a:solidFill>
              </a:rPr>
              <a:t> tree as Flyweights to save some 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Flyweight shows how to make lots of little objects, whereas </a:t>
            </a:r>
            <a:r>
              <a:rPr lang="en-US" sz="2800" dirty="0">
                <a:solidFill>
                  <a:schemeClr val="accent2"/>
                </a:solidFill>
              </a:rPr>
              <a:t>Facade</a:t>
            </a:r>
            <a:r>
              <a:rPr lang="en-US" sz="2800" dirty="0">
                <a:solidFill>
                  <a:schemeClr val="bg1"/>
                </a:solidFill>
              </a:rPr>
              <a:t> shows how to make a single object that represents an entire subsystem.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Terminal symbols within </a:t>
            </a:r>
            <a:r>
              <a:rPr lang="en-US" sz="2800" dirty="0">
                <a:solidFill>
                  <a:schemeClr val="accent2"/>
                </a:solidFill>
              </a:rPr>
              <a:t>Interpreter</a:t>
            </a:r>
            <a:r>
              <a:rPr lang="en-US" sz="2800" dirty="0">
                <a:solidFill>
                  <a:schemeClr val="bg1"/>
                </a:solidFill>
              </a:rPr>
              <a:t>'s abstract syntax tree can be shared with Flyweight.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Flyweight explains when and how </a:t>
            </a:r>
            <a:r>
              <a:rPr lang="en-US" sz="2800" dirty="0">
                <a:solidFill>
                  <a:schemeClr val="accent2"/>
                </a:solidFill>
              </a:rPr>
              <a:t>State</a:t>
            </a:r>
            <a:r>
              <a:rPr lang="en-US" sz="2800" dirty="0">
                <a:solidFill>
                  <a:schemeClr val="bg1"/>
                </a:solidFill>
              </a:rPr>
              <a:t> objects can be shared.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Flyweight would resemble </a:t>
            </a:r>
            <a:r>
              <a:rPr lang="en-US" sz="2800" dirty="0">
                <a:solidFill>
                  <a:schemeClr val="accent2"/>
                </a:solidFill>
              </a:rPr>
              <a:t>Singleton</a:t>
            </a:r>
            <a:r>
              <a:rPr lang="en-US" sz="2800" dirty="0">
                <a:solidFill>
                  <a:schemeClr val="bg1"/>
                </a:solidFill>
              </a:rPr>
              <a:t> if you somehow managed to reduce all shared states of the objects to just one flyweight object. But there are two fundamental differences between these patterns: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should be only one Singleton instance, whereas a Flyweight class can have multiple instances with different intrinsic states.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Singleton object can be mutable. Flyweight objects are immutable.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86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95120" y="97654"/>
            <a:ext cx="8610840" cy="1180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b="1" kern="0" dirty="0"/>
              <a:t>Flyweight - Discussion</a:t>
            </a:r>
            <a:endParaRPr lang="sk-SK" b="1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69" y="952107"/>
            <a:ext cx="8130991" cy="574092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0374" y="1278384"/>
            <a:ext cx="11292840" cy="5193480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Bef>
                <a:spcPts val="1871"/>
              </a:spcBef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Safari Books</a:t>
            </a:r>
            <a:endParaRPr lang="en-US" sz="2000" dirty="0">
              <a:hlinkClick r:id="rId3"/>
            </a:endParaRPr>
          </a:p>
          <a:p>
            <a:pPr marL="342900" indent="-342900" hangingPunct="1">
              <a:lnSpc>
                <a:spcPct val="80000"/>
              </a:lnSpc>
              <a:spcBef>
                <a:spcPts val="1871"/>
              </a:spcBef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 Patterns and Best Practices in Java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hlinkClick r:id="rId4"/>
              </a:rPr>
              <a:t>https://learning.oreilly.com/library/view/design-patterns-and/9781786463593/58c92a6e-429d-44cc-b734-3d672c0fe281.xhtml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hangingPunct="1">
              <a:lnSpc>
                <a:spcPct val="80000"/>
              </a:lnSpc>
              <a:spcBef>
                <a:spcPts val="1871"/>
              </a:spcBef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 Patterns in Java, Second Edition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hlinkClick r:id="rId5"/>
              </a:rPr>
              <a:t>https://learning.oreilly.com/library/view/design-patterns-in/9780321630483/ch13.html</a:t>
            </a:r>
            <a:endParaRPr lang="en-US" sz="2000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  <a:spcBef>
                <a:spcPts val="1871"/>
              </a:spcBef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Online Sites</a:t>
            </a:r>
            <a:endParaRPr lang="en-US" sz="2000" dirty="0">
              <a:hlinkClick r:id="rId3"/>
            </a:endParaRPr>
          </a:p>
          <a:p>
            <a:pPr marL="342900" lvl="0" indent="-342900" hangingPunct="1">
              <a:lnSpc>
                <a:spcPct val="80000"/>
              </a:lnSpc>
              <a:spcBef>
                <a:spcPts val="1871"/>
              </a:spcBef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https://refactoring.guru/design-patterns/flyweight</a:t>
            </a:r>
          </a:p>
          <a:p>
            <a:pPr marL="342900" lvl="0" indent="-342900" hangingPunct="1">
              <a:lnSpc>
                <a:spcPct val="80000"/>
              </a:lnSpc>
              <a:spcBef>
                <a:spcPts val="1871"/>
              </a:spcBef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https://sourcemaking.com/design_patterns/flyweight</a:t>
            </a:r>
          </a:p>
          <a:p>
            <a:pPr marL="342900" lvl="0" indent="-342900" hangingPunct="1">
              <a:lnSpc>
                <a:spcPct val="80000"/>
              </a:lnSpc>
              <a:spcBef>
                <a:spcPts val="1871"/>
              </a:spcBef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https://en.wikipedia.org/wiki/Flyweight_pattern</a:t>
            </a:r>
          </a:p>
          <a:p>
            <a:pPr marL="342900" lvl="0" indent="-342900" hangingPunct="1">
              <a:lnSpc>
                <a:spcPct val="80000"/>
              </a:lnSpc>
              <a:spcBef>
                <a:spcPts val="1871"/>
              </a:spcBef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http://www.blackwasp.co.uk/Flyweight.aspx</a:t>
            </a:r>
          </a:p>
          <a:p>
            <a:pPr marL="342900" lvl="0" indent="-342900" hangingPunct="1">
              <a:lnSpc>
                <a:spcPct val="80000"/>
              </a:lnSpc>
              <a:spcBef>
                <a:spcPts val="1871"/>
              </a:spcBef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https://www.geeksforgeeks.org/flyweight-design-pattern/</a:t>
            </a:r>
            <a:endParaRPr lang="en-US" sz="2000" dirty="0"/>
          </a:p>
          <a:p>
            <a:pPr marL="342900" lvl="0" indent="-342900" hangingPunct="1">
              <a:lnSpc>
                <a:spcPct val="80000"/>
              </a:lnSpc>
              <a:spcBef>
                <a:spcPts val="1871"/>
              </a:spcBef>
              <a:buSzPct val="4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hangingPunct="1">
              <a:lnSpc>
                <a:spcPct val="80000"/>
              </a:lnSpc>
              <a:spcBef>
                <a:spcPts val="1871"/>
              </a:spcBef>
              <a:buSzPct val="45000"/>
              <a:buFont typeface="StarSymbol"/>
              <a:buChar char="●"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120" y="97654"/>
            <a:ext cx="8610840" cy="1180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sk-SK" b="1" kern="0" dirty="0"/>
              <a:t>F</a:t>
            </a:r>
            <a:r>
              <a:rPr lang="en-US" b="1" kern="0" dirty="0" err="1"/>
              <a:t>lyweight</a:t>
            </a:r>
            <a:r>
              <a:rPr lang="sk-SK" b="1" kern="0" dirty="0"/>
              <a:t> - </a:t>
            </a:r>
            <a:r>
              <a:rPr lang="en-US" b="1" kern="0" dirty="0"/>
              <a:t>References</a:t>
            </a:r>
            <a:endParaRPr lang="sk-SK" b="1" kern="0" dirty="0"/>
          </a:p>
        </p:txBody>
      </p:sp>
    </p:spTree>
    <p:extLst>
      <p:ext uri="{BB962C8B-B14F-4D97-AF65-F5344CB8AC3E}">
        <p14:creationId xmlns:p14="http://schemas.microsoft.com/office/powerpoint/2010/main" val="135961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21258" y="97654"/>
            <a:ext cx="10076656" cy="1180730"/>
          </a:xfrm>
        </p:spPr>
        <p:txBody>
          <a:bodyPr wrap="square" lIns="91440" tIns="45720" rIns="91440" bIns="45720">
            <a:noAutofit/>
          </a:bodyPr>
          <a:lstStyle/>
          <a:p>
            <a:pPr lvl="0" algn="l" hangingPunct="1"/>
            <a:r>
              <a:rPr lang="en-US" b="1" dirty="0"/>
              <a:t>Flyweight Example I - </a:t>
            </a:r>
            <a:endParaRPr lang="sk-S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0C062-2B2A-465F-A3C1-76A68DF6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59" y="400132"/>
            <a:ext cx="4076700" cy="7239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3D27E4-EA7A-4CB1-9826-6E7DFCC21F04}"/>
              </a:ext>
            </a:extLst>
          </p:cNvPr>
          <p:cNvSpPr txBox="1">
            <a:spLocks/>
          </p:cNvSpPr>
          <p:nvPr/>
        </p:nvSpPr>
        <p:spPr>
          <a:xfrm>
            <a:off x="226337" y="1627199"/>
            <a:ext cx="11965781" cy="47736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It might be desirable to have, for each character in a document, a glyph object containing its font family name, font size and other formatting data, but this would amount to hundreds or thousands of bytes for each character.</a:t>
            </a:r>
          </a:p>
        </p:txBody>
      </p:sp>
    </p:spTree>
    <p:extLst>
      <p:ext uri="{BB962C8B-B14F-4D97-AF65-F5344CB8AC3E}">
        <p14:creationId xmlns:p14="http://schemas.microsoft.com/office/powerpoint/2010/main" val="352652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21258" y="97654"/>
            <a:ext cx="10076656" cy="1180730"/>
          </a:xfrm>
        </p:spPr>
        <p:txBody>
          <a:bodyPr wrap="square" lIns="91440" tIns="45720" rIns="91440" bIns="45720">
            <a:noAutofit/>
          </a:bodyPr>
          <a:lstStyle/>
          <a:p>
            <a:pPr lvl="0" algn="l" hangingPunct="1"/>
            <a:r>
              <a:rPr lang="en-US" b="1" dirty="0"/>
              <a:t>Flyweight Example I - </a:t>
            </a:r>
            <a:endParaRPr lang="sk-S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0C062-2B2A-465F-A3C1-76A68DF6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59" y="400132"/>
            <a:ext cx="4076700" cy="7239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3D27E4-EA7A-4CB1-9826-6E7DFCC21F04}"/>
              </a:ext>
            </a:extLst>
          </p:cNvPr>
          <p:cNvSpPr txBox="1">
            <a:spLocks/>
          </p:cNvSpPr>
          <p:nvPr/>
        </p:nvSpPr>
        <p:spPr>
          <a:xfrm>
            <a:off x="226337" y="1627199"/>
            <a:ext cx="11965781" cy="5133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It might be desirable to have, for each character in a document, a glyph object containing its font family name, font size and other formatting data, but this would amount to hundreds or thousands of bytes for each character.</a:t>
            </a:r>
          </a:p>
          <a:p>
            <a:pPr marL="571500" indent="-571500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Instead, for every character there might be a reference to a flyweight glyph object shared by every instance of the same character in the document; only the position of each character (in the document and/or the page) would need to be stored internally.</a:t>
            </a:r>
            <a:endParaRPr lang="en-US" sz="3600" i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0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21258" y="97654"/>
            <a:ext cx="10076656" cy="1180730"/>
          </a:xfrm>
        </p:spPr>
        <p:txBody>
          <a:bodyPr wrap="square" lIns="91440" tIns="45720" rIns="91440" bIns="45720">
            <a:noAutofit/>
          </a:bodyPr>
          <a:lstStyle/>
          <a:p>
            <a:pPr lvl="0" algn="l" hangingPunct="1"/>
            <a:r>
              <a:rPr lang="en-US" b="1" dirty="0"/>
              <a:t>Flyweight Example I - </a:t>
            </a:r>
            <a:endParaRPr lang="sk-S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0C062-2B2A-465F-A3C1-76A68DF6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59" y="400132"/>
            <a:ext cx="4076700" cy="72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09ACF5-1522-4E04-8EA5-FE4D780CF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94" y="1750567"/>
            <a:ext cx="11859346" cy="371297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263EB05-6003-4841-9166-16DAA24B9640}"/>
              </a:ext>
            </a:extLst>
          </p:cNvPr>
          <p:cNvSpPr txBox="1">
            <a:spLocks/>
          </p:cNvSpPr>
          <p:nvPr/>
        </p:nvSpPr>
        <p:spPr>
          <a:xfrm>
            <a:off x="110876" y="1278384"/>
            <a:ext cx="11965781" cy="472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</a:pPr>
            <a:r>
              <a:rPr lang="en-US" sz="2400" kern="0" dirty="0">
                <a:solidFill>
                  <a:schemeClr val="bg1"/>
                </a:solidFill>
              </a:rPr>
              <a:t>The following data structure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6560294-549A-44D7-A2D0-2E9CD1159EAC}"/>
              </a:ext>
            </a:extLst>
          </p:cNvPr>
          <p:cNvSpPr txBox="1">
            <a:spLocks/>
          </p:cNvSpPr>
          <p:nvPr/>
        </p:nvSpPr>
        <p:spPr>
          <a:xfrm>
            <a:off x="57478" y="5583815"/>
            <a:ext cx="11965781" cy="472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</a:pPr>
            <a:r>
              <a:rPr lang="en-US" sz="2400" kern="0" dirty="0">
                <a:solidFill>
                  <a:schemeClr val="bg1"/>
                </a:solidFill>
              </a:rPr>
              <a:t>can be transformed into:</a:t>
            </a:r>
          </a:p>
        </p:txBody>
      </p:sp>
    </p:spTree>
    <p:extLst>
      <p:ext uri="{BB962C8B-B14F-4D97-AF65-F5344CB8AC3E}">
        <p14:creationId xmlns:p14="http://schemas.microsoft.com/office/powerpoint/2010/main" val="140563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21258" y="97654"/>
            <a:ext cx="10076656" cy="1180730"/>
          </a:xfrm>
        </p:spPr>
        <p:txBody>
          <a:bodyPr wrap="square" lIns="91440" tIns="45720" rIns="91440" bIns="45720">
            <a:noAutofit/>
          </a:bodyPr>
          <a:lstStyle/>
          <a:p>
            <a:pPr lvl="0" algn="l" hangingPunct="1"/>
            <a:r>
              <a:rPr lang="en-US" b="1" dirty="0"/>
              <a:t>Flyweight Example I - </a:t>
            </a:r>
            <a:endParaRPr lang="sk-S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0C062-2B2A-465F-A3C1-76A68DF6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59" y="400132"/>
            <a:ext cx="40767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D3751-027A-497D-90C0-2EEB6A05A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92" y="1746502"/>
            <a:ext cx="11859768" cy="1714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057C9-0AC0-4FEB-85C0-F43DCBCE4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4515113"/>
            <a:ext cx="2501631" cy="2146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0EA2EF-D6B7-4279-9B49-2B715328F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3552" y="4512943"/>
            <a:ext cx="2571840" cy="214884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84C642-9860-441E-82EC-98EAE06190EA}"/>
              </a:ext>
            </a:extLst>
          </p:cNvPr>
          <p:cNvCxnSpPr>
            <a:cxnSpLocks/>
          </p:cNvCxnSpPr>
          <p:nvPr/>
        </p:nvCxnSpPr>
        <p:spPr>
          <a:xfrm>
            <a:off x="1464906" y="3023118"/>
            <a:ext cx="1808646" cy="2192694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445C4C-A3B0-41DB-8E4D-735E5566427C}"/>
              </a:ext>
            </a:extLst>
          </p:cNvPr>
          <p:cNvCxnSpPr>
            <a:cxnSpLocks/>
          </p:cNvCxnSpPr>
          <p:nvPr/>
        </p:nvCxnSpPr>
        <p:spPr>
          <a:xfrm>
            <a:off x="3517642" y="2882158"/>
            <a:ext cx="440404" cy="1630785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952E4C-FCEE-4469-BEE7-46185C47BC42}"/>
              </a:ext>
            </a:extLst>
          </p:cNvPr>
          <p:cNvCxnSpPr>
            <a:cxnSpLocks/>
          </p:cNvCxnSpPr>
          <p:nvPr/>
        </p:nvCxnSpPr>
        <p:spPr>
          <a:xfrm flipH="1">
            <a:off x="5082198" y="2882158"/>
            <a:ext cx="763194" cy="1630785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322E24-C5A3-4BF4-AAF0-59A4ACABB94E}"/>
              </a:ext>
            </a:extLst>
          </p:cNvPr>
          <p:cNvCxnSpPr>
            <a:cxnSpLocks/>
          </p:cNvCxnSpPr>
          <p:nvPr/>
        </p:nvCxnSpPr>
        <p:spPr>
          <a:xfrm flipH="1">
            <a:off x="5845392" y="3171592"/>
            <a:ext cx="2300232" cy="2044220"/>
          </a:xfrm>
          <a:prstGeom prst="straightConnector1">
            <a:avLst/>
          </a:prstGeom>
          <a:ln w="38100">
            <a:headEnd type="oval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522667-5840-461D-AE02-D1B70F63A979}"/>
              </a:ext>
            </a:extLst>
          </p:cNvPr>
          <p:cNvCxnSpPr>
            <a:cxnSpLocks/>
          </p:cNvCxnSpPr>
          <p:nvPr/>
        </p:nvCxnSpPr>
        <p:spPr>
          <a:xfrm>
            <a:off x="9984909" y="2882158"/>
            <a:ext cx="0" cy="1630785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oval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16F89D-5AB9-46A0-981D-57B8983E6449}"/>
              </a:ext>
            </a:extLst>
          </p:cNvPr>
          <p:cNvCxnSpPr>
            <a:cxnSpLocks/>
          </p:cNvCxnSpPr>
          <p:nvPr/>
        </p:nvCxnSpPr>
        <p:spPr>
          <a:xfrm flipH="1">
            <a:off x="10571584" y="3461026"/>
            <a:ext cx="989045" cy="105191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oval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2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1C1DD9-97D1-446E-88DA-DCE6E808CD77}"/>
              </a:ext>
            </a:extLst>
          </p:cNvPr>
          <p:cNvSpPr/>
          <p:nvPr/>
        </p:nvSpPr>
        <p:spPr>
          <a:xfrm>
            <a:off x="82452" y="1567222"/>
            <a:ext cx="12028682" cy="20773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9B7764-6F4D-45CB-801E-9190AEE2E7D2}"/>
              </a:ext>
            </a:extLst>
          </p:cNvPr>
          <p:cNvSpPr/>
          <p:nvPr/>
        </p:nvSpPr>
        <p:spPr>
          <a:xfrm>
            <a:off x="82454" y="4385388"/>
            <a:ext cx="12028682" cy="23749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0C062-2B2A-465F-A3C1-76A68DF6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59" y="400132"/>
            <a:ext cx="40767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D3751-027A-497D-90C0-2EEB6A05A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92" y="1746502"/>
            <a:ext cx="11859768" cy="1714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057C9-0AC0-4FEB-85C0-F43DCBCE4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4515113"/>
            <a:ext cx="2501631" cy="2146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0EA2EF-D6B7-4279-9B49-2B715328F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3552" y="4512943"/>
            <a:ext cx="2571840" cy="2148840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1B9FD46-9034-4BDF-81A2-A3314619821F}"/>
              </a:ext>
            </a:extLst>
          </p:cNvPr>
          <p:cNvSpPr txBox="1">
            <a:spLocks/>
          </p:cNvSpPr>
          <p:nvPr/>
        </p:nvSpPr>
        <p:spPr>
          <a:xfrm>
            <a:off x="82452" y="3942197"/>
            <a:ext cx="12028682" cy="47218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</a:pPr>
            <a:r>
              <a:rPr lang="en-US" sz="2000" kern="0" dirty="0">
                <a:solidFill>
                  <a:schemeClr val="bg2">
                    <a:lumMod val="50000"/>
                  </a:schemeClr>
                </a:solidFill>
              </a:rPr>
              <a:t>Intrinsic, immutable, invariant state, context independent, stateless, shareable 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5E84E51-3C41-4A49-8F78-C4DB3BFA3C0A}"/>
              </a:ext>
            </a:extLst>
          </p:cNvPr>
          <p:cNvSpPr txBox="1">
            <a:spLocks/>
          </p:cNvSpPr>
          <p:nvPr/>
        </p:nvSpPr>
        <p:spPr>
          <a:xfrm>
            <a:off x="88425" y="1090033"/>
            <a:ext cx="12028682" cy="47218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</a:pPr>
            <a:r>
              <a:rPr lang="en-US" sz="2000" kern="0" dirty="0">
                <a:solidFill>
                  <a:schemeClr val="bg2">
                    <a:lumMod val="50000"/>
                  </a:schemeClr>
                </a:solidFill>
              </a:rPr>
              <a:t>Extrinsic, mutable, variant state, context dependent, stateful, non shareable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E7D0949-BCF0-4AC5-8891-2EEE8BF96FD0}"/>
              </a:ext>
            </a:extLst>
          </p:cNvPr>
          <p:cNvSpPr txBox="1">
            <a:spLocks/>
          </p:cNvSpPr>
          <p:nvPr/>
        </p:nvSpPr>
        <p:spPr>
          <a:xfrm>
            <a:off x="2521258" y="97654"/>
            <a:ext cx="10076656" cy="1180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algn="l" hangingPunct="1"/>
            <a:r>
              <a:rPr lang="en-US" b="1" kern="0" dirty="0"/>
              <a:t>Flyweight Example I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3DC7B-32D6-4963-B182-67CA00915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1258" y="4508132"/>
            <a:ext cx="913916" cy="698877"/>
          </a:xfrm>
          <a:prstGeom prst="rect">
            <a:avLst/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C898AA-A982-4E9F-857D-4F6673305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8112" y="4512943"/>
            <a:ext cx="913916" cy="6988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74955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1517</Words>
  <Application>Microsoft Office PowerPoint</Application>
  <PresentationFormat>Custom</PresentationFormat>
  <Paragraphs>155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Calibri</vt:lpstr>
      <vt:lpstr>Century Gothic</vt:lpstr>
      <vt:lpstr>Freehand575 BT</vt:lpstr>
      <vt:lpstr>Freestyle Script</vt:lpstr>
      <vt:lpstr>StarSymbol</vt:lpstr>
      <vt:lpstr>Wingdings</vt:lpstr>
      <vt:lpstr>Default</vt:lpstr>
      <vt:lpstr>Title1</vt:lpstr>
      <vt:lpstr>Title2</vt:lpstr>
      <vt:lpstr>Title3</vt:lpstr>
      <vt:lpstr>Title4</vt:lpstr>
      <vt:lpstr>Title5</vt:lpstr>
      <vt:lpstr>Title6</vt:lpstr>
      <vt:lpstr>Flyweight  DESIGN (ANTY-)PATTERNS Coffee Break</vt:lpstr>
      <vt:lpstr>Flyweight - Intent</vt:lpstr>
      <vt:lpstr>Flyweight - Intent</vt:lpstr>
      <vt:lpstr>Flyweight - Intent</vt:lpstr>
      <vt:lpstr>Flyweight Example I - </vt:lpstr>
      <vt:lpstr>Flyweight Example I - </vt:lpstr>
      <vt:lpstr>Flyweight Example I - </vt:lpstr>
      <vt:lpstr>Flyweight Example I 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Flyweight Example II - Restaurant</vt:lpstr>
      <vt:lpstr>Flyweight Example II - Restaurant</vt:lpstr>
      <vt:lpstr>Flyweight Example II - Restaurant</vt:lpstr>
      <vt:lpstr>Flyweight Example II - Restaurant</vt:lpstr>
      <vt:lpstr>Flyweight Example II - Restaurant</vt:lpstr>
      <vt:lpstr>Flyweight Example II - Restaurant</vt:lpstr>
      <vt:lpstr>Flyweight Example II - Restaurant</vt:lpstr>
      <vt:lpstr>Flyweight Example II - Restaurant</vt:lpstr>
      <vt:lpstr>Flyweight Example III – String Interning</vt:lpstr>
      <vt:lpstr>Flyweight Example III – String Interning</vt:lpstr>
      <vt:lpstr>Flyweight Example III – String Interning</vt:lpstr>
      <vt:lpstr>Flyweight Example III – String Interning</vt:lpstr>
      <vt:lpstr>Flyweight Example III – String Interning</vt:lpstr>
      <vt:lpstr>Flyweight Example III – String Interning</vt:lpstr>
      <vt:lpstr>Flyweight Example III – String Interning</vt:lpstr>
      <vt:lpstr>Flyweight Example III – String Interning</vt:lpstr>
      <vt:lpstr>Flyweight Example III – String Interning</vt:lpstr>
      <vt:lpstr>Flyweight Example III – String Interning</vt:lpstr>
      <vt:lpstr>Flyweight Example III – String Interning</vt:lpstr>
      <vt:lpstr>Flyweight - String Interning</vt:lpstr>
      <vt:lpstr>Flyweight – Applicability</vt:lpstr>
      <vt:lpstr>Flyweight – Pros and Cons</vt:lpstr>
      <vt:lpstr>Flyweight - Relations with Other Patterns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(ANTI-)PATTERNS</dc:title>
  <dc:creator>Juraj Kollar</dc:creator>
  <cp:lastModifiedBy>peter.prazenica</cp:lastModifiedBy>
  <cp:revision>125</cp:revision>
  <dcterms:created xsi:type="dcterms:W3CDTF">2019-03-26T16:03:10Z</dcterms:created>
  <dcterms:modified xsi:type="dcterms:W3CDTF">2019-09-30T00:20:41Z</dcterms:modified>
</cp:coreProperties>
</file>