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</p:sldMasterIdLst>
  <p:notesMasterIdLst>
    <p:notesMasterId r:id="rId17"/>
  </p:notesMasterIdLst>
  <p:handoutMasterIdLst>
    <p:handoutMasterId r:id="rId18"/>
  </p:handoutMasterIdLst>
  <p:sldIdLst>
    <p:sldId id="256" r:id="rId8"/>
    <p:sldId id="257" r:id="rId9"/>
    <p:sldId id="258" r:id="rId10"/>
    <p:sldId id="259" r:id="rId11"/>
    <p:sldId id="260" r:id="rId12"/>
    <p:sldId id="282" r:id="rId13"/>
    <p:sldId id="261" r:id="rId14"/>
    <p:sldId id="268" r:id="rId15"/>
    <p:sldId id="283" r:id="rId16"/>
  </p:sldIdLst>
  <p:sldSz cx="12193588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693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fld id="{C224CAE8-D6E1-4DFA-B688-8EC559DF47B5}" type="slidenum">
              <a:t>‹#›</a:t>
            </a:fld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3005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480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23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cap="none" baseline="0">
        <a:ln>
          <a:noFill/>
        </a:ln>
        <a:solidFill>
          <a:srgbClr val="000000"/>
        </a:solidFill>
        <a:highlight>
          <a:scrgbClr r="0" g="0" b="0">
            <a:alpha val="0"/>
          </a:scrgbClr>
        </a:highlight>
        <a:latin typeface="Calibri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67261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5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7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15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7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78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58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64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2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718035-A34B-4EC9-BE9A-C0259D919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3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C287FE-A849-41B2-AE1A-94F17ABDDF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7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551C40-BB73-4760-8D31-963AD04EDC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50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FDDBD0-C877-4CE8-AD47-E59C987696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97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00E068-BD20-4709-A75D-B150823F71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1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2D1207-BBC4-47AC-9275-1638BB0222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27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EF322A-7C6A-4D8D-A9C6-D159F7EBBF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2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43DCEA-76D4-422E-B44A-BE3DAFD54F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BB73AD-4E64-4D9E-A823-D1ECE8D3FD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06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BC1A41-981D-4997-B57A-8FECCACFE6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9874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B8FA1E-084E-497A-A1EB-4B7F6378A5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1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0D8EC8-DD82-42EB-8A77-8B612D04CF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596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DE86F3-1C97-4D75-90CA-50D817D487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48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F581F7-457D-400B-88B7-9CCC068EB7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16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633AF8-CBE3-4FD8-B8A6-F067C44FA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54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9A88C2-EA94-4790-BEDE-4A21356B70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402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312788-A06C-4772-9645-7A33819F6C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03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D4DB30-22F8-4DFD-8E09-B2867C7BCE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1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0CF13E-9141-4424-99C1-78462333F6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65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84EB2-B8C6-43FE-A3C6-1AF621B149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86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BD2D04-3659-4958-A704-D843ADDD76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360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7C0596-B99A-4775-85F3-75C574EABF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E30F97-56C8-496C-A90A-8650719A7A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808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A5E499-9F67-49F6-BA42-BA700EA40D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771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09F719-E5B3-4BD8-842C-37EDDEDF06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02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4F1435-D96B-4ABC-B140-482F41B336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4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295B67-6AA4-4BBE-83B7-055EC45CDE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53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A20F8D-76C1-4F54-B825-98AB8FED5A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913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7FCDA2-D345-46E5-BB6F-D04B274199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509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ED1F01-CBD6-402F-8415-E26691AC12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740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111D66-107E-419A-8F7D-AFA22FEB56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042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CB1992-B600-408F-905D-7700816D1B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410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4403F6-0388-4B76-AEF4-8243D6D362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3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29401C-EDEF-4FBC-B969-A4C636E855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366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A23167-1607-427B-B4B7-B138F5EE8E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97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1636DA-55F3-4A0C-93F1-8D760F10C5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905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F0430E-3F9C-40D1-AF93-33FEEF5635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252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374908-4704-4D67-9D54-F712D41707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67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C061F6-BB8F-4E4D-AFAC-12B63B32D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687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E127A8-45E9-4550-AAF9-03B022A9BD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120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6FA1B0-001A-4CEB-8CCC-90DB82C9AD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537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6782CC-2792-4EF2-A965-7D0DC867D1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028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5E77F3-57D2-4150-9747-B8C22658B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771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1AD07F-298B-4436-87D7-A59C4C0AA6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8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7D5CF9-817D-4698-9D77-B0776D7690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72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37A844-9ED1-4F27-9F04-0441026BF2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872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119F8A-A908-44AD-9B1D-F28A16ECC2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280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8FC21B-C4CD-4C78-9941-B3C6F56632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285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3A7D91-3E93-4E13-90C9-A6868BF290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22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37D444-AEE0-4509-A76B-E0BC521511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037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CE7581-13F3-418E-A0FC-03A9BB9A87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855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EA0EA7-B07F-4D28-AE1C-AD5CF901A4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529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624D5D-93EB-4E65-8AFA-9BF0859432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71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E2691F-61C0-49DB-904D-9ED8F42DBF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499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7A4BF5-EC77-4165-B14E-C7FA4DD0A1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EE33C9-754A-462F-BA4B-82747242CE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978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F6236E-6796-49AE-AA26-BA71A13398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463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77CBD8-7CC1-43C8-AAE5-D977A07228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84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046965-867A-4FE0-8C5C-3DF0AE44C2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276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477AE4-CFC4-42AD-9B29-E979B5D5F3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4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DB3C6A-4032-443B-A34A-0DF0E92FBA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220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9DF421-4C84-4AF2-81CF-465EBC6637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340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F34D9A-B32F-4582-84C8-E16722F147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419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3DB670-2F64-49AC-862B-983C2B5012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533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45187C-8421-43D1-B17E-C9A9FB0B8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1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C08EAC-1D1F-4A94-8448-B436EF89D3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7570FC-20ED-4994-A584-0455348167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69164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43BAEE-E1E9-4A78-914D-D718A752C0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1284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3E7B10-310D-40B4-B53F-FA681030FD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7643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6402E0-1A72-41A9-AB1C-E09261E329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68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1B4FE5-55D4-4951-BDD9-E76ECB3D39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273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3D3A42-3809-43C6-A04A-1F00C55EFB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470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A2A9BC-4658-4421-B5DB-B1EF5C8FF5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9229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6F2B9E-6ECB-45BF-BA2C-38E9E955B0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384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2B73DC-0B70-4126-83ED-43FF950F4D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5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5C1919-3174-4D5F-9A01-0F5E92AD12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4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62C1C7-2D59-4B07-968C-583FE61E7E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5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0-HD-TOP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192119" cy="14414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8594640" y="6356520"/>
            <a:ext cx="29116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6356520"/>
            <a:ext cx="777240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8763120" y="380520"/>
            <a:ext cx="2743199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05F10210-5FCE-4BBD-8F7E-63640512FE0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0-HD-TOP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192119" cy="1441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7" descr="C0-HD-BTM.png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 txBox="1">
            <a:spLocks noGrp="1"/>
          </p:cNvSpPr>
          <p:nvPr>
            <p:ph type="dt" sz="half" idx="2"/>
          </p:nvPr>
        </p:nvSpPr>
        <p:spPr>
          <a:xfrm>
            <a:off x="7908839" y="4314960"/>
            <a:ext cx="2911679" cy="374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3"/>
          </p:nvPr>
        </p:nvSpPr>
        <p:spPr>
          <a:xfrm>
            <a:off x="1371599" y="4324320"/>
            <a:ext cx="64007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4"/>
          </p:nvPr>
        </p:nvSpPr>
        <p:spPr>
          <a:xfrm>
            <a:off x="8077320" y="1430280"/>
            <a:ext cx="2743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F393CE12-20B0-4AEA-AB03-14112229CE2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80520"/>
            <a:ext cx="291132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80880"/>
            <a:ext cx="6991199" cy="3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ED4C9759-A86D-475E-9601-38AEB00A70B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80520"/>
            <a:ext cx="291132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79440"/>
            <a:ext cx="6991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36D45615-4D76-4E8E-9499-D3415C901D5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8"/>
          <p:cNvSpPr/>
          <p:nvPr/>
        </p:nvSpPr>
        <p:spPr>
          <a:xfrm>
            <a:off x="476280" y="933480"/>
            <a:ext cx="609480" cy="58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rPr>
              <a:t>“</a:t>
            </a:r>
          </a:p>
        </p:txBody>
      </p:sp>
      <p:sp>
        <p:nvSpPr>
          <p:cNvPr id="4" name="TextBox 9"/>
          <p:cNvSpPr/>
          <p:nvPr/>
        </p:nvSpPr>
        <p:spPr>
          <a:xfrm>
            <a:off x="10983960" y="2701800"/>
            <a:ext cx="609480" cy="58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rPr>
              <a:t>”</a:t>
            </a:r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2"/>
          </p:nvPr>
        </p:nvSpPr>
        <p:spPr>
          <a:xfrm>
            <a:off x="7813440" y="380520"/>
            <a:ext cx="291132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3"/>
          </p:nvPr>
        </p:nvSpPr>
        <p:spPr>
          <a:xfrm>
            <a:off x="685799" y="379440"/>
            <a:ext cx="6991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FAC7CD73-6B19-4846-BF6F-A2BDCCF7291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79440"/>
            <a:ext cx="29113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79440"/>
            <a:ext cx="6991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8E45A6AF-3B79-4DA2-B94B-A3594252FDA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79440"/>
            <a:ext cx="29113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80520"/>
            <a:ext cx="6991199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184C2505-6BF8-4576-B13F-F6D2518E344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esiGN (ANTI-)PATTER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71240" y="1803240"/>
            <a:ext cx="9448920" cy="1825920"/>
          </a:xfrm>
        </p:spPr>
        <p:txBody>
          <a:bodyPr wrap="square" lIns="91440" tIns="45720" rIns="91440" bIns="45720" anchor="b">
            <a:noAutofit/>
          </a:bodyPr>
          <a:lstStyle/>
          <a:p>
            <a:pPr lvl="0" algn="l" hangingPunct="1"/>
            <a:r>
              <a:rPr lang="en-US" sz="6000"/>
              <a:t>DESIGN (ANTI-)PATTERNS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1383115" y="3631679"/>
            <a:ext cx="9448920" cy="685799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/>
              <a:t>Coffee Break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8319" y="4134240"/>
            <a:ext cx="1744686" cy="30632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r>
              <a:rPr lang="sk-SK" sz="1400" b="0" i="0" u="none" strike="noStrike" cap="none" baseline="0" dirty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rPr>
              <a:t>Template Method</a:t>
            </a:r>
            <a:endParaRPr lang="en-US" sz="1400" b="0" i="0" u="none" strike="noStrike" cap="none" baseline="0" dirty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at Are Design Patterns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sk-SK" b="1"/>
              <a:t>WHAT ARE DESIGN PATTERNS </a:t>
            </a:r>
            <a:br>
              <a:rPr lang="sk-SK" b="1"/>
            </a:br>
            <a:endParaRPr lang="sk-SK" b="1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799" y="1627199"/>
            <a:ext cx="11506319" cy="5230800"/>
          </a:xfrm>
        </p:spPr>
        <p:txBody>
          <a:bodyPr wrap="square" lIns="91440" tIns="45720" rIns="91440" bIns="45720"/>
          <a:lstStyle/>
          <a:p>
            <a:pPr lvl="0" hangingPunct="1">
              <a:lnSpc>
                <a:spcPct val="80000"/>
              </a:lnSpc>
            </a:pPr>
            <a:r>
              <a:rPr lang="en-US" i="1" dirty="0"/>
              <a:t>A software design pattern is a general, reusable solution to a commonly occurring problem. It is not a finished design that can be transformed directly into source or machine code. It is a description or template for how to solve a problem that can be used in many different situations. Design patterns are formalized best practices that the programmer can use to solve common problems when designing an application or system.</a:t>
            </a:r>
          </a:p>
          <a:p>
            <a:pPr lvl="0" hangingPunct="1">
              <a:lnSpc>
                <a:spcPct val="80000"/>
              </a:lnSpc>
            </a:pPr>
            <a:endParaRPr lang="en-US" dirty="0"/>
          </a:p>
          <a:p>
            <a:pPr lvl="0" hangingPunct="1">
              <a:lnSpc>
                <a:spcPct val="80000"/>
              </a:lnSpc>
            </a:pPr>
            <a:r>
              <a:rPr lang="en-US" b="1" dirty="0"/>
              <a:t>Types</a:t>
            </a:r>
          </a:p>
          <a:p>
            <a:pPr lvl="0" hangingPunct="1">
              <a:lnSpc>
                <a:spcPct val="80000"/>
              </a:lnSpc>
              <a:buClr>
                <a:srgbClr val="FFFFFF"/>
              </a:buClr>
              <a:buSzPct val="100000"/>
              <a:buFont typeface="StarSymbol"/>
              <a:buChar char="•"/>
            </a:pPr>
            <a:r>
              <a:rPr lang="en-US" dirty="0"/>
              <a:t>Creational (singleton, builder, lazy </a:t>
            </a:r>
            <a:r>
              <a:rPr lang="en-US" dirty="0" err="1"/>
              <a:t>init</a:t>
            </a:r>
            <a:r>
              <a:rPr lang="en-US" dirty="0"/>
              <a:t>, abstract factory, object pool etc.)</a:t>
            </a:r>
          </a:p>
          <a:p>
            <a:pPr lvl="0" hangingPunct="1">
              <a:lnSpc>
                <a:spcPct val="80000"/>
              </a:lnSpc>
              <a:buClr>
                <a:srgbClr val="FFFFFF"/>
              </a:buClr>
              <a:buSzPct val="100000"/>
              <a:buFont typeface="StarSymbol"/>
              <a:buChar char="•"/>
            </a:pPr>
            <a:r>
              <a:rPr lang="en-US" dirty="0"/>
              <a:t>Structural (adapter, bridge, decorator, facade, composite, proxy etc.)</a:t>
            </a:r>
          </a:p>
          <a:p>
            <a:pPr lvl="0" hangingPunct="1">
              <a:lnSpc>
                <a:spcPct val="80000"/>
              </a:lnSpc>
              <a:buClr>
                <a:srgbClr val="FFFFFF"/>
              </a:buClr>
              <a:buSzPct val="100000"/>
              <a:buFont typeface="StarSymbol"/>
              <a:buChar char="•"/>
            </a:pPr>
            <a:r>
              <a:rPr lang="en-US" dirty="0"/>
              <a:t>Behavioral (iterator, </a:t>
            </a:r>
            <a:r>
              <a:rPr lang="en-US" b="1" u="sng" dirty="0"/>
              <a:t>strategy</a:t>
            </a:r>
            <a:r>
              <a:rPr lang="en-US" dirty="0"/>
              <a:t>, template method, visitor, command etc.)</a:t>
            </a:r>
          </a:p>
          <a:p>
            <a:pPr lvl="0" hangingPunct="1">
              <a:lnSpc>
                <a:spcPct val="80000"/>
              </a:lnSpc>
              <a:buClr>
                <a:srgbClr val="FFFFFF"/>
              </a:buClr>
              <a:buSzPct val="100000"/>
              <a:buFont typeface="StarSymbol"/>
              <a:buChar char="•"/>
            </a:pPr>
            <a:r>
              <a:rPr lang="en-US" dirty="0"/>
              <a:t>Concurrency (thread pool, double checked locking, monitor object, reactor etc.)</a:t>
            </a:r>
          </a:p>
          <a:p>
            <a:pPr lvl="0" hangingPunct="1"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sk-SK" b="1" dirty="0"/>
              <a:t>TEMPLATE  METHOD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sk-SK" b="1" dirty="0"/>
              <a:t>TEMPLATE METHOD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799" y="1627199"/>
            <a:ext cx="11506319" cy="5230800"/>
          </a:xfrm>
        </p:spPr>
        <p:txBody>
          <a:bodyPr wrap="square" lIns="91440" tIns="45720" rIns="91440" bIns="45720">
            <a:normAutofit/>
          </a:bodyPr>
          <a:lstStyle/>
          <a:p>
            <a:pPr lvl="0" hangingPunct="1">
              <a:lnSpc>
                <a:spcPct val="80000"/>
              </a:lnSpc>
            </a:pPr>
            <a:r>
              <a:rPr lang="sk-SK" dirty="0"/>
              <a:t>T</a:t>
            </a:r>
            <a:r>
              <a:rPr lang="en-US" dirty="0"/>
              <a:t>he template method pattern is:</a:t>
            </a:r>
          </a:p>
          <a:p>
            <a:pPr marL="342900" lvl="0" indent="-342900" hangingPunct="1">
              <a:lnSpc>
                <a:spcPct val="80000"/>
              </a:lnSpc>
              <a:buFontTx/>
              <a:buChar char="-"/>
            </a:pPr>
            <a:r>
              <a:rPr lang="en-US" dirty="0"/>
              <a:t>a behavioral design pattern</a:t>
            </a:r>
          </a:p>
          <a:p>
            <a:pPr marL="342900" lvl="0" indent="-342900" hangingPunct="1">
              <a:lnSpc>
                <a:spcPct val="80000"/>
              </a:lnSpc>
              <a:buFontTx/>
              <a:buChar char="-"/>
            </a:pPr>
            <a:r>
              <a:rPr lang="en-US" dirty="0"/>
              <a:t>that defines the program skeleton of an algorithm in an operation, deferring some steps to subclasses</a:t>
            </a:r>
          </a:p>
          <a:p>
            <a:pPr marL="342900" lvl="0" indent="-342900" hangingPunct="1">
              <a:lnSpc>
                <a:spcPct val="80000"/>
              </a:lnSpc>
              <a:buFontTx/>
              <a:buChar char="-"/>
            </a:pPr>
            <a:r>
              <a:rPr lang="en-US" dirty="0"/>
              <a:t>It lets one redefine certain steps of an algorithm without changing the algorithm's structure (maybe)</a:t>
            </a:r>
            <a:endParaRPr lang="en-US" b="1" dirty="0">
              <a:solidFill>
                <a:srgbClr val="FE801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49014" y="763680"/>
            <a:ext cx="512769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 hangingPunct="1">
              <a:spcBef>
                <a:spcPct val="0"/>
              </a:spcBef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class diagram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9014" y="2438400"/>
            <a:ext cx="558641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B2C4622-04C9-4532-AB5E-5916591F2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81" y="2050394"/>
            <a:ext cx="9502979" cy="45614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sk-SK" b="1" dirty="0"/>
              <a:t>TEMPLATE METHOD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799" y="1627199"/>
            <a:ext cx="11506319" cy="5230800"/>
          </a:xfrm>
        </p:spPr>
        <p:txBody>
          <a:bodyPr wrap="square" lIns="91440" tIns="45720" rIns="91440" bIns="45720">
            <a:normAutofit/>
          </a:bodyPr>
          <a:lstStyle/>
          <a:p>
            <a:pPr lvl="0"/>
            <a:r>
              <a:rPr lang="en-US" dirty="0"/>
              <a:t>This pattern has two main parts, and typically uses object-oriented programming</a:t>
            </a:r>
            <a:endParaRPr lang="en-US" b="1" dirty="0">
              <a:solidFill>
                <a:srgbClr val="FE801A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The "template method", generally implemented as a base class (possibly an abstract class), which contains shared code and parts of the overall algorithm which are invariant. The template ensures that the overarching algorithm is always followed.[1] In this class, "variant" portions are given a default implementation, or none at all.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Concrete implementations of the abstract class, which fill in the empty or "variant" parts of the "template" with specific algorithms that vary from implementation to implementation.[3]</a:t>
            </a:r>
          </a:p>
        </p:txBody>
      </p:sp>
    </p:spTree>
    <p:extLst>
      <p:ext uri="{BB962C8B-B14F-4D97-AF65-F5344CB8AC3E}">
        <p14:creationId xmlns:p14="http://schemas.microsoft.com/office/powerpoint/2010/main" val="34944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sk-SK" b="1" dirty="0"/>
              <a:t>TEMPLATE METHOD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799" y="1627199"/>
            <a:ext cx="11201400" cy="4956480"/>
          </a:xfrm>
        </p:spPr>
        <p:txBody>
          <a:bodyPr wrap="square" lIns="91440" tIns="45720" rIns="91440" bIns="45720"/>
          <a:lstStyle/>
          <a:p>
            <a:pPr lvl="0" hangingPunct="1">
              <a:lnSpc>
                <a:spcPct val="80000"/>
              </a:lnSpc>
            </a:pPr>
            <a:r>
              <a:rPr lang="sk-SK" sz="2000" i="1" dirty="0"/>
              <a:t>Example</a:t>
            </a:r>
            <a:endParaRPr lang="en-US" sz="20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sk-SK" b="1" dirty="0"/>
              <a:t>TEMPLATE METHOD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799" y="1627199"/>
            <a:ext cx="11292840" cy="4956480"/>
          </a:xfrm>
        </p:spPr>
        <p:txBody>
          <a:bodyPr wrap="square" lIns="91440" tIns="45720" rIns="91440" bIns="45720"/>
          <a:lstStyle/>
          <a:p>
            <a:pPr lvl="0" hangingPunct="1">
              <a:lnSpc>
                <a:spcPct val="80000"/>
              </a:lnSpc>
            </a:pPr>
            <a:r>
              <a:rPr lang="sk-SK" b="1" dirty="0">
                <a:solidFill>
                  <a:srgbClr val="FE801A"/>
                </a:solidFill>
              </a:rPr>
              <a:t>Operation variation:</a:t>
            </a:r>
            <a:endParaRPr lang="en-US" b="1" dirty="0">
              <a:solidFill>
                <a:srgbClr val="FE801A"/>
              </a:solidFill>
            </a:endParaRPr>
          </a:p>
          <a:p>
            <a:pPr marL="342900" lvl="0" indent="-342900" hangingPunct="1">
              <a:lnSpc>
                <a:spcPct val="80000"/>
              </a:lnSpc>
              <a:buFontTx/>
              <a:buChar char="-"/>
            </a:pPr>
            <a:r>
              <a:rPr lang="en-US" b="1" dirty="0">
                <a:solidFill>
                  <a:srgbClr val="FE801A"/>
                </a:solidFill>
              </a:rPr>
              <a:t>Skeleton final methods</a:t>
            </a:r>
          </a:p>
          <a:p>
            <a:pPr marL="342900" lvl="0" indent="-342900" hangingPunct="1">
              <a:lnSpc>
                <a:spcPct val="80000"/>
              </a:lnSpc>
              <a:buFontTx/>
              <a:buChar char="-"/>
            </a:pPr>
            <a:r>
              <a:rPr lang="en-US" b="1" dirty="0">
                <a:solidFill>
                  <a:srgbClr val="FE801A"/>
                </a:solidFill>
              </a:rPr>
              <a:t>Abstract methods</a:t>
            </a:r>
          </a:p>
          <a:p>
            <a:pPr marL="342900" lvl="0" indent="-342900" hangingPunct="1">
              <a:lnSpc>
                <a:spcPct val="80000"/>
              </a:lnSpc>
              <a:buFontTx/>
              <a:buChar char="-"/>
            </a:pPr>
            <a:r>
              <a:rPr lang="en-US" b="1" dirty="0">
                <a:solidFill>
                  <a:srgbClr val="FE801A"/>
                </a:solidFill>
              </a:rPr>
              <a:t>Overridable methods</a:t>
            </a:r>
          </a:p>
          <a:p>
            <a:pPr marL="342900" lvl="0" indent="-342900" hangingPunct="1">
              <a:lnSpc>
                <a:spcPct val="80000"/>
              </a:lnSpc>
              <a:buFontTx/>
              <a:buChar char="-"/>
            </a:pPr>
            <a:r>
              <a:rPr lang="en-US" b="1" dirty="0">
                <a:solidFill>
                  <a:srgbClr val="FE801A"/>
                </a:solidFill>
              </a:rPr>
              <a:t>Variable number of operations (Iterator of Commands)</a:t>
            </a:r>
          </a:p>
          <a:p>
            <a:pPr lvl="0" hangingPunct="1">
              <a:lnSpc>
                <a:spcPct val="80000"/>
              </a:lnSpc>
            </a:pPr>
            <a:endParaRPr lang="en-US" b="1" dirty="0">
              <a:solidFill>
                <a:srgbClr val="FE801A"/>
              </a:solidFill>
            </a:endParaRPr>
          </a:p>
          <a:p>
            <a:pPr lvl="0" hangingPunct="1">
              <a:lnSpc>
                <a:spcPct val="80000"/>
              </a:lnSpc>
            </a:pPr>
            <a:r>
              <a:rPr lang="en-US" b="1" dirty="0">
                <a:solidFill>
                  <a:srgbClr val="FE801A"/>
                </a:solidFill>
              </a:rPr>
              <a:t>Do we allow to override the original algorithm? (JDK allows)</a:t>
            </a:r>
            <a:endParaRPr lang="sk-SK" b="1" dirty="0">
              <a:solidFill>
                <a:srgbClr val="FE801A"/>
              </a:solidFill>
            </a:endParaRPr>
          </a:p>
          <a:p>
            <a:pPr lvl="0" hangingPunct="1">
              <a:lnSpc>
                <a:spcPct val="80000"/>
              </a:lnSpc>
              <a:spcBef>
                <a:spcPts val="1871"/>
              </a:spcBef>
            </a:pPr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TEMPLATE METHOD</a:t>
            </a:r>
            <a:endParaRPr lang="sk-SK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799" y="1627199"/>
            <a:ext cx="11292840" cy="4956480"/>
          </a:xfrm>
        </p:spPr>
        <p:txBody>
          <a:bodyPr wrap="square" lIns="91440" tIns="45720" rIns="91440" bIns="45720"/>
          <a:lstStyle/>
          <a:p>
            <a:pPr lvl="0" hangingPunct="1">
              <a:lnSpc>
                <a:spcPct val="80000"/>
              </a:lnSpc>
            </a:pPr>
            <a:r>
              <a:rPr lang="sk-SK" b="1" dirty="0">
                <a:solidFill>
                  <a:srgbClr val="FE801A"/>
                </a:solidFill>
              </a:rPr>
              <a:t>Questions</a:t>
            </a:r>
            <a:r>
              <a:rPr lang="en-US" b="1" dirty="0">
                <a:solidFill>
                  <a:srgbClr val="FE801A"/>
                </a:solidFill>
              </a:rPr>
              <a:t> and discussion</a:t>
            </a:r>
            <a:endParaRPr lang="sk-SK" b="1" dirty="0">
              <a:solidFill>
                <a:srgbClr val="FE801A"/>
              </a:solidFill>
            </a:endParaRPr>
          </a:p>
          <a:p>
            <a:pPr lvl="0" hangingPunct="1">
              <a:lnSpc>
                <a:spcPct val="80000"/>
              </a:lnSpc>
              <a:spcBef>
                <a:spcPts val="1871"/>
              </a:spcBef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546187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le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le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itle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7869</TotalTime>
  <Words>355</Words>
  <Application>Microsoft Office PowerPoint</Application>
  <PresentationFormat>Custom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Lohit Devanagari</vt:lpstr>
      <vt:lpstr>StarSymbol</vt:lpstr>
      <vt:lpstr>WenQuanYi Zen Hei Sharp</vt:lpstr>
      <vt:lpstr>Default</vt:lpstr>
      <vt:lpstr>Title1</vt:lpstr>
      <vt:lpstr>Title2</vt:lpstr>
      <vt:lpstr>Title3</vt:lpstr>
      <vt:lpstr>Title4</vt:lpstr>
      <vt:lpstr>Title5</vt:lpstr>
      <vt:lpstr>Title6</vt:lpstr>
      <vt:lpstr>DESIGN (ANTI-)PATTERNS</vt:lpstr>
      <vt:lpstr>WHAT ARE DESIGN PATTERNS  </vt:lpstr>
      <vt:lpstr>TEMPLATE  METHOD</vt:lpstr>
      <vt:lpstr>TEMPLATE METHOD</vt:lpstr>
      <vt:lpstr>UML class diagram</vt:lpstr>
      <vt:lpstr>TEMPLATE METHOD</vt:lpstr>
      <vt:lpstr>TEMPLATE METHOD</vt:lpstr>
      <vt:lpstr>TEMPLATE METHOD</vt:lpstr>
      <vt:lpstr>TEMPLATE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(ANTI-)PATTERNS</dc:title>
  <dc:creator>Juraj Kollar</dc:creator>
  <cp:lastModifiedBy>Gabriel Scerbak</cp:lastModifiedBy>
  <cp:revision>51</cp:revision>
  <dcterms:created xsi:type="dcterms:W3CDTF">2019-03-26T16:03:10Z</dcterms:created>
  <dcterms:modified xsi:type="dcterms:W3CDTF">2019-04-15T15:41:54Z</dcterms:modified>
</cp:coreProperties>
</file>