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</p:sldMasterIdLst>
  <p:notesMasterIdLst>
    <p:notesMasterId r:id="rId21"/>
  </p:notesMasterIdLst>
  <p:handoutMasterIdLst>
    <p:handoutMasterId r:id="rId22"/>
  </p:handoutMasterIdLst>
  <p:sldIdLst>
    <p:sldId id="256" r:id="rId8"/>
    <p:sldId id="257" r:id="rId9"/>
    <p:sldId id="258" r:id="rId10"/>
    <p:sldId id="259" r:id="rId11"/>
    <p:sldId id="283" r:id="rId12"/>
    <p:sldId id="289" r:id="rId13"/>
    <p:sldId id="291" r:id="rId14"/>
    <p:sldId id="293" r:id="rId15"/>
    <p:sldId id="284" r:id="rId16"/>
    <p:sldId id="285" r:id="rId17"/>
    <p:sldId id="286" r:id="rId18"/>
    <p:sldId id="288" r:id="rId19"/>
    <p:sldId id="268" r:id="rId20"/>
  </p:sldIdLst>
  <p:sldSz cx="12193588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cap="none" baseline="0">
              <a:ln>
                <a:noFill/>
              </a:ln>
              <a:solidFill>
                <a:srgbClr val="FFFFFF"/>
              </a:solidFill>
              <a:latin typeface="Century Gothic" pitchFamily="34"/>
              <a:ea typeface="WenQuanYi Zen Hei Sharp" pitchFamily="2"/>
              <a:cs typeface="Lohit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cap="none" baseline="0">
              <a:ln>
                <a:noFill/>
              </a:ln>
              <a:solidFill>
                <a:srgbClr val="FFFFFF"/>
              </a:solidFill>
              <a:latin typeface="Century Gothic" pitchFamily="34"/>
              <a:ea typeface="WenQuanYi Zen Hei Sharp" pitchFamily="2"/>
              <a:cs typeface="Lohit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cap="none" baseline="0">
              <a:ln>
                <a:noFill/>
              </a:ln>
              <a:solidFill>
                <a:srgbClr val="FFFFFF"/>
              </a:solidFill>
              <a:latin typeface="Century Gothic" pitchFamily="34"/>
              <a:ea typeface="WenQuanYi Zen Hei Sharp" pitchFamily="2"/>
              <a:cs typeface="Lohit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fld id="{C224CAE8-D6E1-4DFA-B688-8EC559DF47B5}" type="slidenum">
              <a:t>‹#›</a:t>
            </a:fld>
            <a:endParaRPr lang="en-US" sz="1400" b="0" i="0" u="none" strike="noStrike" cap="none" baseline="0">
              <a:ln>
                <a:noFill/>
              </a:ln>
              <a:solidFill>
                <a:srgbClr val="FFFFFF"/>
              </a:solidFill>
              <a:latin typeface="Century Gothic" pitchFamily="34"/>
              <a:ea typeface="WenQuanYi Zen Hei Sharp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83005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4800"/>
            <a:ext cx="360" cy="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23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1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US" sz="1200" b="0" i="0" u="none" strike="noStrike" cap="none" baseline="0">
        <a:ln>
          <a:noFill/>
        </a:ln>
        <a:solidFill>
          <a:srgbClr val="000000"/>
        </a:solidFill>
        <a:highlight>
          <a:scrgbClr r="0" g="0" b="0">
            <a:alpha val="0"/>
          </a:scrgbClr>
        </a:highlight>
        <a:latin typeface="Calibri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1672611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12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12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32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64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52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79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15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12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18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18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36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12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718035-A34B-4EC9-BE9A-C0259D9194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3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C287FE-A849-41B2-AE1A-94F17ABDDF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7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551C40-BB73-4760-8D31-963AD04EDC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50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FDDBD0-C877-4CE8-AD47-E59C987696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97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00E068-BD20-4709-A75D-B150823F71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15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2D1207-BBC4-47AC-9275-1638BB0222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27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EF322A-7C6A-4D8D-A9C6-D159F7EBBF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72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43DCEA-76D4-422E-B44A-BE3DAFD54F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BB73AD-4E64-4D9E-A823-D1ECE8D3FD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06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BC1A41-981D-4997-B57A-8FECCACFE6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9874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B8FA1E-084E-497A-A1EB-4B7F6378A5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1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0D8EC8-DD82-42EB-8A77-8B612D04CF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596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DE86F3-1C97-4D75-90CA-50D817D487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488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F581F7-457D-400B-88B7-9CCC068EB7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16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633AF8-CBE3-4FD8-B8A6-F067C44FA4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545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9A88C2-EA94-4790-BEDE-4A21356B70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402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312788-A06C-4772-9645-7A33819F6C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03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D4DB30-22F8-4DFD-8E09-B2867C7BCE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1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0CF13E-9141-4424-99C1-78462333F6F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65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F84EB2-B8C6-43FE-A3C6-1AF621B149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086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BD2D04-3659-4958-A704-D843ADDD76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360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7C0596-B99A-4775-85F3-75C574EABF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E30F97-56C8-496C-A90A-8650719A7A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808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A5E499-9F67-49F6-BA42-BA700EA40D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771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09F719-E5B3-4BD8-842C-37EDDEDF06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202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4F1435-D96B-4ABC-B140-482F41B336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840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295B67-6AA4-4BBE-83B7-055EC45CDE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53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A20F8D-76C1-4F54-B825-98AB8FED5A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913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7FCDA2-D345-46E5-BB6F-D04B274199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509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ED1F01-CBD6-402F-8415-E26691AC12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740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111D66-107E-419A-8F7D-AFA22FEB56E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042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CB1992-B600-408F-905D-7700816D1B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410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4403F6-0388-4B76-AEF4-8243D6D362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3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29401C-EDEF-4FBC-B969-A4C636E855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366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A23167-1607-427B-B4B7-B138F5EE8E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697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1636DA-55F3-4A0C-93F1-8D760F10C5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905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F0430E-3F9C-40D1-AF93-33FEEF5635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252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374908-4704-4D67-9D54-F712D41707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367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C061F6-BB8F-4E4D-AFAC-12B63B32DD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687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E127A8-45E9-4550-AAF9-03B022A9BD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120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6FA1B0-001A-4CEB-8CCC-90DB82C9AD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537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6782CC-2792-4EF2-A965-7D0DC867D1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028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E5E77F3-57D2-4150-9747-B8C22658B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7715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1AD07F-298B-4436-87D7-A59C4C0AA6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8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7D5CF9-817D-4698-9D77-B0776D7690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172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37A844-9ED1-4F27-9F04-0441026BF2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8727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119F8A-A908-44AD-9B1D-F28A16ECC2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280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8FC21B-C4CD-4C78-9941-B3C6F56632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285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3A7D91-3E93-4E13-90C9-A6868BF290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822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37D444-AEE0-4509-A76B-E0BC521511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0374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CE7581-13F3-418E-A0FC-03A9BB9A87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855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EA0EA7-B07F-4D28-AE1C-AD5CF901A4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5294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624D5D-93EB-4E65-8AFA-9BF0859432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471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E2691F-61C0-49DB-904D-9ED8F42DBF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499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7A4BF5-EC77-4165-B14E-C7FA4DD0A1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EE33C9-754A-462F-BA4B-82747242CE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978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F6236E-6796-49AE-AA26-BA71A13398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4637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77CBD8-7CC1-43C8-AAE5-D977A07228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84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046965-867A-4FE0-8C5C-3DF0AE44C2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2764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477AE4-CFC4-42AD-9B29-E979B5D5F33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4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DB3C6A-4032-443B-A34A-0DF0E92FBA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2205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9DF421-4C84-4AF2-81CF-465EBC6637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340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F34D9A-B32F-4582-84C8-E16722F147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419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3DB670-2F64-49AC-862B-983C2B5012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5330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45187C-8421-43D1-B17E-C9A9FB0B84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010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C08EAC-1D1F-4A94-8448-B436EF89D3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7570FC-20ED-4994-A584-0455348167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69164"/>
      </p:ext>
    </p:extLst>
  </p:cSld>
  <p:clrMapOvr>
    <a:masterClrMapping/>
  </p:clrMapOvr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43BAEE-E1E9-4A78-914D-D718A752C0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1284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3E7B10-310D-40B4-B53F-FA681030FD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7643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6402E0-1A72-41A9-AB1C-E09261E329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8689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1B4FE5-55D4-4951-BDD9-E76ECB3D395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2730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3D3A42-3809-43C6-A04A-1F00C55EFB4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4708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A2A9BC-4658-4421-B5DB-B1EF5C8FF5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9229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6F2B9E-6ECB-45BF-BA2C-38E9E955B0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3842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2B73DC-0B70-4126-83ED-43FF950F4D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5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5C1919-3174-4D5F-9A01-0F5E92AD12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4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62C1C7-2D59-4B07-968C-583FE61E7E8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5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0-HD-TOP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2192119" cy="144143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8594640" y="6356520"/>
            <a:ext cx="29116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685799" y="6356520"/>
            <a:ext cx="777240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8763120" y="380520"/>
            <a:ext cx="2743199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05F10210-5FCE-4BBD-8F7E-63640512FE02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0-HD-TOP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2192119" cy="1441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7" descr="C0-HD-BTM.png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Placeholder 3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 txBox="1">
            <a:spLocks noGrp="1"/>
          </p:cNvSpPr>
          <p:nvPr>
            <p:ph type="dt" sz="half" idx="2"/>
          </p:nvPr>
        </p:nvSpPr>
        <p:spPr>
          <a:xfrm>
            <a:off x="7908839" y="4314960"/>
            <a:ext cx="2911679" cy="374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3"/>
          </p:nvPr>
        </p:nvSpPr>
        <p:spPr>
          <a:xfrm>
            <a:off x="1371599" y="4324320"/>
            <a:ext cx="64007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4"/>
          </p:nvPr>
        </p:nvSpPr>
        <p:spPr>
          <a:xfrm>
            <a:off x="8077320" y="1430280"/>
            <a:ext cx="27431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F393CE12-20B0-4AEA-AB03-14112229CE2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7813440" y="380520"/>
            <a:ext cx="291132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685799" y="380880"/>
            <a:ext cx="6991199" cy="3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10861200" y="380520"/>
            <a:ext cx="64476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ED4C9759-A86D-475E-9601-38AEB00A70B1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7813440" y="380520"/>
            <a:ext cx="291132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685799" y="379440"/>
            <a:ext cx="69911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10861200" y="380520"/>
            <a:ext cx="64476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36D45615-4D76-4E8E-9499-D3415C901D5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8"/>
          <p:cNvSpPr/>
          <p:nvPr/>
        </p:nvSpPr>
        <p:spPr>
          <a:xfrm>
            <a:off x="476280" y="933480"/>
            <a:ext cx="609480" cy="58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rPr>
              <a:t>“</a:t>
            </a:r>
          </a:p>
        </p:txBody>
      </p:sp>
      <p:sp>
        <p:nvSpPr>
          <p:cNvPr id="4" name="TextBox 9"/>
          <p:cNvSpPr/>
          <p:nvPr/>
        </p:nvSpPr>
        <p:spPr>
          <a:xfrm>
            <a:off x="10983960" y="2701800"/>
            <a:ext cx="609480" cy="58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rPr>
              <a:t>”</a:t>
            </a:r>
          </a:p>
        </p:txBody>
      </p:sp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2"/>
          </p:nvPr>
        </p:nvSpPr>
        <p:spPr>
          <a:xfrm>
            <a:off x="7813440" y="380520"/>
            <a:ext cx="291132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3"/>
          </p:nvPr>
        </p:nvSpPr>
        <p:spPr>
          <a:xfrm>
            <a:off x="685799" y="379440"/>
            <a:ext cx="69911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4"/>
          </p:nvPr>
        </p:nvSpPr>
        <p:spPr>
          <a:xfrm>
            <a:off x="10861200" y="380520"/>
            <a:ext cx="64476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FAC7CD73-6B19-4846-BF6F-A2BDCCF7291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7813440" y="379440"/>
            <a:ext cx="29113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685799" y="379440"/>
            <a:ext cx="69911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10861200" y="380520"/>
            <a:ext cx="64476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8E45A6AF-3B79-4DA2-B94B-A3594252FDA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7813440" y="379440"/>
            <a:ext cx="29113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685799" y="380520"/>
            <a:ext cx="6991199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10861200" y="380520"/>
            <a:ext cx="64476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184C2505-6BF8-4576-B13F-F6D2518E344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design-patterns/comman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refactoring.guru/design-patterns/iterator" TargetMode="External"/><Relationship Id="rId4" Type="http://schemas.openxmlformats.org/officeDocument/2006/relationships/hyperlink" Target="https://refactoring.guru/design-patterns/memento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design-patterns/chain-of-responsibilit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codeproject.com/Articles/517458/Practical-approach-to-Memento-design-pattern" TargetMode="External"/><Relationship Id="rId5" Type="http://schemas.openxmlformats.org/officeDocument/2006/relationships/hyperlink" Target="https://howtodoinjava.com/design-patterns/behavioral/memento-design-pattern/" TargetMode="External"/><Relationship Id="rId4" Type="http://schemas.openxmlformats.org/officeDocument/2006/relationships/hyperlink" Target="https://www.tutorialspoint.com/design_pattern/memento_pattern.ht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esiGN (ANTI-)PATTER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71240" y="1803240"/>
            <a:ext cx="9448920" cy="1825920"/>
          </a:xfrm>
        </p:spPr>
        <p:txBody>
          <a:bodyPr wrap="square" lIns="91440" tIns="45720" rIns="91440" bIns="45720" anchor="b">
            <a:noAutofit/>
          </a:bodyPr>
          <a:lstStyle/>
          <a:p>
            <a:pPr lvl="0" algn="l" hangingPunct="1"/>
            <a:r>
              <a:rPr lang="en-US" sz="6000"/>
              <a:t>DESIGN (ANTI-)PATTERNS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1371240" y="3631679"/>
            <a:ext cx="9448920" cy="685799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/>
              <a:t>Memento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Memento</a:t>
            </a:r>
            <a:endParaRPr lang="sk-SK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7314" y="1813316"/>
            <a:ext cx="11506319" cy="4977787"/>
          </a:xfrm>
        </p:spPr>
        <p:txBody>
          <a:bodyPr wrap="square" lIns="91440" tIns="45720" rIns="91440" bIns="45720">
            <a:normAutofit/>
          </a:bodyPr>
          <a:lstStyle/>
          <a:p>
            <a:pPr lvl="0" hangingPunct="1">
              <a:lnSpc>
                <a:spcPct val="80000"/>
              </a:lnSpc>
              <a:spcAft>
                <a:spcPts val="1200"/>
              </a:spcAft>
            </a:pPr>
            <a:r>
              <a:rPr lang="en-US" b="1" dirty="0">
                <a:solidFill>
                  <a:srgbClr val="FE801A"/>
                </a:solidFill>
              </a:rPr>
              <a:t>Pitfalls</a:t>
            </a:r>
          </a:p>
          <a:p>
            <a:pPr marL="342900" lvl="0" indent="-342900" hangingPunct="1">
              <a:lnSpc>
                <a:spcPct val="8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/>
              <a:t>the app might consume lots of RAM if clients create mementos too often.</a:t>
            </a:r>
          </a:p>
          <a:p>
            <a:pPr marL="342900" lvl="0" indent="-342900" hangingPunct="1">
              <a:lnSpc>
                <a:spcPct val="8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/>
              <a:t>caretakers should track the originator’s lifecycle to be able to destroy obsolete mementos.</a:t>
            </a:r>
          </a:p>
          <a:p>
            <a:pPr marL="342900" lvl="0" indent="-342900" hangingPunct="1">
              <a:lnSpc>
                <a:spcPct val="8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/>
              <a:t>it also increases maintenance costs in parallel because code efforts needs to be made to manage memento classes as well.</a:t>
            </a:r>
          </a:p>
          <a:p>
            <a:pPr marL="342900" lvl="0" indent="-342900" hangingPunct="1">
              <a:lnSpc>
                <a:spcPct val="8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/>
              <a:t>the additional time to save the states decreases the overall performance of the system.</a:t>
            </a:r>
            <a:endParaRPr lang="en-US" b="1" dirty="0">
              <a:solidFill>
                <a:schemeClr val="bg1"/>
              </a:solidFill>
            </a:endParaRPr>
          </a:p>
          <a:p>
            <a:pPr lvl="0" hangingPunct="1"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4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Memento</a:t>
            </a:r>
            <a:endParaRPr lang="sk-SK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7314" y="1813316"/>
            <a:ext cx="11506319" cy="4977787"/>
          </a:xfrm>
        </p:spPr>
        <p:txBody>
          <a:bodyPr wrap="square" lIns="91440" tIns="45720" rIns="91440" bIns="45720">
            <a:normAutofit/>
          </a:bodyPr>
          <a:lstStyle/>
          <a:p>
            <a:pPr lvl="0" hangingPunct="1">
              <a:lnSpc>
                <a:spcPct val="80000"/>
              </a:lnSpc>
              <a:spcAft>
                <a:spcPts val="1200"/>
              </a:spcAft>
            </a:pPr>
            <a:r>
              <a:rPr lang="en-US" b="1" dirty="0">
                <a:solidFill>
                  <a:srgbClr val="FE801A"/>
                </a:solidFill>
              </a:rPr>
              <a:t>Relation with other patterns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dirty="0"/>
              <a:t>You can use </a:t>
            </a:r>
            <a:r>
              <a:rPr lang="en-US" dirty="0">
                <a:hlinkClick r:id="rId3"/>
              </a:rPr>
              <a:t>Command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Memento</a:t>
            </a:r>
            <a:r>
              <a:rPr lang="en-US" dirty="0"/>
              <a:t> together when implementing “undo”. In this case, commands are responsible for performing various operations over a target object, while mementos save the state of that object just before a command gets executed.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dirty="0"/>
              <a:t>You can use </a:t>
            </a:r>
            <a:r>
              <a:rPr lang="en-US" dirty="0">
                <a:hlinkClick r:id="rId4"/>
              </a:rPr>
              <a:t>Memento</a:t>
            </a:r>
            <a:r>
              <a:rPr lang="en-US" dirty="0"/>
              <a:t> along with </a:t>
            </a:r>
            <a:r>
              <a:rPr lang="en-US" dirty="0">
                <a:hlinkClick r:id="rId5"/>
              </a:rPr>
              <a:t>Iterator</a:t>
            </a:r>
            <a:r>
              <a:rPr lang="en-US" dirty="0"/>
              <a:t> to capture the current iteration state and roll it back if necessary.</a:t>
            </a:r>
            <a:endParaRPr lang="sk-SK" dirty="0"/>
          </a:p>
          <a:p>
            <a:pPr lvl="0" hangingPunct="1">
              <a:lnSpc>
                <a:spcPct val="80000"/>
              </a:lnSpc>
              <a:spcAft>
                <a:spcPts val="1200"/>
              </a:spcAft>
            </a:pPr>
            <a:endParaRPr lang="en-US" b="1" dirty="0">
              <a:solidFill>
                <a:schemeClr val="bg1"/>
              </a:solidFill>
            </a:endParaRPr>
          </a:p>
          <a:p>
            <a:pPr lvl="0" hangingPunct="1"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46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Memento</a:t>
            </a:r>
            <a:endParaRPr lang="sk-SK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799" y="1627199"/>
            <a:ext cx="11292840" cy="4956480"/>
          </a:xfrm>
        </p:spPr>
        <p:txBody>
          <a:bodyPr wrap="square" lIns="91440" tIns="45720" rIns="91440" bIns="45720">
            <a:normAutofit/>
          </a:bodyPr>
          <a:lstStyle/>
          <a:p>
            <a:pPr lvl="0" hangingPunct="1">
              <a:lnSpc>
                <a:spcPct val="80000"/>
              </a:lnSpc>
            </a:pPr>
            <a:r>
              <a:rPr lang="en-US" b="1" dirty="0">
                <a:solidFill>
                  <a:srgbClr val="FE801A"/>
                </a:solidFill>
              </a:rPr>
              <a:t>References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k-SK" sz="2000" i="1" dirty="0" err="1"/>
              <a:t>Design</a:t>
            </a:r>
            <a:r>
              <a:rPr lang="sk-SK" sz="2000" i="1" dirty="0"/>
              <a:t> </a:t>
            </a:r>
            <a:r>
              <a:rPr lang="sk-SK" sz="2000" i="1" dirty="0" err="1"/>
              <a:t>Patterns</a:t>
            </a:r>
            <a:r>
              <a:rPr lang="sk-SK" sz="2000" i="1" dirty="0"/>
              <a:t>: </a:t>
            </a:r>
            <a:r>
              <a:rPr lang="sk-SK" sz="2000" i="1" dirty="0" err="1"/>
              <a:t>Elements</a:t>
            </a:r>
            <a:r>
              <a:rPr lang="sk-SK" sz="2000" i="1" dirty="0"/>
              <a:t> </a:t>
            </a:r>
            <a:r>
              <a:rPr lang="sk-SK" sz="2000" i="1" dirty="0" err="1"/>
              <a:t>of</a:t>
            </a:r>
            <a:r>
              <a:rPr lang="sk-SK" sz="2000" i="1" dirty="0"/>
              <a:t> </a:t>
            </a:r>
            <a:r>
              <a:rPr lang="sk-SK" sz="2000" i="1" dirty="0" err="1"/>
              <a:t>Reusable</a:t>
            </a:r>
            <a:r>
              <a:rPr lang="sk-SK" sz="2000" i="1" dirty="0"/>
              <a:t> </a:t>
            </a:r>
            <a:r>
              <a:rPr lang="sk-SK" sz="2000" i="1" dirty="0" err="1"/>
              <a:t>Object-Oriented</a:t>
            </a:r>
            <a:r>
              <a:rPr lang="sk-SK" sz="2000" i="1" dirty="0"/>
              <a:t> Software</a:t>
            </a:r>
            <a:r>
              <a:rPr lang="sk-SK" sz="2000" dirty="0"/>
              <a:t> by </a:t>
            </a:r>
            <a:r>
              <a:rPr lang="sk-SK" sz="2000" dirty="0" err="1"/>
              <a:t>Design</a:t>
            </a:r>
            <a:r>
              <a:rPr lang="sk-SK" sz="2000" dirty="0"/>
              <a:t> </a:t>
            </a:r>
            <a:r>
              <a:rPr lang="sk-SK" sz="2000" dirty="0" err="1"/>
              <a:t>Patterns</a:t>
            </a:r>
            <a:r>
              <a:rPr lang="sk-SK" sz="2000" dirty="0"/>
              <a:t>: </a:t>
            </a:r>
            <a:r>
              <a:rPr lang="sk-SK" sz="2000" dirty="0" err="1"/>
              <a:t>Elements</a:t>
            </a:r>
            <a:r>
              <a:rPr lang="sk-SK" sz="2000" dirty="0"/>
              <a:t> </a:t>
            </a:r>
            <a:r>
              <a:rPr lang="sk-SK" sz="2000" dirty="0" err="1"/>
              <a:t>of</a:t>
            </a:r>
            <a:r>
              <a:rPr lang="sk-SK" sz="2000" dirty="0"/>
              <a:t> </a:t>
            </a:r>
            <a:r>
              <a:rPr lang="sk-SK" sz="2000" dirty="0" err="1"/>
              <a:t>Reusable</a:t>
            </a:r>
            <a:r>
              <a:rPr lang="sk-SK" sz="2000" dirty="0"/>
              <a:t> </a:t>
            </a:r>
            <a:r>
              <a:rPr lang="sk-SK" sz="2000" dirty="0" err="1"/>
              <a:t>Object-Oriented</a:t>
            </a:r>
            <a:r>
              <a:rPr lang="sk-SK" sz="2000" dirty="0"/>
              <a:t> Software by </a:t>
            </a:r>
            <a:r>
              <a:rPr lang="sk-SK" sz="2000" dirty="0" err="1"/>
              <a:t>ErichGamma</a:t>
            </a:r>
            <a:r>
              <a:rPr lang="sk-SK" sz="2000" dirty="0"/>
              <a:t>, </a:t>
            </a:r>
            <a:r>
              <a:rPr lang="sk-SK" sz="2000" dirty="0" err="1"/>
              <a:t>RichardHelm</a:t>
            </a:r>
            <a:r>
              <a:rPr lang="sk-SK" sz="2000" dirty="0"/>
              <a:t>, </a:t>
            </a:r>
            <a:r>
              <a:rPr lang="sk-SK" sz="2000" dirty="0" err="1"/>
              <a:t>RalphJohnson</a:t>
            </a:r>
            <a:r>
              <a:rPr lang="sk-SK" sz="2000" dirty="0"/>
              <a:t>, and </a:t>
            </a:r>
            <a:r>
              <a:rPr lang="sk-SK" sz="2000" dirty="0" err="1"/>
              <a:t>JohnVlissides</a:t>
            </a:r>
            <a:r>
              <a:rPr lang="sk-SK" sz="2000" dirty="0"/>
              <a:t> (</a:t>
            </a:r>
            <a:r>
              <a:rPr lang="sk-SK" sz="2000" dirty="0" err="1"/>
              <a:t>the</a:t>
            </a:r>
            <a:r>
              <a:rPr lang="sk-SK" sz="2000" dirty="0"/>
              <a:t> </a:t>
            </a:r>
            <a:r>
              <a:rPr lang="sk-SK" sz="2000" dirty="0" err="1"/>
              <a:t>GangOfFour</a:t>
            </a:r>
            <a:r>
              <a:rPr lang="sk-SK" sz="2000" dirty="0"/>
              <a:t>)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sk-SK" sz="2000" dirty="0">
                <a:hlinkClick r:id="rId3"/>
              </a:rPr>
              <a:t>https://refactoring.guru/design-patterns/memento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sk-SK" sz="2000" dirty="0">
                <a:hlinkClick r:id="rId4"/>
              </a:rPr>
              <a:t>https://www.tutorialspoint.com/design_pattern/memento_pattern.htm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hlinkClick r:id="rId5"/>
              </a:rPr>
              <a:t>https://howtodoinjava.com/design-patterns/behavioral/memento-design-pattern/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hlinkClick r:id="rId6"/>
              </a:rPr>
              <a:t>https://www.codeproject.com/Articles/517458/Practical-approach-to-Memento-design-pattern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hlinkClick r:id="rId5"/>
              </a:rPr>
              <a:t>https://howtodoinjava.com/design-patterns/behavioral/memento-design-pattern/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1566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Memento</a:t>
            </a:r>
            <a:endParaRPr lang="sk-SK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773543" y="3585472"/>
            <a:ext cx="7568078" cy="1083632"/>
          </a:xfrm>
        </p:spPr>
        <p:txBody>
          <a:bodyPr wrap="square" lIns="91440" tIns="45720" rIns="91440" bIns="45720"/>
          <a:lstStyle/>
          <a:p>
            <a:pPr lvl="0" hangingPunct="1">
              <a:lnSpc>
                <a:spcPct val="80000"/>
              </a:lnSpc>
            </a:pPr>
            <a:r>
              <a:rPr lang="sk-SK" sz="4000" b="1" dirty="0">
                <a:solidFill>
                  <a:srgbClr val="FE801A"/>
                </a:solidFill>
              </a:rPr>
              <a:t>Questions</a:t>
            </a:r>
            <a:r>
              <a:rPr lang="en-US" sz="4000" b="1" dirty="0">
                <a:solidFill>
                  <a:srgbClr val="FE801A"/>
                </a:solidFill>
              </a:rPr>
              <a:t> and discussion</a:t>
            </a:r>
            <a:endParaRPr lang="sk-SK" sz="4000" b="1" dirty="0">
              <a:solidFill>
                <a:srgbClr val="FE801A"/>
              </a:solidFill>
            </a:endParaRPr>
          </a:p>
          <a:p>
            <a:pPr lvl="0" hangingPunct="1">
              <a:lnSpc>
                <a:spcPct val="80000"/>
              </a:lnSpc>
              <a:spcBef>
                <a:spcPts val="1871"/>
              </a:spcBef>
            </a:pPr>
            <a:endParaRPr lang="en-US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hat Are Design Patterns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sk-SK" b="1"/>
              <a:t>WHAT ARE DESIGN PATTERNS </a:t>
            </a:r>
            <a:br>
              <a:rPr lang="sk-SK" b="1"/>
            </a:br>
            <a:endParaRPr lang="sk-SK" b="1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799" y="1627199"/>
            <a:ext cx="11506319" cy="5230800"/>
          </a:xfrm>
        </p:spPr>
        <p:txBody>
          <a:bodyPr wrap="square" lIns="91440" tIns="45720" rIns="91440" bIns="45720"/>
          <a:lstStyle/>
          <a:p>
            <a:pPr lvl="0" hangingPunct="1">
              <a:lnSpc>
                <a:spcPct val="80000"/>
              </a:lnSpc>
            </a:pPr>
            <a:r>
              <a:rPr lang="en-US" i="1" dirty="0"/>
              <a:t>A software design pattern is a general, reusable solution to a commonly occurring problem. It is not a finished design that can be transformed directly into source or machine code. It is a description or template for how to solve a problem that can be used in many different situations. Design patterns are formalized best practices that the programmer can use to solve common problems when designing an application or system.</a:t>
            </a:r>
          </a:p>
          <a:p>
            <a:pPr lvl="0" hangingPunct="1">
              <a:lnSpc>
                <a:spcPct val="80000"/>
              </a:lnSpc>
            </a:pPr>
            <a:endParaRPr lang="en-US" dirty="0"/>
          </a:p>
          <a:p>
            <a:pPr lvl="0" hangingPunct="1">
              <a:lnSpc>
                <a:spcPct val="80000"/>
              </a:lnSpc>
            </a:pPr>
            <a:r>
              <a:rPr lang="en-US" b="1" dirty="0"/>
              <a:t>Types</a:t>
            </a:r>
          </a:p>
          <a:p>
            <a:pPr lvl="0" hangingPunct="1">
              <a:lnSpc>
                <a:spcPct val="80000"/>
              </a:lnSpc>
              <a:buClr>
                <a:srgbClr val="FFFFFF"/>
              </a:buClr>
              <a:buSzPct val="100000"/>
              <a:buFont typeface="StarSymbol"/>
              <a:buChar char="•"/>
            </a:pPr>
            <a:r>
              <a:rPr lang="en-US" dirty="0"/>
              <a:t>Creational (singleton, builder, lazy </a:t>
            </a:r>
            <a:r>
              <a:rPr lang="en-US" dirty="0" err="1"/>
              <a:t>init</a:t>
            </a:r>
            <a:r>
              <a:rPr lang="en-US" dirty="0"/>
              <a:t>, abstract factory, object pool etc.)</a:t>
            </a:r>
          </a:p>
          <a:p>
            <a:pPr lvl="0" hangingPunct="1">
              <a:lnSpc>
                <a:spcPct val="80000"/>
              </a:lnSpc>
              <a:buClr>
                <a:srgbClr val="FFFFFF"/>
              </a:buClr>
              <a:buSzPct val="100000"/>
              <a:buFont typeface="StarSymbol"/>
              <a:buChar char="•"/>
            </a:pPr>
            <a:r>
              <a:rPr lang="en-US" dirty="0"/>
              <a:t>Structural (adapter, bridge, decorator, facade, composite, proxy etc.)</a:t>
            </a:r>
          </a:p>
          <a:p>
            <a:pPr lvl="0" hangingPunct="1">
              <a:lnSpc>
                <a:spcPct val="80000"/>
              </a:lnSpc>
              <a:buClr>
                <a:srgbClr val="FFFFFF"/>
              </a:buClr>
              <a:buSzPct val="100000"/>
              <a:buFont typeface="StarSymbol"/>
              <a:buChar char="•"/>
            </a:pPr>
            <a:r>
              <a:rPr lang="en-US" dirty="0"/>
              <a:t>Behavioral (iterator, strategy, template method, visitor, command, memento etc.)</a:t>
            </a:r>
          </a:p>
          <a:p>
            <a:pPr lvl="0" hangingPunct="1">
              <a:lnSpc>
                <a:spcPct val="80000"/>
              </a:lnSpc>
              <a:buClr>
                <a:srgbClr val="FFFFFF"/>
              </a:buClr>
              <a:buSzPct val="100000"/>
              <a:buFont typeface="StarSymbol"/>
              <a:buChar char="•"/>
            </a:pPr>
            <a:r>
              <a:rPr lang="en-US" dirty="0"/>
              <a:t>Concurrency (thread pool, double checked locking, monitor object, reactor etc.)</a:t>
            </a:r>
          </a:p>
          <a:p>
            <a:pPr lvl="0" hangingPunct="1">
              <a:lnSpc>
                <a:spcPct val="8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935581" y="2721832"/>
            <a:ext cx="6078947" cy="1293840"/>
          </a:xfrm>
        </p:spPr>
        <p:txBody>
          <a:bodyPr wrap="square" lIns="91440" tIns="45720" rIns="91440" bIns="45720">
            <a:noAutofit/>
          </a:bodyPr>
          <a:lstStyle/>
          <a:p>
            <a:pPr lvl="0" algn="l" hangingPunct="1"/>
            <a:br>
              <a:rPr lang="en-US" b="1" dirty="0"/>
            </a:br>
            <a:r>
              <a:rPr lang="en-US" b="1" dirty="0"/>
              <a:t>Memento</a:t>
            </a:r>
            <a:br>
              <a:rPr lang="en-US" b="1" dirty="0"/>
            </a:br>
            <a:endParaRPr lang="sk-SK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C3B05-58D0-4E63-95F3-8708AC2BB39A}"/>
              </a:ext>
            </a:extLst>
          </p:cNvPr>
          <p:cNvSpPr txBox="1">
            <a:spLocks/>
          </p:cNvSpPr>
          <p:nvPr/>
        </p:nvSpPr>
        <p:spPr>
          <a:xfrm>
            <a:off x="8558073" y="5690587"/>
            <a:ext cx="2725444" cy="8611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indent="0" algn="l" rtl="0" hangingPunct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  <a:defRPr lang="en-US" sz="2200" b="0" i="0" u="none" strike="noStrike" kern="1200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1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/>
              <a:t>Viktor </a:t>
            </a:r>
            <a:r>
              <a:rPr lang="en-US" sz="2400" dirty="0" err="1"/>
              <a:t>Jandak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Memento</a:t>
            </a:r>
            <a:endParaRPr lang="sk-SK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799" y="1627199"/>
            <a:ext cx="11506319" cy="5230800"/>
          </a:xfrm>
        </p:spPr>
        <p:txBody>
          <a:bodyPr wrap="square" lIns="91440" tIns="45720" rIns="91440" bIns="45720">
            <a:normAutofit lnSpcReduction="10000"/>
          </a:bodyPr>
          <a:lstStyle/>
          <a:p>
            <a:pPr lvl="0" hangingPunct="1">
              <a:lnSpc>
                <a:spcPct val="80000"/>
              </a:lnSpc>
            </a:pPr>
            <a:r>
              <a:rPr lang="sk-SK" b="1" dirty="0">
                <a:solidFill>
                  <a:srgbClr val="FE801A"/>
                </a:solidFill>
              </a:rPr>
              <a:t>GoF Definition</a:t>
            </a:r>
          </a:p>
          <a:p>
            <a:pPr lvl="0" hangingPunct="1">
              <a:lnSpc>
                <a:spcPct val="80000"/>
              </a:lnSpc>
            </a:pPr>
            <a:r>
              <a:rPr lang="en-US" dirty="0"/>
              <a:t>Captures and externalizes an object's internal state so that it can be restored later, all without violating encapsulation.</a:t>
            </a:r>
            <a:endParaRPr lang="en-US" sz="900" dirty="0"/>
          </a:p>
          <a:p>
            <a:pPr lvl="0" hangingPunct="1">
              <a:lnSpc>
                <a:spcPct val="80000"/>
              </a:lnSpc>
            </a:pPr>
            <a:endParaRPr lang="en-US" sz="800" b="1" dirty="0">
              <a:solidFill>
                <a:srgbClr val="FE801A"/>
              </a:solidFill>
            </a:endParaRPr>
          </a:p>
          <a:p>
            <a:pPr lvl="0" hangingPunct="1">
              <a:lnSpc>
                <a:spcPct val="80000"/>
              </a:lnSpc>
              <a:spcAft>
                <a:spcPts val="1200"/>
              </a:spcAft>
            </a:pPr>
            <a:r>
              <a:rPr lang="en-US" b="1" dirty="0">
                <a:solidFill>
                  <a:srgbClr val="FE801A"/>
                </a:solidFill>
              </a:rPr>
              <a:t>What is the Memento pattern good for?</a:t>
            </a:r>
            <a:endParaRPr lang="en-US" b="1" dirty="0">
              <a:solidFill>
                <a:schemeClr val="bg1"/>
              </a:solidFill>
            </a:endParaRPr>
          </a:p>
          <a:p>
            <a:pPr marL="342900" indent="-342900" hangingPunct="1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You want to produce snapshots of the object’s state to be able to restore a previous state of the object.</a:t>
            </a:r>
          </a:p>
          <a:p>
            <a:pPr marL="342900" indent="-342900" hangingPunct="1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 Memento makes the object itself responsible for creating a snapshot of its state. No other object can read the snapshot, making the original object’s state data safe and secure.</a:t>
            </a:r>
          </a:p>
          <a:p>
            <a:pPr marL="342900" indent="-342900" hangingPunct="1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 Memento pattern lets you make full copies of an object’s state, including private fields, and store them separately from the object. </a:t>
            </a:r>
          </a:p>
          <a:p>
            <a:pPr marL="342900" indent="-342900" hangingPunct="1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Use the pattern when direct access to the object’s fields/getters/setters violates its encapsulation.</a:t>
            </a:r>
          </a:p>
          <a:p>
            <a:pPr marL="342900" indent="-342900" hangingPunct="1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800" b="1" dirty="0">
              <a:solidFill>
                <a:srgbClr val="FE801A"/>
              </a:solidFill>
            </a:endParaRPr>
          </a:p>
          <a:p>
            <a:pPr lvl="0" hangingPunct="1">
              <a:lnSpc>
                <a:spcPct val="80000"/>
              </a:lnSpc>
            </a:pPr>
            <a:endParaRPr lang="sk-SK" b="1" dirty="0">
              <a:solidFill>
                <a:srgbClr val="FE801A"/>
              </a:solidFill>
            </a:endParaRPr>
          </a:p>
          <a:p>
            <a:pPr lvl="0" hangingPunct="1">
              <a:lnSpc>
                <a:spcPct val="80000"/>
              </a:lnSpc>
            </a:pPr>
            <a:endParaRPr lang="en-US" dirty="0"/>
          </a:p>
          <a:p>
            <a:pPr lvl="0" hangingPunct="1">
              <a:lnSpc>
                <a:spcPct val="8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Memento</a:t>
            </a:r>
            <a:endParaRPr lang="sk-SK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99682" y="1821408"/>
            <a:ext cx="6781487" cy="4977787"/>
          </a:xfrm>
        </p:spPr>
        <p:txBody>
          <a:bodyPr wrap="square" lIns="91440" tIns="45720" rIns="91440" bIns="45720">
            <a:normAutofit/>
          </a:bodyPr>
          <a:lstStyle/>
          <a:p>
            <a:pPr lvl="0" hangingPunct="1">
              <a:lnSpc>
                <a:spcPct val="80000"/>
              </a:lnSpc>
              <a:spcAft>
                <a:spcPts val="1200"/>
              </a:spcAft>
            </a:pPr>
            <a:r>
              <a:rPr lang="en-US" b="1" dirty="0">
                <a:solidFill>
                  <a:srgbClr val="FE801A"/>
                </a:solidFill>
              </a:rPr>
              <a:t>Concept</a:t>
            </a:r>
            <a:endParaRPr lang="en-US" b="1" dirty="0">
              <a:solidFill>
                <a:schemeClr val="bg1"/>
              </a:solidFill>
            </a:endParaRPr>
          </a:p>
          <a:p>
            <a:pPr marL="342900" indent="-342900" algn="just" hangingPunct="1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 Memento pattern delegates creating the state snapshots to the actual owner of that state, the </a:t>
            </a:r>
            <a:r>
              <a:rPr lang="en-US" b="1" dirty="0"/>
              <a:t>originator</a:t>
            </a:r>
            <a:r>
              <a:rPr lang="en-US" dirty="0"/>
              <a:t> object.</a:t>
            </a:r>
          </a:p>
          <a:p>
            <a:pPr marL="342900" indent="-342900" algn="just" hangingPunct="1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Copy of the object’s state in a special object called </a:t>
            </a:r>
            <a:r>
              <a:rPr lang="en-US" b="1" dirty="0"/>
              <a:t>memento</a:t>
            </a:r>
            <a:r>
              <a:rPr lang="en-US" dirty="0"/>
              <a:t>. The contents of the memento aren’t accessible to any other object except the one that produced it. </a:t>
            </a:r>
          </a:p>
          <a:p>
            <a:pPr marL="342900" indent="-342900" algn="just" hangingPunct="1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Caretakers</a:t>
            </a:r>
            <a:r>
              <a:rPr lang="en-US" dirty="0"/>
              <a:t> store mementos. The caretaker works with the memento only via the limited interface. </a:t>
            </a:r>
          </a:p>
          <a:p>
            <a:pPr lvl="0" hangingPunct="1">
              <a:lnSpc>
                <a:spcPct val="80000"/>
              </a:lnSpc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BFADB9-1FE7-46D5-BF81-B8BC95C27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169" y="2249733"/>
            <a:ext cx="4625874" cy="34125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266E8F-0736-48C8-8B90-5C64127383AE}"/>
              </a:ext>
            </a:extLst>
          </p:cNvPr>
          <p:cNvSpPr txBox="1"/>
          <p:nvPr/>
        </p:nvSpPr>
        <p:spPr>
          <a:xfrm>
            <a:off x="7470558" y="2256534"/>
            <a:ext cx="132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Originator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76DDD-F4AA-497D-856F-9F55476A8EEA}"/>
              </a:ext>
            </a:extLst>
          </p:cNvPr>
          <p:cNvSpPr txBox="1"/>
          <p:nvPr/>
        </p:nvSpPr>
        <p:spPr>
          <a:xfrm>
            <a:off x="9238205" y="4451379"/>
            <a:ext cx="132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Caretaker</a:t>
            </a:r>
          </a:p>
        </p:txBody>
      </p:sp>
    </p:spTree>
    <p:extLst>
      <p:ext uri="{BB962C8B-B14F-4D97-AF65-F5344CB8AC3E}">
        <p14:creationId xmlns:p14="http://schemas.microsoft.com/office/powerpoint/2010/main" val="346028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467315" y="1880212"/>
            <a:ext cx="5368868" cy="9358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marR="0" indent="0" algn="l" rtl="0" hangingPunct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  <a:defRPr lang="en-US" sz="22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1">
              <a:lnSpc>
                <a:spcPct val="80000"/>
              </a:lnSpc>
              <a:spcAft>
                <a:spcPts val="1200"/>
              </a:spcAft>
            </a:pPr>
            <a:r>
              <a:rPr lang="en-US" sz="2400" b="1" dirty="0">
                <a:solidFill>
                  <a:srgbClr val="FE801A"/>
                </a:solidFill>
              </a:rPr>
              <a:t>Participants </a:t>
            </a:r>
            <a:r>
              <a:rPr lang="en-US" b="1" dirty="0">
                <a:solidFill>
                  <a:srgbClr val="FE801A"/>
                </a:solidFill>
              </a:rPr>
              <a:t>                               </a:t>
            </a:r>
            <a:endParaRPr lang="en-US" b="1" dirty="0">
              <a:solidFill>
                <a:schemeClr val="bg1"/>
              </a:solidFill>
            </a:endParaRPr>
          </a:p>
          <a:p>
            <a:pPr hangingPunct="1">
              <a:lnSpc>
                <a:spcPct val="80000"/>
              </a:lnSpc>
            </a:pPr>
            <a:endParaRPr lang="en-US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C4DDCACE-6315-4FB0-BEEC-16E32DD8CD78}"/>
              </a:ext>
            </a:extLst>
          </p:cNvPr>
          <p:cNvSpPr txBox="1"/>
          <p:nvPr/>
        </p:nvSpPr>
        <p:spPr>
          <a:xfrm>
            <a:off x="467315" y="2263413"/>
            <a:ext cx="4832968" cy="361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400" b="1" dirty="0"/>
              <a:t>Memento</a:t>
            </a:r>
            <a:r>
              <a:rPr lang="en-US" sz="2400" dirty="0"/>
              <a:t> – simple object that contains basic state storage and retrieval capabilities. It holds the internal state of an originator.</a:t>
            </a:r>
          </a:p>
          <a:p>
            <a:pPr marL="342900" lvl="0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400" b="1" dirty="0"/>
              <a:t>Originator</a:t>
            </a:r>
            <a:r>
              <a:rPr lang="en-US" sz="2400" dirty="0"/>
              <a:t> – gets and sets values of mementoes. Creates new mementoes and assign values to them</a:t>
            </a:r>
          </a:p>
          <a:p>
            <a:pPr marL="342900" lvl="0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400" b="1" dirty="0"/>
              <a:t>Caretaker</a:t>
            </a:r>
            <a:r>
              <a:rPr lang="en-US" sz="2400" dirty="0"/>
              <a:t> – hold and collect mementoes. It can store and retrieve mementoes.</a:t>
            </a:r>
          </a:p>
          <a:p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434476" y="1880210"/>
            <a:ext cx="5368868" cy="9358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marR="0" indent="0" algn="l" rtl="0" hangingPunct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  <a:defRPr lang="en-US" sz="22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1">
              <a:lnSpc>
                <a:spcPct val="80000"/>
              </a:lnSpc>
              <a:spcAft>
                <a:spcPts val="1200"/>
              </a:spcAft>
            </a:pPr>
            <a:r>
              <a:rPr lang="en-US" sz="2400" b="1" dirty="0">
                <a:solidFill>
                  <a:srgbClr val="FE801A"/>
                </a:solidFill>
              </a:rPr>
              <a:t>Class diagram </a:t>
            </a:r>
            <a:r>
              <a:rPr lang="en-US" b="1" dirty="0">
                <a:solidFill>
                  <a:srgbClr val="FE801A"/>
                </a:solidFill>
              </a:rPr>
              <a:t>                               </a:t>
            </a:r>
            <a:endParaRPr lang="en-US" b="1" dirty="0">
              <a:solidFill>
                <a:schemeClr val="bg1"/>
              </a:solidFill>
            </a:endParaRPr>
          </a:p>
          <a:p>
            <a:pPr hangingPunct="1">
              <a:lnSpc>
                <a:spcPct val="80000"/>
              </a:lnSpc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1B7913-0833-4ED5-8334-6D2CCE1B5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401" y="2452396"/>
            <a:ext cx="5524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6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107875" y="2452462"/>
            <a:ext cx="5368868" cy="9358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marR="0" indent="0" algn="l" rtl="0" hangingPunct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  <a:defRPr lang="en-US" sz="22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1">
              <a:lnSpc>
                <a:spcPct val="80000"/>
              </a:lnSpc>
              <a:spcAft>
                <a:spcPts val="1200"/>
              </a:spcAft>
            </a:pPr>
            <a:r>
              <a:rPr lang="en-US" sz="2400" b="1" dirty="0">
                <a:solidFill>
                  <a:srgbClr val="FE801A"/>
                </a:solidFill>
              </a:rPr>
              <a:t>Flow save</a:t>
            </a:r>
            <a:endParaRPr lang="en-US" b="1" dirty="0">
              <a:solidFill>
                <a:schemeClr val="bg1"/>
              </a:solidFill>
            </a:endParaRPr>
          </a:p>
          <a:p>
            <a:pPr hangingPunct="1">
              <a:lnSpc>
                <a:spcPct val="80000"/>
              </a:lnSpc>
            </a:pPr>
            <a:endParaRPr lang="en-US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C4DDCACE-6315-4FB0-BEEC-16E32DD8CD78}"/>
              </a:ext>
            </a:extLst>
          </p:cNvPr>
          <p:cNvSpPr txBox="1"/>
          <p:nvPr/>
        </p:nvSpPr>
        <p:spPr>
          <a:xfrm>
            <a:off x="112945" y="2827565"/>
            <a:ext cx="5057091" cy="9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sz="2400" dirty="0"/>
              <a:t>A client </a:t>
            </a:r>
            <a:r>
              <a:rPr lang="en-US" sz="2400" b="1" dirty="0"/>
              <a:t>(caretaker) </a:t>
            </a:r>
            <a:r>
              <a:rPr lang="en-US" sz="2400" dirty="0"/>
              <a:t>requests a</a:t>
            </a:r>
            <a:r>
              <a:rPr lang="en-US" sz="2400" b="1" dirty="0"/>
              <a:t> memento </a:t>
            </a:r>
            <a:r>
              <a:rPr lang="en-US" sz="2400" dirty="0"/>
              <a:t>from the </a:t>
            </a:r>
            <a:r>
              <a:rPr lang="en-US" sz="2400" b="1" dirty="0"/>
              <a:t>originator </a:t>
            </a:r>
            <a:r>
              <a:rPr lang="en-US" sz="2400" dirty="0"/>
              <a:t>(to save the internal state of the originator)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300283" y="1634820"/>
            <a:ext cx="5368868" cy="9358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marR="0" indent="0" algn="l" rtl="0" hangingPunct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  <a:defRPr lang="en-US" sz="22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1">
              <a:lnSpc>
                <a:spcPct val="80000"/>
              </a:lnSpc>
              <a:spcAft>
                <a:spcPts val="1200"/>
              </a:spcAft>
            </a:pPr>
            <a:r>
              <a:rPr lang="en-US" sz="2400" b="1">
                <a:solidFill>
                  <a:srgbClr val="FE801A"/>
                </a:solidFill>
              </a:rPr>
              <a:t>Sequence diagram </a:t>
            </a:r>
            <a:r>
              <a:rPr lang="en-US" b="1">
                <a:solidFill>
                  <a:srgbClr val="FE801A"/>
                </a:solidFill>
              </a:rPr>
              <a:t>                               </a:t>
            </a:r>
            <a:endParaRPr lang="en-US" b="1">
              <a:solidFill>
                <a:schemeClr val="bg1"/>
              </a:solidFill>
            </a:endParaRPr>
          </a:p>
          <a:p>
            <a:pPr hangingPunct="1">
              <a:lnSpc>
                <a:spcPct val="80000"/>
              </a:lnSpc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62CF0-AF44-4163-A07A-90BCCEB1B3B2}"/>
              </a:ext>
            </a:extLst>
          </p:cNvPr>
          <p:cNvSpPr/>
          <p:nvPr/>
        </p:nvSpPr>
        <p:spPr>
          <a:xfrm>
            <a:off x="5485064" y="2362271"/>
            <a:ext cx="872343" cy="380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sz="1200" dirty="0"/>
              <a:t>Caretaker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B0A5FF-A3B3-43C1-90A8-3D7C3BBECB4E}"/>
              </a:ext>
            </a:extLst>
          </p:cNvPr>
          <p:cNvSpPr/>
          <p:nvPr/>
        </p:nvSpPr>
        <p:spPr>
          <a:xfrm>
            <a:off x="6750637" y="2362270"/>
            <a:ext cx="872343" cy="380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:Originator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01923F-E5D5-4E90-B718-B2511C14E59F}"/>
              </a:ext>
            </a:extLst>
          </p:cNvPr>
          <p:cNvSpPr/>
          <p:nvPr/>
        </p:nvSpPr>
        <p:spPr>
          <a:xfrm>
            <a:off x="8079886" y="2358327"/>
            <a:ext cx="872343" cy="380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:Memento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8D76BE-24EC-4AEE-A5D3-7281B6F3E1FC}"/>
              </a:ext>
            </a:extLst>
          </p:cNvPr>
          <p:cNvSpPr/>
          <p:nvPr/>
        </p:nvSpPr>
        <p:spPr>
          <a:xfrm>
            <a:off x="5688767" y="3043003"/>
            <a:ext cx="74951" cy="99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99ABC8-1F3E-49C6-A7FD-7CF061E01FF4}"/>
              </a:ext>
            </a:extLst>
          </p:cNvPr>
          <p:cNvSpPr/>
          <p:nvPr/>
        </p:nvSpPr>
        <p:spPr>
          <a:xfrm>
            <a:off x="7136841" y="3225259"/>
            <a:ext cx="74951" cy="816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DFC467-73B0-48CB-A839-FA69B211414B}"/>
              </a:ext>
            </a:extLst>
          </p:cNvPr>
          <p:cNvSpPr/>
          <p:nvPr/>
        </p:nvSpPr>
        <p:spPr>
          <a:xfrm>
            <a:off x="8478582" y="3439791"/>
            <a:ext cx="74951" cy="302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5F92F4-B730-4190-969A-7EEA1432C971}"/>
              </a:ext>
            </a:extLst>
          </p:cNvPr>
          <p:cNvCxnSpPr>
            <a:cxnSpLocks/>
          </p:cNvCxnSpPr>
          <p:nvPr/>
        </p:nvCxnSpPr>
        <p:spPr>
          <a:xfrm>
            <a:off x="5761286" y="3205146"/>
            <a:ext cx="1373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12A24A-E66E-486D-AFB7-C78957F0D38A}"/>
              </a:ext>
            </a:extLst>
          </p:cNvPr>
          <p:cNvCxnSpPr>
            <a:cxnSpLocks/>
          </p:cNvCxnSpPr>
          <p:nvPr/>
        </p:nvCxnSpPr>
        <p:spPr>
          <a:xfrm>
            <a:off x="7220113" y="3429000"/>
            <a:ext cx="1244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EF699E-5E88-4F46-B9AE-B720657B7E36}"/>
              </a:ext>
            </a:extLst>
          </p:cNvPr>
          <p:cNvCxnSpPr>
            <a:cxnSpLocks/>
            <a:stCxn id="11" idx="2"/>
          </p:cNvCxnSpPr>
          <p:nvPr/>
        </p:nvCxnSpPr>
        <p:spPr>
          <a:xfrm flipH="1" flipV="1">
            <a:off x="5778708" y="4032354"/>
            <a:ext cx="1395609" cy="9619"/>
          </a:xfrm>
          <a:prstGeom prst="straightConnector1">
            <a:avLst/>
          </a:prstGeom>
          <a:ln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159BEA0-AE22-4F99-A308-75D6E605E356}"/>
              </a:ext>
            </a:extLst>
          </p:cNvPr>
          <p:cNvSpPr txBox="1"/>
          <p:nvPr/>
        </p:nvSpPr>
        <p:spPr>
          <a:xfrm>
            <a:off x="6199296" y="2969442"/>
            <a:ext cx="461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1F415E-4313-485C-AFD3-86E4FAA0B834}"/>
              </a:ext>
            </a:extLst>
          </p:cNvPr>
          <p:cNvSpPr txBox="1"/>
          <p:nvPr/>
        </p:nvSpPr>
        <p:spPr>
          <a:xfrm>
            <a:off x="7610802" y="3189884"/>
            <a:ext cx="451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1E9802-4CB0-4829-9D38-D435C74C6AB5}"/>
              </a:ext>
            </a:extLst>
          </p:cNvPr>
          <p:cNvSpPr txBox="1"/>
          <p:nvPr/>
        </p:nvSpPr>
        <p:spPr>
          <a:xfrm>
            <a:off x="5846549" y="3764972"/>
            <a:ext cx="1222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return memento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052E9C-C26F-451B-A34E-4D4C95519C4C}"/>
              </a:ext>
            </a:extLst>
          </p:cNvPr>
          <p:cNvCxnSpPr>
            <a:stCxn id="12" idx="2"/>
          </p:cNvCxnSpPr>
          <p:nvPr/>
        </p:nvCxnSpPr>
        <p:spPr>
          <a:xfrm flipH="1">
            <a:off x="7220113" y="3742090"/>
            <a:ext cx="129594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4F8C589-3AC5-4AFC-879E-97D2BE8FC19C}"/>
              </a:ext>
            </a:extLst>
          </p:cNvPr>
          <p:cNvSpPr/>
          <p:nvPr/>
        </p:nvSpPr>
        <p:spPr>
          <a:xfrm>
            <a:off x="5689175" y="4304974"/>
            <a:ext cx="89533" cy="71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7E03F4-7EDB-4245-8035-CF29A39BCDCD}"/>
              </a:ext>
            </a:extLst>
          </p:cNvPr>
          <p:cNvSpPr/>
          <p:nvPr/>
        </p:nvSpPr>
        <p:spPr>
          <a:xfrm>
            <a:off x="7136841" y="4487230"/>
            <a:ext cx="69679" cy="53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EFBDF9-B2B4-4268-93C6-68D2BD2C2857}"/>
              </a:ext>
            </a:extLst>
          </p:cNvPr>
          <p:cNvCxnSpPr>
            <a:cxnSpLocks/>
          </p:cNvCxnSpPr>
          <p:nvPr/>
        </p:nvCxnSpPr>
        <p:spPr>
          <a:xfrm>
            <a:off x="5761286" y="4494474"/>
            <a:ext cx="1373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15CCBE1-BC46-4F2D-A665-32F5125EE78E}"/>
              </a:ext>
            </a:extLst>
          </p:cNvPr>
          <p:cNvSpPr txBox="1"/>
          <p:nvPr/>
        </p:nvSpPr>
        <p:spPr>
          <a:xfrm>
            <a:off x="6217271" y="4207367"/>
            <a:ext cx="631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restore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C728A23-5C30-488F-8432-39207D7A89F3}"/>
              </a:ext>
            </a:extLst>
          </p:cNvPr>
          <p:cNvSpPr/>
          <p:nvPr/>
        </p:nvSpPr>
        <p:spPr>
          <a:xfrm>
            <a:off x="8474012" y="4653308"/>
            <a:ext cx="74951" cy="302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59CF7DE-F576-4EFB-8CE7-53A2B80C8918}"/>
              </a:ext>
            </a:extLst>
          </p:cNvPr>
          <p:cNvCxnSpPr>
            <a:cxnSpLocks/>
          </p:cNvCxnSpPr>
          <p:nvPr/>
        </p:nvCxnSpPr>
        <p:spPr>
          <a:xfrm>
            <a:off x="7220113" y="4653308"/>
            <a:ext cx="1244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7B9327F-71B0-4891-80DE-CC9B7FB98C31}"/>
              </a:ext>
            </a:extLst>
          </p:cNvPr>
          <p:cNvSpPr txBox="1"/>
          <p:nvPr/>
        </p:nvSpPr>
        <p:spPr>
          <a:xfrm>
            <a:off x="7583172" y="4405538"/>
            <a:ext cx="701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getState</a:t>
            </a:r>
            <a:endParaRPr lang="en-US" sz="12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7313FB-6C70-467A-BB3C-4DE61E9D3016}"/>
              </a:ext>
            </a:extLst>
          </p:cNvPr>
          <p:cNvCxnSpPr/>
          <p:nvPr/>
        </p:nvCxnSpPr>
        <p:spPr>
          <a:xfrm flipH="1">
            <a:off x="7169116" y="4955607"/>
            <a:ext cx="129594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138307-A157-47BA-AF84-D87ADE56F86C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5724859" y="2743199"/>
            <a:ext cx="9083" cy="22784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6FF756E-79E5-4D78-BDDF-32D07862EF32}"/>
              </a:ext>
            </a:extLst>
          </p:cNvPr>
          <p:cNvCxnSpPr>
            <a:cxnSpLocks/>
          </p:cNvCxnSpPr>
          <p:nvPr/>
        </p:nvCxnSpPr>
        <p:spPr>
          <a:xfrm flipV="1">
            <a:off x="7172232" y="2743199"/>
            <a:ext cx="1" cy="22784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633A3B4-8AB5-4B5C-B99A-F9F82AF25C2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511488" y="2739256"/>
            <a:ext cx="4570" cy="221767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0C47350-E573-4098-80DE-2E8653E7D8D2}"/>
              </a:ext>
            </a:extLst>
          </p:cNvPr>
          <p:cNvCxnSpPr/>
          <p:nvPr/>
        </p:nvCxnSpPr>
        <p:spPr>
          <a:xfrm>
            <a:off x="5589663" y="4207367"/>
            <a:ext cx="3058363" cy="0"/>
          </a:xfrm>
          <a:prstGeom prst="line">
            <a:avLst/>
          </a:prstGeom>
          <a:ln w="285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1CC2889-95AA-4252-BBC9-9E3662A82FCA}"/>
              </a:ext>
            </a:extLst>
          </p:cNvPr>
          <p:cNvSpPr txBox="1">
            <a:spLocks/>
          </p:cNvSpPr>
          <p:nvPr/>
        </p:nvSpPr>
        <p:spPr>
          <a:xfrm>
            <a:off x="66742" y="3980145"/>
            <a:ext cx="5368868" cy="9358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marR="0" indent="0" algn="l" rtl="0" hangingPunct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  <a:defRPr lang="en-US" sz="22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1">
              <a:lnSpc>
                <a:spcPct val="80000"/>
              </a:lnSpc>
              <a:spcAft>
                <a:spcPts val="1200"/>
              </a:spcAft>
            </a:pPr>
            <a:r>
              <a:rPr lang="en-US" sz="2400" b="1" dirty="0">
                <a:solidFill>
                  <a:srgbClr val="FE801A"/>
                </a:solidFill>
              </a:rPr>
              <a:t>Flow restore</a:t>
            </a:r>
            <a:endParaRPr lang="en-US" dirty="0"/>
          </a:p>
        </p:txBody>
      </p:sp>
      <p:sp>
        <p:nvSpPr>
          <p:cNvPr id="62" name="TextBox 2">
            <a:extLst>
              <a:ext uri="{FF2B5EF4-FFF2-40B4-BE49-F238E27FC236}">
                <a16:creationId xmlns:a16="http://schemas.microsoft.com/office/drawing/2014/main" id="{44706706-F8E1-4007-9A60-79999EDAC07C}"/>
              </a:ext>
            </a:extLst>
          </p:cNvPr>
          <p:cNvSpPr txBox="1"/>
          <p:nvPr/>
        </p:nvSpPr>
        <p:spPr>
          <a:xfrm>
            <a:off x="72263" y="4304974"/>
            <a:ext cx="4832968" cy="9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sz="2400" dirty="0"/>
              <a:t>A client </a:t>
            </a:r>
            <a:r>
              <a:rPr lang="en-US" sz="2400" b="1" dirty="0"/>
              <a:t>(caretaker) </a:t>
            </a:r>
            <a:r>
              <a:rPr lang="en-US" sz="2400" dirty="0"/>
              <a:t>pass a </a:t>
            </a:r>
            <a:r>
              <a:rPr lang="en-US" sz="2400" b="1" dirty="0"/>
              <a:t>memento</a:t>
            </a:r>
            <a:r>
              <a:rPr lang="en-US" sz="2400" dirty="0"/>
              <a:t> back to the </a:t>
            </a:r>
            <a:r>
              <a:rPr lang="en-US" sz="2400" b="1" dirty="0"/>
              <a:t>originator</a:t>
            </a:r>
            <a:r>
              <a:rPr lang="en-US" sz="2400" dirty="0"/>
              <a:t> (to restore to a previous state)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53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2774944" y="2741346"/>
            <a:ext cx="6643699" cy="21413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marR="0" indent="0" algn="l" rtl="0" hangingPunct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  <a:defRPr lang="en-US" sz="22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lnSpc>
                <a:spcPct val="80000"/>
              </a:lnSpc>
              <a:spcAft>
                <a:spcPts val="1200"/>
              </a:spcAft>
            </a:pPr>
            <a:r>
              <a:rPr lang="en-US" sz="3600" b="1">
                <a:solidFill>
                  <a:srgbClr val="FE801A"/>
                </a:solidFill>
              </a:rPr>
              <a:t>Memento Demo                                </a:t>
            </a:r>
            <a:endParaRPr lang="en-US" sz="3600" b="1" dirty="0">
              <a:solidFill>
                <a:schemeClr val="bg1"/>
              </a:solidFill>
            </a:endParaRPr>
          </a:p>
          <a:p>
            <a:pPr hangingPunct="1"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46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Memento</a:t>
            </a:r>
            <a:endParaRPr lang="sk-SK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7314" y="1813316"/>
            <a:ext cx="11506319" cy="4977787"/>
          </a:xfrm>
        </p:spPr>
        <p:txBody>
          <a:bodyPr wrap="square" lIns="91440" tIns="45720" rIns="91440" bIns="45720">
            <a:normAutofit/>
          </a:bodyPr>
          <a:lstStyle/>
          <a:p>
            <a:pPr lvl="0" hangingPunct="1">
              <a:lnSpc>
                <a:spcPct val="80000"/>
              </a:lnSpc>
              <a:spcAft>
                <a:spcPts val="1200"/>
              </a:spcAft>
            </a:pPr>
            <a:r>
              <a:rPr lang="en-US" b="1" dirty="0">
                <a:solidFill>
                  <a:srgbClr val="FE801A"/>
                </a:solidFill>
              </a:rPr>
              <a:t>Benefits</a:t>
            </a:r>
            <a:endParaRPr lang="en-US" b="1" dirty="0">
              <a:solidFill>
                <a:schemeClr val="bg1"/>
              </a:solidFill>
            </a:endParaRPr>
          </a:p>
          <a:p>
            <a:pPr marL="342900" indent="-342900" hangingPunct="1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you can always discard the unwanted changes and restore it to an intended or stable state.</a:t>
            </a:r>
          </a:p>
          <a:p>
            <a:pPr marL="342900" indent="-342900" hangingPunct="1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you can produce snapshots of the object’s state without violating its encapsulation. </a:t>
            </a:r>
          </a:p>
          <a:p>
            <a:pPr marL="342900" indent="-342900" hangingPunct="1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provides an easy recovery technique.</a:t>
            </a:r>
          </a:p>
          <a:p>
            <a:pPr marL="342900" indent="-342900" hangingPunct="1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you can simplify the originator’s code by letting the caretaker maintain the history of the originator’s state.</a:t>
            </a:r>
          </a:p>
          <a:p>
            <a:pPr lvl="0" hangingPunct="1"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4864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tl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itle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itle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itle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5666</TotalTime>
  <Words>670</Words>
  <Application>Microsoft Office PowerPoint</Application>
  <PresentationFormat>Custom</PresentationFormat>
  <Paragraphs>75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Calibri</vt:lpstr>
      <vt:lpstr>Century Gothic</vt:lpstr>
      <vt:lpstr>Lohit Devanagari</vt:lpstr>
      <vt:lpstr>StarSymbol</vt:lpstr>
      <vt:lpstr>WenQuanYi Zen Hei Sharp</vt:lpstr>
      <vt:lpstr>Default</vt:lpstr>
      <vt:lpstr>Title1</vt:lpstr>
      <vt:lpstr>Title2</vt:lpstr>
      <vt:lpstr>Title3</vt:lpstr>
      <vt:lpstr>Title4</vt:lpstr>
      <vt:lpstr>Title5</vt:lpstr>
      <vt:lpstr>Title6</vt:lpstr>
      <vt:lpstr>DESIGN (ANTI-)PATTERNS</vt:lpstr>
      <vt:lpstr>WHAT ARE DESIGN PATTERNS  </vt:lpstr>
      <vt:lpstr> Memento </vt:lpstr>
      <vt:lpstr>Memento</vt:lpstr>
      <vt:lpstr>Memento</vt:lpstr>
      <vt:lpstr>PowerPoint Presentation</vt:lpstr>
      <vt:lpstr>PowerPoint Presentation</vt:lpstr>
      <vt:lpstr>PowerPoint Presentation</vt:lpstr>
      <vt:lpstr>Memento</vt:lpstr>
      <vt:lpstr>Memento</vt:lpstr>
      <vt:lpstr>Memento</vt:lpstr>
      <vt:lpstr>Memento</vt:lpstr>
      <vt:lpstr>Memento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(ANTI-)PATTERNS</dc:title>
  <dc:creator>Juraj Kollar</dc:creator>
  <cp:lastModifiedBy>viktor.jandak</cp:lastModifiedBy>
  <cp:revision>99</cp:revision>
  <dcterms:created xsi:type="dcterms:W3CDTF">2019-03-26T16:03:10Z</dcterms:created>
  <dcterms:modified xsi:type="dcterms:W3CDTF">2019-07-04T12:50:14Z</dcterms:modified>
</cp:coreProperties>
</file>